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tif" ContentType="image/tif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31"/>
  </p:notesMasterIdLst>
  <p:sldIdLst>
    <p:sldId id="256" r:id="rId2"/>
    <p:sldId id="613" r:id="rId3"/>
    <p:sldId id="614" r:id="rId4"/>
    <p:sldId id="615" r:id="rId5"/>
    <p:sldId id="269" r:id="rId6"/>
    <p:sldId id="710" r:id="rId7"/>
    <p:sldId id="720" r:id="rId8"/>
    <p:sldId id="721" r:id="rId9"/>
    <p:sldId id="722" r:id="rId10"/>
    <p:sldId id="723" r:id="rId11"/>
    <p:sldId id="724" r:id="rId12"/>
    <p:sldId id="725" r:id="rId13"/>
    <p:sldId id="726" r:id="rId14"/>
    <p:sldId id="727" r:id="rId15"/>
    <p:sldId id="728" r:id="rId16"/>
    <p:sldId id="729" r:id="rId17"/>
    <p:sldId id="730" r:id="rId18"/>
    <p:sldId id="731" r:id="rId19"/>
    <p:sldId id="732" r:id="rId20"/>
    <p:sldId id="733" r:id="rId21"/>
    <p:sldId id="734" r:id="rId22"/>
    <p:sldId id="735" r:id="rId23"/>
    <p:sldId id="736" r:id="rId24"/>
    <p:sldId id="737" r:id="rId25"/>
    <p:sldId id="738" r:id="rId26"/>
    <p:sldId id="739" r:id="rId27"/>
    <p:sldId id="741" r:id="rId28"/>
    <p:sldId id="742" r:id="rId29"/>
    <p:sldId id="744" r:id="rId30"/>
    <p:sldId id="745" r:id="rId31"/>
    <p:sldId id="747" r:id="rId32"/>
    <p:sldId id="620" r:id="rId33"/>
    <p:sldId id="701" r:id="rId34"/>
    <p:sldId id="702" r:id="rId35"/>
    <p:sldId id="305" r:id="rId36"/>
    <p:sldId id="306" r:id="rId37"/>
    <p:sldId id="307" r:id="rId38"/>
    <p:sldId id="308" r:id="rId39"/>
    <p:sldId id="309" r:id="rId40"/>
    <p:sldId id="310" r:id="rId41"/>
    <p:sldId id="311" r:id="rId42"/>
    <p:sldId id="312" r:id="rId43"/>
    <p:sldId id="313" r:id="rId44"/>
    <p:sldId id="314" r:id="rId45"/>
    <p:sldId id="691" r:id="rId46"/>
    <p:sldId id="329" r:id="rId47"/>
    <p:sldId id="330" r:id="rId48"/>
    <p:sldId id="331" r:id="rId49"/>
    <p:sldId id="332" r:id="rId50"/>
    <p:sldId id="333" r:id="rId51"/>
    <p:sldId id="334"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692" r:id="rId67"/>
    <p:sldId id="693" r:id="rId68"/>
    <p:sldId id="694" r:id="rId69"/>
    <p:sldId id="696" r:id="rId70"/>
    <p:sldId id="624" r:id="rId71"/>
    <p:sldId id="632" r:id="rId72"/>
    <p:sldId id="689" r:id="rId73"/>
    <p:sldId id="360" r:id="rId74"/>
    <p:sldId id="361" r:id="rId75"/>
    <p:sldId id="713" r:id="rId76"/>
    <p:sldId id="714" r:id="rId77"/>
    <p:sldId id="715" r:id="rId78"/>
    <p:sldId id="716" r:id="rId79"/>
    <p:sldId id="717" r:id="rId80"/>
    <p:sldId id="718" r:id="rId81"/>
    <p:sldId id="719" r:id="rId82"/>
    <p:sldId id="363" r:id="rId83"/>
    <p:sldId id="364" r:id="rId84"/>
    <p:sldId id="365" r:id="rId85"/>
    <p:sldId id="366" r:id="rId86"/>
    <p:sldId id="367" r:id="rId87"/>
    <p:sldId id="368" r:id="rId88"/>
    <p:sldId id="369" r:id="rId89"/>
    <p:sldId id="371" r:id="rId90"/>
    <p:sldId id="372" r:id="rId91"/>
    <p:sldId id="373" r:id="rId92"/>
    <p:sldId id="374" r:id="rId93"/>
    <p:sldId id="375" r:id="rId94"/>
    <p:sldId id="376" r:id="rId95"/>
    <p:sldId id="380" r:id="rId96"/>
    <p:sldId id="381" r:id="rId97"/>
    <p:sldId id="382" r:id="rId98"/>
    <p:sldId id="383" r:id="rId99"/>
    <p:sldId id="389" r:id="rId100"/>
    <p:sldId id="390" r:id="rId101"/>
    <p:sldId id="391" r:id="rId102"/>
    <p:sldId id="392" r:id="rId103"/>
    <p:sldId id="393" r:id="rId104"/>
    <p:sldId id="396" r:id="rId105"/>
    <p:sldId id="397" r:id="rId106"/>
    <p:sldId id="398" r:id="rId107"/>
    <p:sldId id="697" r:id="rId108"/>
    <p:sldId id="625" r:id="rId109"/>
    <p:sldId id="690" r:id="rId110"/>
    <p:sldId id="440" r:id="rId111"/>
    <p:sldId id="441" r:id="rId112"/>
    <p:sldId id="748" r:id="rId113"/>
    <p:sldId id="443" r:id="rId114"/>
    <p:sldId id="444" r:id="rId115"/>
    <p:sldId id="445" r:id="rId116"/>
    <p:sldId id="749" r:id="rId117"/>
    <p:sldId id="750" r:id="rId118"/>
    <p:sldId id="447" r:id="rId119"/>
    <p:sldId id="403" r:id="rId120"/>
    <p:sldId id="612" r:id="rId121"/>
    <p:sldId id="405" r:id="rId122"/>
    <p:sldId id="406" r:id="rId123"/>
    <p:sldId id="407" r:id="rId124"/>
    <p:sldId id="408" r:id="rId125"/>
    <p:sldId id="751" r:id="rId126"/>
    <p:sldId id="752" r:id="rId127"/>
    <p:sldId id="753" r:id="rId128"/>
    <p:sldId id="754" r:id="rId129"/>
    <p:sldId id="755" r:id="rId130"/>
    <p:sldId id="756" r:id="rId131"/>
    <p:sldId id="757" r:id="rId132"/>
    <p:sldId id="758" r:id="rId133"/>
    <p:sldId id="759" r:id="rId134"/>
    <p:sldId id="760" r:id="rId135"/>
    <p:sldId id="423" r:id="rId136"/>
    <p:sldId id="761" r:id="rId137"/>
    <p:sldId id="425" r:id="rId138"/>
    <p:sldId id="426" r:id="rId139"/>
    <p:sldId id="427" r:id="rId140"/>
    <p:sldId id="428" r:id="rId141"/>
    <p:sldId id="429" r:id="rId142"/>
    <p:sldId id="430" r:id="rId143"/>
    <p:sldId id="431" r:id="rId144"/>
    <p:sldId id="432" r:id="rId145"/>
    <p:sldId id="433" r:id="rId146"/>
    <p:sldId id="434" r:id="rId147"/>
    <p:sldId id="435" r:id="rId148"/>
    <p:sldId id="698" r:id="rId149"/>
    <p:sldId id="628" r:id="rId150"/>
    <p:sldId id="316" r:id="rId151"/>
    <p:sldId id="317" r:id="rId152"/>
    <p:sldId id="318" r:id="rId153"/>
    <p:sldId id="319" r:id="rId154"/>
    <p:sldId id="320" r:id="rId155"/>
    <p:sldId id="321" r:id="rId156"/>
    <p:sldId id="322" r:id="rId157"/>
    <p:sldId id="323" r:id="rId158"/>
    <p:sldId id="324" r:id="rId159"/>
    <p:sldId id="325" r:id="rId160"/>
    <p:sldId id="326" r:id="rId161"/>
    <p:sldId id="453" r:id="rId162"/>
    <p:sldId id="454" r:id="rId163"/>
    <p:sldId id="456" r:id="rId164"/>
    <p:sldId id="457" r:id="rId165"/>
    <p:sldId id="458" r:id="rId166"/>
    <p:sldId id="618" r:id="rId167"/>
    <p:sldId id="700" r:id="rId168"/>
    <p:sldId id="762" r:id="rId169"/>
    <p:sldId id="763" r:id="rId170"/>
    <p:sldId id="764" r:id="rId171"/>
    <p:sldId id="765" r:id="rId172"/>
    <p:sldId id="766" r:id="rId173"/>
    <p:sldId id="767" r:id="rId174"/>
    <p:sldId id="768" r:id="rId175"/>
    <p:sldId id="769" r:id="rId176"/>
    <p:sldId id="770" r:id="rId177"/>
    <p:sldId id="771" r:id="rId178"/>
    <p:sldId id="772" r:id="rId179"/>
    <p:sldId id="773" r:id="rId180"/>
    <p:sldId id="774" r:id="rId181"/>
    <p:sldId id="775" r:id="rId182"/>
    <p:sldId id="776" r:id="rId183"/>
    <p:sldId id="777" r:id="rId184"/>
    <p:sldId id="778" r:id="rId185"/>
    <p:sldId id="779" r:id="rId186"/>
    <p:sldId id="780" r:id="rId187"/>
    <p:sldId id="781" r:id="rId188"/>
    <p:sldId id="782" r:id="rId189"/>
    <p:sldId id="783" r:id="rId190"/>
    <p:sldId id="784" r:id="rId191"/>
    <p:sldId id="785" r:id="rId192"/>
    <p:sldId id="786" r:id="rId193"/>
    <p:sldId id="787" r:id="rId194"/>
    <p:sldId id="788" r:id="rId195"/>
    <p:sldId id="789" r:id="rId196"/>
    <p:sldId id="790" r:id="rId197"/>
    <p:sldId id="791" r:id="rId198"/>
    <p:sldId id="792" r:id="rId199"/>
    <p:sldId id="793" r:id="rId200"/>
    <p:sldId id="794" r:id="rId201"/>
    <p:sldId id="795" r:id="rId202"/>
    <p:sldId id="796" r:id="rId203"/>
    <p:sldId id="797" r:id="rId204"/>
    <p:sldId id="798" r:id="rId205"/>
    <p:sldId id="799" r:id="rId206"/>
    <p:sldId id="800" r:id="rId207"/>
    <p:sldId id="801" r:id="rId208"/>
    <p:sldId id="802" r:id="rId209"/>
    <p:sldId id="803" r:id="rId210"/>
    <p:sldId id="804" r:id="rId211"/>
    <p:sldId id="805" r:id="rId212"/>
    <p:sldId id="806" r:id="rId213"/>
    <p:sldId id="807" r:id="rId214"/>
    <p:sldId id="808" r:id="rId215"/>
    <p:sldId id="809" r:id="rId216"/>
    <p:sldId id="810" r:id="rId217"/>
    <p:sldId id="811" r:id="rId218"/>
    <p:sldId id="812" r:id="rId219"/>
    <p:sldId id="813" r:id="rId220"/>
    <p:sldId id="814" r:id="rId221"/>
    <p:sldId id="815" r:id="rId222"/>
    <p:sldId id="816" r:id="rId223"/>
    <p:sldId id="817" r:id="rId224"/>
    <p:sldId id="818" r:id="rId225"/>
    <p:sldId id="819" r:id="rId226"/>
    <p:sldId id="820" r:id="rId227"/>
    <p:sldId id="706" r:id="rId228"/>
    <p:sldId id="821" r:id="rId229"/>
    <p:sldId id="633" r:id="rId2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86F3B544-0A7C-6544-BA37-A791CEF17DCF}">
          <p14:sldIdLst>
            <p14:sldId id="256"/>
            <p14:sldId id="613"/>
            <p14:sldId id="614"/>
            <p14:sldId id="615"/>
            <p14:sldId id="269"/>
            <p14:sldId id="710"/>
          </p14:sldIdLst>
        </p14:section>
        <p14:section name="SIR-SIS" id="{BA836309-B387-4719-8383-AC20075DC4CA}">
          <p14:sldIdLst>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1"/>
            <p14:sldId id="742"/>
            <p14:sldId id="744"/>
            <p14:sldId id="745"/>
            <p14:sldId id="747"/>
          </p14:sldIdLst>
        </p14:section>
        <p14:section name="Tipping &amp; Targetset" id="{23A1D19D-D510-7B42-86D8-7B5C7394788E}">
          <p14:sldIdLst>
            <p14:sldId id="620"/>
            <p14:sldId id="701"/>
            <p14:sldId id="702"/>
            <p14:sldId id="305"/>
            <p14:sldId id="306"/>
            <p14:sldId id="307"/>
            <p14:sldId id="308"/>
            <p14:sldId id="309"/>
            <p14:sldId id="310"/>
            <p14:sldId id="311"/>
            <p14:sldId id="312"/>
            <p14:sldId id="313"/>
            <p14:sldId id="314"/>
            <p14:sldId id="691"/>
            <p14:sldId id="329"/>
            <p14:sldId id="330"/>
            <p14:sldId id="331"/>
            <p14:sldId id="332"/>
            <p14:sldId id="333"/>
            <p14:sldId id="334"/>
            <p14:sldId id="336"/>
            <p14:sldId id="337"/>
            <p14:sldId id="338"/>
            <p14:sldId id="339"/>
            <p14:sldId id="340"/>
            <p14:sldId id="341"/>
            <p14:sldId id="342"/>
            <p14:sldId id="343"/>
            <p14:sldId id="344"/>
            <p14:sldId id="345"/>
            <p14:sldId id="346"/>
            <p14:sldId id="347"/>
            <p14:sldId id="348"/>
            <p14:sldId id="349"/>
            <p14:sldId id="692"/>
            <p14:sldId id="693"/>
            <p14:sldId id="694"/>
            <p14:sldId id="696"/>
          </p14:sldIdLst>
        </p14:section>
        <p14:section name="KKT1" id="{C5714556-AB08-1448-B5C4-451634C0B558}">
          <p14:sldIdLst>
            <p14:sldId id="624"/>
            <p14:sldId id="632"/>
            <p14:sldId id="689"/>
            <p14:sldId id="360"/>
            <p14:sldId id="361"/>
            <p14:sldId id="713"/>
            <p14:sldId id="714"/>
            <p14:sldId id="715"/>
            <p14:sldId id="716"/>
            <p14:sldId id="717"/>
            <p14:sldId id="718"/>
            <p14:sldId id="719"/>
            <p14:sldId id="363"/>
            <p14:sldId id="364"/>
            <p14:sldId id="365"/>
            <p14:sldId id="366"/>
            <p14:sldId id="367"/>
            <p14:sldId id="368"/>
            <p14:sldId id="369"/>
            <p14:sldId id="371"/>
            <p14:sldId id="372"/>
            <p14:sldId id="373"/>
            <p14:sldId id="374"/>
            <p14:sldId id="375"/>
            <p14:sldId id="376"/>
            <p14:sldId id="380"/>
            <p14:sldId id="381"/>
            <p14:sldId id="382"/>
            <p14:sldId id="383"/>
            <p14:sldId id="389"/>
            <p14:sldId id="390"/>
            <p14:sldId id="391"/>
            <p14:sldId id="392"/>
            <p14:sldId id="393"/>
            <p14:sldId id="396"/>
            <p14:sldId id="397"/>
            <p14:sldId id="398"/>
            <p14:sldId id="697"/>
          </p14:sldIdLst>
        </p14:section>
        <p14:section name="KKT2" id="{C8BF22AD-11AF-BB46-ADA0-4780A719DEF5}">
          <p14:sldIdLst>
            <p14:sldId id="625"/>
            <p14:sldId id="690"/>
            <p14:sldId id="440"/>
            <p14:sldId id="441"/>
            <p14:sldId id="748"/>
            <p14:sldId id="443"/>
            <p14:sldId id="444"/>
            <p14:sldId id="445"/>
            <p14:sldId id="749"/>
            <p14:sldId id="750"/>
            <p14:sldId id="447"/>
            <p14:sldId id="403"/>
            <p14:sldId id="612"/>
            <p14:sldId id="405"/>
            <p14:sldId id="406"/>
            <p14:sldId id="407"/>
            <p14:sldId id="408"/>
            <p14:sldId id="751"/>
            <p14:sldId id="752"/>
            <p14:sldId id="753"/>
            <p14:sldId id="754"/>
            <p14:sldId id="755"/>
            <p14:sldId id="756"/>
            <p14:sldId id="757"/>
            <p14:sldId id="758"/>
            <p14:sldId id="759"/>
            <p14:sldId id="760"/>
            <p14:sldId id="423"/>
            <p14:sldId id="761"/>
            <p14:sldId id="425"/>
            <p14:sldId id="426"/>
            <p14:sldId id="427"/>
            <p14:sldId id="428"/>
            <p14:sldId id="429"/>
            <p14:sldId id="430"/>
            <p14:sldId id="431"/>
            <p14:sldId id="432"/>
            <p14:sldId id="433"/>
            <p14:sldId id="434"/>
            <p14:sldId id="435"/>
            <p14:sldId id="698"/>
          </p14:sldIdLst>
        </p14:section>
        <p14:section name="Empirical" id="{9D41F184-2CA2-4F0B-B10F-7A4B2EF1ABAA}">
          <p14:sldIdLst>
            <p14:sldId id="628"/>
            <p14:sldId id="316"/>
            <p14:sldId id="317"/>
            <p14:sldId id="318"/>
            <p14:sldId id="319"/>
            <p14:sldId id="320"/>
            <p14:sldId id="321"/>
            <p14:sldId id="322"/>
            <p14:sldId id="323"/>
            <p14:sldId id="324"/>
            <p14:sldId id="325"/>
            <p14:sldId id="326"/>
            <p14:sldId id="453"/>
            <p14:sldId id="454"/>
            <p14:sldId id="456"/>
            <p14:sldId id="457"/>
            <p14:sldId id="458"/>
            <p14:sldId id="618"/>
            <p14:sldId id="700"/>
          </p14:sldIdLst>
        </p14:section>
        <p14:section name="Data" id="{128BC632-2477-42E2-9306-9CDDFCC51F9D}">
          <p14:sldIdLst>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Lst>
        </p14:section>
        <p14:section name="Open Problems" id="{8DFF004F-BA55-0C44-B47E-C167F738423B}">
          <p14:sldIdLst>
            <p14:sldId id="706"/>
            <p14:sldId id="821"/>
            <p14:sldId id="633"/>
          </p14:sldIdLst>
        </p14:section>
      </p14:sectionLst>
    </p:ex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8FF"/>
    <a:srgbClr val="9B2D1F"/>
    <a:srgbClr val="33C0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2" autoAdjust="0"/>
    <p:restoredTop sz="88844" autoAdjust="0"/>
  </p:normalViewPr>
  <p:slideViewPr>
    <p:cSldViewPr snapToGrid="0" showGuides="1">
      <p:cViewPr>
        <p:scale>
          <a:sx n="125" d="100"/>
          <a:sy n="125" d="100"/>
        </p:scale>
        <p:origin x="-1236" y="60"/>
      </p:cViewPr>
      <p:guideLst>
        <p:guide orient="horz" pos="2160"/>
        <p:guide pos="2880"/>
      </p:guideLst>
    </p:cSldViewPr>
  </p:slideViewPr>
  <p:outlineViewPr>
    <p:cViewPr>
      <p:scale>
        <a:sx n="33" d="100"/>
        <a:sy n="33" d="100"/>
      </p:scale>
      <p:origin x="132" y="135120"/>
    </p:cViewPr>
  </p:outlineViewPr>
  <p:notesTextViewPr>
    <p:cViewPr>
      <p:scale>
        <a:sx n="1" d="1"/>
        <a:sy n="1" d="1"/>
      </p:scale>
      <p:origin x="0" y="0"/>
    </p:cViewPr>
  </p:notesTextViewPr>
  <p:sorterViewPr>
    <p:cViewPr>
      <p:scale>
        <a:sx n="60" d="100"/>
        <a:sy n="60" d="100"/>
      </p:scale>
      <p:origin x="0" y="-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2" Type="http://schemas.openxmlformats.org/officeDocument/2006/relationships/oleObject" Target="file:///C:\Users\PS_DELL\Dropbox\PAPERS\LinTh\redoneExpsLateFeb\cat2.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Paulo.Shakarian\Desktop\redoneExpsLateFeb\redoneExpsLateFeb\cat2interim.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PS_DELL\Dropbox\PAPERS\LinTh\redoneExpsLateFeb\cat2.xlsx"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file:///C:\Users\PS_DELL\Dropbox\PAPERS\LinTh\redoneExpsLateFeb\all-lt-res%20VER2.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CatCInt!$B$2</c:f>
              <c:strCache>
                <c:ptCount val="1"/>
                <c:pt idx="0">
                  <c:v>CA-AstroPh</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CatCInt!$C$2:$L$2</c:f>
              <c:numCache>
                <c:formatCode>General</c:formatCode>
                <c:ptCount val="10"/>
                <c:pt idx="0">
                  <c:v>1.58747070104</c:v>
                </c:pt>
                <c:pt idx="1">
                  <c:v>4.3841892179799666</c:v>
                </c:pt>
                <c:pt idx="2">
                  <c:v>7.5324952056300001</c:v>
                </c:pt>
                <c:pt idx="3">
                  <c:v>10.5156616237</c:v>
                </c:pt>
                <c:pt idx="4">
                  <c:v>13.5414447049</c:v>
                </c:pt>
                <c:pt idx="5">
                  <c:v>16.231621564000001</c:v>
                </c:pt>
                <c:pt idx="6">
                  <c:v>18.9111442574</c:v>
                </c:pt>
                <c:pt idx="7">
                  <c:v>21.175154485400039</c:v>
                </c:pt>
                <c:pt idx="8">
                  <c:v>23.588323034299879</c:v>
                </c:pt>
                <c:pt idx="9">
                  <c:v>25.601960366500041</c:v>
                </c:pt>
              </c:numCache>
            </c:numRef>
          </c:yVal>
          <c:smooth val="1"/>
        </c:ser>
        <c:ser>
          <c:idx val="1"/>
          <c:order val="1"/>
          <c:tx>
            <c:strRef>
              <c:f>CatCInt!$B$3</c:f>
              <c:strCache>
                <c:ptCount val="1"/>
                <c:pt idx="0">
                  <c:v>CA-CondMat03</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CatCInt!$C$3:$L$3</c:f>
              <c:numCache>
                <c:formatCode>General</c:formatCode>
                <c:ptCount val="10"/>
                <c:pt idx="0">
                  <c:v>3.1483913329000042</c:v>
                </c:pt>
                <c:pt idx="1">
                  <c:v>8.9527248851000198</c:v>
                </c:pt>
                <c:pt idx="2">
                  <c:v>15.7419566645</c:v>
                </c:pt>
                <c:pt idx="3">
                  <c:v>22.1963230466</c:v>
                </c:pt>
                <c:pt idx="4">
                  <c:v>27.8923177938</c:v>
                </c:pt>
                <c:pt idx="5">
                  <c:v>32.829940906100013</c:v>
                </c:pt>
                <c:pt idx="6">
                  <c:v>37.074852265300002</c:v>
                </c:pt>
                <c:pt idx="7">
                  <c:v>40.587655942200001</c:v>
                </c:pt>
                <c:pt idx="8">
                  <c:v>43.496388706500049</c:v>
                </c:pt>
                <c:pt idx="9">
                  <c:v>46.093237032200001</c:v>
                </c:pt>
              </c:numCache>
            </c:numRef>
          </c:yVal>
          <c:smooth val="1"/>
        </c:ser>
        <c:ser>
          <c:idx val="2"/>
          <c:order val="2"/>
          <c:tx>
            <c:strRef>
              <c:f>CatCInt!$B$4</c:f>
              <c:strCache>
                <c:ptCount val="1"/>
                <c:pt idx="0">
                  <c:v>CA-CondMat03a</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CatCInt!$C$4:$L$4</c:f>
              <c:numCache>
                <c:formatCode>General</c:formatCode>
                <c:ptCount val="10"/>
                <c:pt idx="0">
                  <c:v>2.5591146846499999</c:v>
                </c:pt>
                <c:pt idx="1">
                  <c:v>7.7248951713999769</c:v>
                </c:pt>
                <c:pt idx="2">
                  <c:v>14.0275796481</c:v>
                </c:pt>
                <c:pt idx="3">
                  <c:v>20.464271819499999</c:v>
                </c:pt>
                <c:pt idx="4">
                  <c:v>26.22227985989997</c:v>
                </c:pt>
                <c:pt idx="5">
                  <c:v>31.241084165499998</c:v>
                </c:pt>
                <c:pt idx="6">
                  <c:v>35.732503350200012</c:v>
                </c:pt>
                <c:pt idx="7">
                  <c:v>39.450136169099999</c:v>
                </c:pt>
                <c:pt idx="8">
                  <c:v>42.5755414343</c:v>
                </c:pt>
                <c:pt idx="9">
                  <c:v>45.234081182700002</c:v>
                </c:pt>
              </c:numCache>
            </c:numRef>
          </c:yVal>
          <c:smooth val="1"/>
        </c:ser>
        <c:ser>
          <c:idx val="3"/>
          <c:order val="3"/>
          <c:tx>
            <c:strRef>
              <c:f>CatCInt!$B$5</c:f>
              <c:strCache>
                <c:ptCount val="1"/>
                <c:pt idx="0">
                  <c:v>CA-CondMat05</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CatCInt!$C$5:$L$5</c:f>
              <c:numCache>
                <c:formatCode>General</c:formatCode>
                <c:ptCount val="10"/>
                <c:pt idx="0">
                  <c:v>2.5469338252</c:v>
                </c:pt>
                <c:pt idx="1">
                  <c:v>7.6054273947000004</c:v>
                </c:pt>
                <c:pt idx="2">
                  <c:v>13.821158753800001</c:v>
                </c:pt>
                <c:pt idx="3">
                  <c:v>19.961088511</c:v>
                </c:pt>
                <c:pt idx="4">
                  <c:v>25.439017611200001</c:v>
                </c:pt>
                <c:pt idx="5">
                  <c:v>30.166510852299989</c:v>
                </c:pt>
                <c:pt idx="6">
                  <c:v>34.267377517200003</c:v>
                </c:pt>
                <c:pt idx="7">
                  <c:v>37.794678727500013</c:v>
                </c:pt>
                <c:pt idx="8">
                  <c:v>40.869697046299997</c:v>
                </c:pt>
                <c:pt idx="9">
                  <c:v>43.464638552699959</c:v>
                </c:pt>
              </c:numCache>
            </c:numRef>
          </c:yVal>
          <c:smooth val="1"/>
        </c:ser>
        <c:ser>
          <c:idx val="4"/>
          <c:order val="4"/>
          <c:tx>
            <c:strRef>
              <c:f>CatCInt!$B$6</c:f>
              <c:strCache>
                <c:ptCount val="1"/>
                <c:pt idx="0">
                  <c:v>CA-CondMat99</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CatCInt!$C$6:$L$6</c:f>
              <c:numCache>
                <c:formatCode>General</c:formatCode>
                <c:ptCount val="10"/>
                <c:pt idx="0">
                  <c:v>4.9434333497300003</c:v>
                </c:pt>
                <c:pt idx="1">
                  <c:v>13.133300541100001</c:v>
                </c:pt>
                <c:pt idx="2">
                  <c:v>21.93802262669999</c:v>
                </c:pt>
                <c:pt idx="3">
                  <c:v>29.715937038900002</c:v>
                </c:pt>
                <c:pt idx="4">
                  <c:v>35.956714215399998</c:v>
                </c:pt>
                <c:pt idx="5">
                  <c:v>41.502705361500013</c:v>
                </c:pt>
                <c:pt idx="6">
                  <c:v>45.530004918800003</c:v>
                </c:pt>
                <c:pt idx="7">
                  <c:v>49.083866207599947</c:v>
                </c:pt>
                <c:pt idx="8">
                  <c:v>51.444909001499973</c:v>
                </c:pt>
                <c:pt idx="9">
                  <c:v>53.836694540099998</c:v>
                </c:pt>
              </c:numCache>
            </c:numRef>
          </c:yVal>
          <c:smooth val="1"/>
        </c:ser>
        <c:ser>
          <c:idx val="5"/>
          <c:order val="5"/>
          <c:tx>
            <c:strRef>
              <c:f>CatCInt!$B$7</c:f>
              <c:strCache>
                <c:ptCount val="1"/>
                <c:pt idx="0">
                  <c:v>CA-GrQC</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CatCInt!$C$7:$L$7</c:f>
              <c:numCache>
                <c:formatCode>General</c:formatCode>
                <c:ptCount val="10"/>
                <c:pt idx="0">
                  <c:v>7.2682182373099788</c:v>
                </c:pt>
                <c:pt idx="1">
                  <c:v>16.558565432999991</c:v>
                </c:pt>
                <c:pt idx="2">
                  <c:v>25.238458603600009</c:v>
                </c:pt>
                <c:pt idx="3">
                  <c:v>32.354063334599999</c:v>
                </c:pt>
                <c:pt idx="4">
                  <c:v>37.25677222430005</c:v>
                </c:pt>
                <c:pt idx="5">
                  <c:v>41.415490270900001</c:v>
                </c:pt>
                <c:pt idx="6">
                  <c:v>44.505913773400003</c:v>
                </c:pt>
                <c:pt idx="7">
                  <c:v>47.233880198400001</c:v>
                </c:pt>
                <c:pt idx="8">
                  <c:v>48.817245326200002</c:v>
                </c:pt>
                <c:pt idx="9">
                  <c:v>50.267073636000013</c:v>
                </c:pt>
              </c:numCache>
            </c:numRef>
          </c:yVal>
          <c:smooth val="1"/>
        </c:ser>
        <c:ser>
          <c:idx val="6"/>
          <c:order val="6"/>
          <c:tx>
            <c:strRef>
              <c:f>CatCInt!$B$8</c:f>
              <c:strCache>
                <c:ptCount val="1"/>
                <c:pt idx="0">
                  <c:v>CA-HepPh</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CatCInt!$C$8:$L$8</c:f>
              <c:numCache>
                <c:formatCode>General</c:formatCode>
                <c:ptCount val="10"/>
                <c:pt idx="0">
                  <c:v>2.381745502999999</c:v>
                </c:pt>
                <c:pt idx="1">
                  <c:v>6.7371752165199741</c:v>
                </c:pt>
                <c:pt idx="2">
                  <c:v>11.8171219187</c:v>
                </c:pt>
                <c:pt idx="3">
                  <c:v>16.3640906063</c:v>
                </c:pt>
                <c:pt idx="4">
                  <c:v>20.936042638199879</c:v>
                </c:pt>
                <c:pt idx="5">
                  <c:v>25.191538974</c:v>
                </c:pt>
                <c:pt idx="6">
                  <c:v>28.381079280499989</c:v>
                </c:pt>
                <c:pt idx="7">
                  <c:v>31.528980679499991</c:v>
                </c:pt>
                <c:pt idx="8">
                  <c:v>34.110592938000082</c:v>
                </c:pt>
                <c:pt idx="9">
                  <c:v>36.059293804100001</c:v>
                </c:pt>
              </c:numCache>
            </c:numRef>
          </c:yVal>
          <c:smooth val="1"/>
        </c:ser>
        <c:ser>
          <c:idx val="7"/>
          <c:order val="7"/>
          <c:tx>
            <c:strRef>
              <c:f>CatCInt!$B$9</c:f>
              <c:strCache>
                <c:ptCount val="1"/>
                <c:pt idx="0">
                  <c:v>CA-HepTh</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CatCInt!$C$9:$L$9</c:f>
              <c:numCache>
                <c:formatCode>General</c:formatCode>
                <c:ptCount val="10"/>
                <c:pt idx="0">
                  <c:v>4.5256656879600001</c:v>
                </c:pt>
                <c:pt idx="1">
                  <c:v>11.82545307280002</c:v>
                </c:pt>
                <c:pt idx="2">
                  <c:v>19.5504707907</c:v>
                </c:pt>
                <c:pt idx="3">
                  <c:v>26.03017110460004</c:v>
                </c:pt>
                <c:pt idx="4">
                  <c:v>31.679659815699999</c:v>
                </c:pt>
                <c:pt idx="5">
                  <c:v>36.245823630700002</c:v>
                </c:pt>
                <c:pt idx="6">
                  <c:v>40.579123215600013</c:v>
                </c:pt>
                <c:pt idx="7">
                  <c:v>43.332995848900097</c:v>
                </c:pt>
                <c:pt idx="8">
                  <c:v>45.29715500660005</c:v>
                </c:pt>
                <c:pt idx="9">
                  <c:v>47.210691505499973</c:v>
                </c:pt>
              </c:numCache>
            </c:numRef>
          </c:yVal>
          <c:smooth val="1"/>
        </c:ser>
        <c:ser>
          <c:idx val="8"/>
          <c:order val="8"/>
          <c:tx>
            <c:strRef>
              <c:f>CatCInt!$B$10</c:f>
              <c:strCache>
                <c:ptCount val="1"/>
                <c:pt idx="0">
                  <c:v>CA-NetSci</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CatCInt!$C$10:$L$10</c:f>
              <c:numCache>
                <c:formatCode>General</c:formatCode>
                <c:ptCount val="10"/>
                <c:pt idx="0">
                  <c:v>19.00205058099997</c:v>
                </c:pt>
                <c:pt idx="1">
                  <c:v>34.107997265900003</c:v>
                </c:pt>
                <c:pt idx="2">
                  <c:v>44.019138756000011</c:v>
                </c:pt>
                <c:pt idx="3">
                  <c:v>50.5809979494</c:v>
                </c:pt>
                <c:pt idx="4">
                  <c:v>54.5454545455</c:v>
                </c:pt>
                <c:pt idx="5">
                  <c:v>57.552973342400058</c:v>
                </c:pt>
                <c:pt idx="6">
                  <c:v>59.945317840100081</c:v>
                </c:pt>
                <c:pt idx="7">
                  <c:v>61.244019138800013</c:v>
                </c:pt>
                <c:pt idx="8">
                  <c:v>62.884483937099994</c:v>
                </c:pt>
                <c:pt idx="9">
                  <c:v>63.021189337000003</c:v>
                </c:pt>
              </c:numCache>
            </c:numRef>
          </c:yVal>
          <c:smooth val="1"/>
        </c:ser>
        <c:ser>
          <c:idx val="9"/>
          <c:order val="9"/>
          <c:tx>
            <c:strRef>
              <c:f>CatCInt!$B$11</c:f>
              <c:strCache>
                <c:ptCount val="1"/>
                <c:pt idx="0">
                  <c:v>Enron E-Mail</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CatCInt!$C$11:$L$11</c:f>
              <c:numCache>
                <c:formatCode>General</c:formatCode>
                <c:ptCount val="10"/>
                <c:pt idx="0">
                  <c:v>2.9434209091899999</c:v>
                </c:pt>
                <c:pt idx="1">
                  <c:v>6.9088629674000002</c:v>
                </c:pt>
                <c:pt idx="2">
                  <c:v>11.92903085140002</c:v>
                </c:pt>
                <c:pt idx="3">
                  <c:v>15.7009702387</c:v>
                </c:pt>
                <c:pt idx="4">
                  <c:v>18.821541480400001</c:v>
                </c:pt>
                <c:pt idx="5">
                  <c:v>21.45154257059983</c:v>
                </c:pt>
                <c:pt idx="6">
                  <c:v>23.596424288699989</c:v>
                </c:pt>
                <c:pt idx="7">
                  <c:v>25.329772157400001</c:v>
                </c:pt>
                <c:pt idx="8">
                  <c:v>26.771503325000001</c:v>
                </c:pt>
                <c:pt idx="9">
                  <c:v>28.025182601099971</c:v>
                </c:pt>
              </c:numCache>
            </c:numRef>
          </c:yVal>
          <c:smooth val="1"/>
        </c:ser>
        <c:ser>
          <c:idx val="10"/>
          <c:order val="10"/>
          <c:tx>
            <c:strRef>
              <c:f>CatCInt!$B$12</c:f>
              <c:strCache>
                <c:ptCount val="1"/>
                <c:pt idx="0">
                  <c:v>URV E-Mail</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CatCInt!$C$12:$L$12</c:f>
              <c:numCache>
                <c:formatCode>General</c:formatCode>
                <c:ptCount val="10"/>
                <c:pt idx="0">
                  <c:v>0.17652250661999999</c:v>
                </c:pt>
                <c:pt idx="1">
                  <c:v>1.0591350397199999</c:v>
                </c:pt>
                <c:pt idx="2">
                  <c:v>3.0008826125299999</c:v>
                </c:pt>
                <c:pt idx="3">
                  <c:v>5.4721977052100099</c:v>
                </c:pt>
                <c:pt idx="4">
                  <c:v>8.7378640776700003</c:v>
                </c:pt>
                <c:pt idx="5">
                  <c:v>13.59223300970001</c:v>
                </c:pt>
                <c:pt idx="6">
                  <c:v>19.2409532215</c:v>
                </c:pt>
                <c:pt idx="7">
                  <c:v>23.654015887000028</c:v>
                </c:pt>
                <c:pt idx="8">
                  <c:v>26.125330979699989</c:v>
                </c:pt>
                <c:pt idx="9">
                  <c:v>30.6266548985</c:v>
                </c:pt>
              </c:numCache>
            </c:numRef>
          </c:yVal>
          <c:smooth val="1"/>
        </c:ser>
        <c:ser>
          <c:idx val="11"/>
          <c:order val="11"/>
          <c:tx>
            <c:strRef>
              <c:f>CatCInt!$B$13</c:f>
              <c:strCache>
                <c:ptCount val="1"/>
                <c:pt idx="0">
                  <c:v>YouTube1</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CatCInt!$C$13:$L$13</c:f>
              <c:numCache>
                <c:formatCode>General</c:formatCode>
                <c:ptCount val="10"/>
                <c:pt idx="0">
                  <c:v>0.153027763609</c:v>
                </c:pt>
                <c:pt idx="1">
                  <c:v>0.99832398163699898</c:v>
                </c:pt>
                <c:pt idx="2">
                  <c:v>2.57961087226</c:v>
                </c:pt>
                <c:pt idx="3">
                  <c:v>4.9187495445599998</c:v>
                </c:pt>
                <c:pt idx="4">
                  <c:v>8.2416381257699971</c:v>
                </c:pt>
                <c:pt idx="5">
                  <c:v>11.79042483420001</c:v>
                </c:pt>
                <c:pt idx="6">
                  <c:v>15.6379800335</c:v>
                </c:pt>
                <c:pt idx="7">
                  <c:v>19.390803760100031</c:v>
                </c:pt>
                <c:pt idx="8">
                  <c:v>22.859433068600001</c:v>
                </c:pt>
                <c:pt idx="9">
                  <c:v>25.504627268099991</c:v>
                </c:pt>
              </c:numCache>
            </c:numRef>
          </c:yVal>
          <c:smooth val="1"/>
        </c:ser>
        <c:ser>
          <c:idx val="12"/>
          <c:order val="12"/>
          <c:tx>
            <c:strRef>
              <c:f>CatCInt!$B$14</c:f>
              <c:strCache>
                <c:ptCount val="1"/>
                <c:pt idx="0">
                  <c:v>YouTube2</c:v>
                </c:pt>
              </c:strCache>
            </c:strRef>
          </c:tx>
          <c:xVal>
            <c:numRef>
              <c:f>CatCInt!$C$1:$L$1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CatCInt!$C$14:$L$14</c:f>
              <c:numCache>
                <c:formatCode>General</c:formatCode>
                <c:ptCount val="10"/>
                <c:pt idx="0">
                  <c:v>0.11005718933399999</c:v>
                </c:pt>
                <c:pt idx="1">
                  <c:v>6.9666288683599946</c:v>
                </c:pt>
                <c:pt idx="2">
                  <c:v>11.934573504199999</c:v>
                </c:pt>
                <c:pt idx="3">
                  <c:v>15.35310966460001</c:v>
                </c:pt>
                <c:pt idx="4">
                  <c:v>17.727112628099999</c:v>
                </c:pt>
                <c:pt idx="5">
                  <c:v>19.485304774099969</c:v>
                </c:pt>
                <c:pt idx="6">
                  <c:v>20.859833868999999</c:v>
                </c:pt>
                <c:pt idx="7">
                  <c:v>21.908231803499969</c:v>
                </c:pt>
                <c:pt idx="8">
                  <c:v>22.781223347599969</c:v>
                </c:pt>
                <c:pt idx="9">
                  <c:v>23.458079453700002</c:v>
                </c:pt>
              </c:numCache>
            </c:numRef>
          </c:yVal>
          <c:smooth val="1"/>
        </c:ser>
        <c:dLbls>
          <c:showLegendKey val="0"/>
          <c:showVal val="0"/>
          <c:showCatName val="0"/>
          <c:showSerName val="0"/>
          <c:showPercent val="0"/>
          <c:showBubbleSize val="0"/>
        </c:dLbls>
        <c:axId val="117390336"/>
        <c:axId val="117396608"/>
      </c:scatterChart>
      <c:valAx>
        <c:axId val="117390336"/>
        <c:scaling>
          <c:orientation val="minMax"/>
          <c:max val="10"/>
          <c:min val="1"/>
        </c:scaling>
        <c:delete val="0"/>
        <c:axPos val="b"/>
        <c:title>
          <c:tx>
            <c:rich>
              <a:bodyPr/>
              <a:lstStyle/>
              <a:p>
                <a:pPr>
                  <a:defRPr/>
                </a:pPr>
                <a:r>
                  <a:rPr lang="en-US"/>
                  <a:t>Threshold Value</a:t>
                </a:r>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396608"/>
        <c:crosses val="autoZero"/>
        <c:crossBetween val="midCat"/>
      </c:valAx>
      <c:valAx>
        <c:axId val="117396608"/>
        <c:scaling>
          <c:orientation val="minMax"/>
          <c:max val="65"/>
          <c:min val="0"/>
        </c:scaling>
        <c:delete val="0"/>
        <c:axPos val="l"/>
        <c:title>
          <c:tx>
            <c:rich>
              <a:bodyPr rot="-5400000" vert="horz"/>
              <a:lstStyle/>
              <a:p>
                <a:pPr>
                  <a:defRPr/>
                </a:pPr>
                <a:r>
                  <a:rPr lang="en-US"/>
                  <a:t>Seed</a:t>
                </a:r>
                <a:r>
                  <a:rPr lang="en-US" baseline="0"/>
                  <a:t> Size (Percentage of Nodes)</a:t>
                </a:r>
                <a:endParaRPr lang="en-US"/>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390336"/>
        <c:crosses val="autoZero"/>
        <c:crossBetween val="midCat"/>
      </c:valAx>
      <c:spPr>
        <a:ln>
          <a:solidFill>
            <a:schemeClr val="tx1"/>
          </a:solidFill>
        </a:ln>
      </c:spPr>
    </c:plotArea>
    <c:legend>
      <c:legendPos val="r"/>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CatBInt!$B$2</c:f>
              <c:strCache>
                <c:ptCount val="1"/>
                <c:pt idx="0">
                  <c:v>Delicious</c:v>
                </c:pt>
              </c:strCache>
            </c:strRef>
          </c:tx>
          <c:xVal>
            <c:numRef>
              <c:f>CatBInt!$C$1:$L$1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CatBInt!$C$2:$L$2</c:f>
              <c:numCache>
                <c:formatCode>General</c:formatCode>
                <c:ptCount val="10"/>
                <c:pt idx="0">
                  <c:v>2.9828041341700001E-2</c:v>
                </c:pt>
                <c:pt idx="1">
                  <c:v>1.5579558843300001</c:v>
                </c:pt>
                <c:pt idx="2">
                  <c:v>3.80717662675</c:v>
                </c:pt>
                <c:pt idx="3">
                  <c:v>6.0906996167100003</c:v>
                </c:pt>
                <c:pt idx="4">
                  <c:v>8.1993557143099984</c:v>
                </c:pt>
                <c:pt idx="5">
                  <c:v>10.0013422619</c:v>
                </c:pt>
                <c:pt idx="6">
                  <c:v>11.530588656400001</c:v>
                </c:pt>
                <c:pt idx="7">
                  <c:v>12.7919419546</c:v>
                </c:pt>
                <c:pt idx="8">
                  <c:v>13.935101639100001</c:v>
                </c:pt>
                <c:pt idx="9">
                  <c:v>14.7885564719</c:v>
                </c:pt>
              </c:numCache>
            </c:numRef>
          </c:yVal>
          <c:smooth val="1"/>
        </c:ser>
        <c:ser>
          <c:idx val="1"/>
          <c:order val="1"/>
          <c:tx>
            <c:strRef>
              <c:f>CatBInt!$B$3</c:f>
              <c:strCache>
                <c:ptCount val="1"/>
                <c:pt idx="0">
                  <c:v>Digg</c:v>
                </c:pt>
              </c:strCache>
            </c:strRef>
          </c:tx>
          <c:xVal>
            <c:numRef>
              <c:f>CatBInt!$C$1:$L$1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CatBInt!$C$3:$L$3</c:f>
              <c:numCache>
                <c:formatCode>General</c:formatCode>
                <c:ptCount val="10"/>
                <c:pt idx="0">
                  <c:v>2.2172345250599999E-2</c:v>
                </c:pt>
                <c:pt idx="1">
                  <c:v>0.88183695935499995</c:v>
                </c:pt>
                <c:pt idx="2">
                  <c:v>2.2141226169600001</c:v>
                </c:pt>
                <c:pt idx="3">
                  <c:v>3.5120476225699981</c:v>
                </c:pt>
                <c:pt idx="4">
                  <c:v>4.607179949979975</c:v>
                </c:pt>
                <c:pt idx="5">
                  <c:v>5.562924726829972</c:v>
                </c:pt>
                <c:pt idx="6">
                  <c:v>6.3830421754300071</c:v>
                </c:pt>
                <c:pt idx="7">
                  <c:v>7.1101913693799759</c:v>
                </c:pt>
                <c:pt idx="8">
                  <c:v>7.7871610451300004</c:v>
                </c:pt>
                <c:pt idx="9">
                  <c:v>8.3510647263900015</c:v>
                </c:pt>
              </c:numCache>
            </c:numRef>
          </c:yVal>
          <c:smooth val="1"/>
        </c:ser>
        <c:ser>
          <c:idx val="2"/>
          <c:order val="2"/>
          <c:tx>
            <c:strRef>
              <c:f>CatBInt!$B$4</c:f>
              <c:strCache>
                <c:ptCount val="1"/>
                <c:pt idx="0">
                  <c:v>EU E-mail</c:v>
                </c:pt>
              </c:strCache>
            </c:strRef>
          </c:tx>
          <c:xVal>
            <c:numRef>
              <c:f>CatBInt!$C$1:$L$1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CatBInt!$C$4:$L$4</c:f>
              <c:numCache>
                <c:formatCode>General</c:formatCode>
                <c:ptCount val="10"/>
                <c:pt idx="0">
                  <c:v>5.8937311001700001</c:v>
                </c:pt>
                <c:pt idx="1">
                  <c:v>6.3763602223099998</c:v>
                </c:pt>
                <c:pt idx="2">
                  <c:v>6.5362311190200071</c:v>
                </c:pt>
                <c:pt idx="3">
                  <c:v>6.6504784815300004</c:v>
                </c:pt>
                <c:pt idx="4">
                  <c:v>6.7383320639199997</c:v>
                </c:pt>
                <c:pt idx="5">
                  <c:v>6.7994148121899798</c:v>
                </c:pt>
                <c:pt idx="6">
                  <c:v>6.8163822422599827</c:v>
                </c:pt>
                <c:pt idx="7">
                  <c:v>6.8997111766299817</c:v>
                </c:pt>
                <c:pt idx="8">
                  <c:v>6.9574004388899846</c:v>
                </c:pt>
                <c:pt idx="9">
                  <c:v>6.9747449229700003</c:v>
                </c:pt>
              </c:numCache>
            </c:numRef>
          </c:yVal>
          <c:smooth val="1"/>
        </c:ser>
        <c:ser>
          <c:idx val="3"/>
          <c:order val="3"/>
          <c:tx>
            <c:strRef>
              <c:f>CatBInt!$B$5</c:f>
              <c:strCache>
                <c:ptCount val="1"/>
                <c:pt idx="0">
                  <c:v>Hyves</c:v>
                </c:pt>
              </c:strCache>
            </c:strRef>
          </c:tx>
          <c:xVal>
            <c:numRef>
              <c:f>CatBInt!$C$1:$L$1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CatBInt!$C$5:$L$5</c:f>
              <c:numCache>
                <c:formatCode>General</c:formatCode>
                <c:ptCount val="10"/>
                <c:pt idx="0">
                  <c:v>4.2775472259000099E-4</c:v>
                </c:pt>
                <c:pt idx="1">
                  <c:v>4.32032269816E-2</c:v>
                </c:pt>
                <c:pt idx="2">
                  <c:v>0.48578677995500102</c:v>
                </c:pt>
                <c:pt idx="3">
                  <c:v>1.937229846159997</c:v>
                </c:pt>
                <c:pt idx="4">
                  <c:v>4.0310892132399996</c:v>
                </c:pt>
                <c:pt idx="5">
                  <c:v>5.8942461999300004</c:v>
                </c:pt>
                <c:pt idx="6">
                  <c:v>7.5008216455300003</c:v>
                </c:pt>
                <c:pt idx="7">
                  <c:v>8.7555688317900007</c:v>
                </c:pt>
                <c:pt idx="8">
                  <c:v>9.7546612788600005</c:v>
                </c:pt>
                <c:pt idx="9">
                  <c:v>10.6159454128</c:v>
                </c:pt>
              </c:numCache>
            </c:numRef>
          </c:yVal>
          <c:smooth val="1"/>
        </c:ser>
        <c:ser>
          <c:idx val="4"/>
          <c:order val="4"/>
          <c:tx>
            <c:strRef>
              <c:f>CatBInt!$B$6</c:f>
              <c:strCache>
                <c:ptCount val="1"/>
                <c:pt idx="0">
                  <c:v>Yelp</c:v>
                </c:pt>
              </c:strCache>
            </c:strRef>
          </c:tx>
          <c:xVal>
            <c:numRef>
              <c:f>CatBInt!$C$1:$L$1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CatBInt!$C$6:$L$6</c:f>
              <c:numCache>
                <c:formatCode>General</c:formatCode>
                <c:ptCount val="10"/>
                <c:pt idx="0">
                  <c:v>2.0516987039400001E-4</c:v>
                </c:pt>
                <c:pt idx="1">
                  <c:v>0.84181197822700005</c:v>
                </c:pt>
                <c:pt idx="2">
                  <c:v>2.4645004831800001</c:v>
                </c:pt>
                <c:pt idx="3">
                  <c:v>4.4367984472700099</c:v>
                </c:pt>
                <c:pt idx="4">
                  <c:v>6.3990430877200071</c:v>
                </c:pt>
                <c:pt idx="5">
                  <c:v>8.2683457768899977</c:v>
                </c:pt>
                <c:pt idx="6">
                  <c:v>9.9583299993200001</c:v>
                </c:pt>
                <c:pt idx="7">
                  <c:v>11.465302697400009</c:v>
                </c:pt>
                <c:pt idx="8">
                  <c:v>12.8089601786</c:v>
                </c:pt>
                <c:pt idx="9">
                  <c:v>14.018641734399999</c:v>
                </c:pt>
              </c:numCache>
            </c:numRef>
          </c:yVal>
          <c:smooth val="1"/>
        </c:ser>
        <c:dLbls>
          <c:showLegendKey val="0"/>
          <c:showVal val="0"/>
          <c:showCatName val="0"/>
          <c:showSerName val="0"/>
          <c:showPercent val="0"/>
          <c:showBubbleSize val="0"/>
        </c:dLbls>
        <c:axId val="117436800"/>
        <c:axId val="117438720"/>
      </c:scatterChart>
      <c:valAx>
        <c:axId val="117436800"/>
        <c:scaling>
          <c:orientation val="minMax"/>
          <c:max val="10"/>
          <c:min val="1"/>
        </c:scaling>
        <c:delete val="0"/>
        <c:axPos val="b"/>
        <c:title>
          <c:tx>
            <c:rich>
              <a:bodyPr/>
              <a:lstStyle/>
              <a:p>
                <a:pPr>
                  <a:defRPr/>
                </a:pPr>
                <a:r>
                  <a:rPr lang="en-US"/>
                  <a:t>Threshold</a:t>
                </a:r>
                <a:r>
                  <a:rPr lang="en-US" baseline="0"/>
                  <a:t> Value</a:t>
                </a:r>
                <a:endParaRPr lang="en-US"/>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438720"/>
        <c:crosses val="autoZero"/>
        <c:crossBetween val="midCat"/>
      </c:valAx>
      <c:valAx>
        <c:axId val="117438720"/>
        <c:scaling>
          <c:orientation val="minMax"/>
          <c:max val="15"/>
          <c:min val="0"/>
        </c:scaling>
        <c:delete val="0"/>
        <c:axPos val="l"/>
        <c:title>
          <c:tx>
            <c:rich>
              <a:bodyPr rot="-5400000" vert="horz"/>
              <a:lstStyle/>
              <a:p>
                <a:pPr>
                  <a:defRPr/>
                </a:pPr>
                <a:r>
                  <a:rPr lang="en-US" sz="1000" b="1" i="0" u="none" strike="noStrike" baseline="0"/>
                  <a:t>Seed Size (Percentage of Nodes)</a:t>
                </a:r>
                <a:endParaRPr lang="en-US"/>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436800"/>
        <c:crosses val="autoZero"/>
        <c:crossBetween val="midCat"/>
      </c:valAx>
      <c:spPr>
        <a:ln>
          <a:solidFill>
            <a:schemeClr val="tx1"/>
          </a:solidFill>
        </a:ln>
      </c:spPr>
    </c:plotArea>
    <c:legend>
      <c:legendPos val="r"/>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CatAInt!$B$2</c:f>
              <c:strCache>
                <c:ptCount val="1"/>
                <c:pt idx="0">
                  <c:v>BlogCatalog1</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CatAInt!$C$2:$L$2</c:f>
              <c:numCache>
                <c:formatCode>General</c:formatCode>
                <c:ptCount val="10"/>
                <c:pt idx="0">
                  <c:v>1.1263290682999999E-3</c:v>
                </c:pt>
                <c:pt idx="1">
                  <c:v>8.4474680122500007E-2</c:v>
                </c:pt>
                <c:pt idx="2">
                  <c:v>0.19147594161100001</c:v>
                </c:pt>
                <c:pt idx="3">
                  <c:v>0.33677239142200099</c:v>
                </c:pt>
                <c:pt idx="4">
                  <c:v>0.522616687691</c:v>
                </c:pt>
                <c:pt idx="5">
                  <c:v>0.72085060371200005</c:v>
                </c:pt>
                <c:pt idx="6">
                  <c:v>0.97990628942199998</c:v>
                </c:pt>
                <c:pt idx="7">
                  <c:v>1.2175617228299971</c:v>
                </c:pt>
                <c:pt idx="8">
                  <c:v>1.4664804469299999</c:v>
                </c:pt>
                <c:pt idx="9">
                  <c:v>1.768336637229998</c:v>
                </c:pt>
              </c:numCache>
            </c:numRef>
          </c:yVal>
          <c:smooth val="1"/>
        </c:ser>
        <c:ser>
          <c:idx val="1"/>
          <c:order val="1"/>
          <c:tx>
            <c:strRef>
              <c:f>CatAInt!$B$3</c:f>
              <c:strCache>
                <c:ptCount val="1"/>
                <c:pt idx="0">
                  <c:v>BlogCatalog2</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CatAInt!$C$3:$L$3</c:f>
              <c:numCache>
                <c:formatCode>General</c:formatCode>
                <c:ptCount val="10"/>
                <c:pt idx="0">
                  <c:v>1.0216174247100001E-3</c:v>
                </c:pt>
                <c:pt idx="1">
                  <c:v>2.0432348494100099E-3</c:v>
                </c:pt>
                <c:pt idx="2">
                  <c:v>3.06485227412E-3</c:v>
                </c:pt>
                <c:pt idx="3">
                  <c:v>4.08646969883001E-3</c:v>
                </c:pt>
                <c:pt idx="4">
                  <c:v>5.1080871235300003E-3</c:v>
                </c:pt>
                <c:pt idx="5">
                  <c:v>1.02161742471E-2</c:v>
                </c:pt>
                <c:pt idx="6">
                  <c:v>1.6345878795300001E-2</c:v>
                </c:pt>
                <c:pt idx="7">
                  <c:v>2.5540435617699999E-2</c:v>
                </c:pt>
                <c:pt idx="8">
                  <c:v>3.2691757590600098E-2</c:v>
                </c:pt>
                <c:pt idx="9">
                  <c:v>4.3929549262399899E-2</c:v>
                </c:pt>
              </c:numCache>
            </c:numRef>
          </c:yVal>
          <c:smooth val="1"/>
        </c:ser>
        <c:ser>
          <c:idx val="2"/>
          <c:order val="2"/>
          <c:tx>
            <c:strRef>
              <c:f>CatAInt!$B$4</c:f>
              <c:strCache>
                <c:ptCount val="1"/>
                <c:pt idx="0">
                  <c:v>BlogCatalog3</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CatAInt!$C$4:$L$4</c:f>
              <c:numCache>
                <c:formatCode>General</c:formatCode>
                <c:ptCount val="10"/>
                <c:pt idx="0">
                  <c:v>9.6974398758700193E-3</c:v>
                </c:pt>
                <c:pt idx="1">
                  <c:v>1.9394879751700001E-2</c:v>
                </c:pt>
                <c:pt idx="2">
                  <c:v>3.8789759503499999E-2</c:v>
                </c:pt>
                <c:pt idx="3">
                  <c:v>7.7579519006999997E-2</c:v>
                </c:pt>
                <c:pt idx="4">
                  <c:v>0.15515903801399999</c:v>
                </c:pt>
                <c:pt idx="5">
                  <c:v>0.24243599689699999</c:v>
                </c:pt>
                <c:pt idx="6">
                  <c:v>0.32001551590400101</c:v>
                </c:pt>
                <c:pt idx="7">
                  <c:v>0.46547711404199998</c:v>
                </c:pt>
                <c:pt idx="8">
                  <c:v>0.67882079131100104</c:v>
                </c:pt>
                <c:pt idx="9">
                  <c:v>0.85337470907699997</c:v>
                </c:pt>
              </c:numCache>
            </c:numRef>
          </c:yVal>
          <c:smooth val="1"/>
        </c:ser>
        <c:ser>
          <c:idx val="3"/>
          <c:order val="3"/>
          <c:tx>
            <c:strRef>
              <c:f>CatAInt!$B$5</c:f>
              <c:strCache>
                <c:ptCount val="1"/>
                <c:pt idx="0">
                  <c:v>Buzznet</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CatAInt!$C$5:$L$5</c:f>
              <c:numCache>
                <c:formatCode>General</c:formatCode>
                <c:ptCount val="10"/>
                <c:pt idx="0">
                  <c:v>9.8850370194600496E-4</c:v>
                </c:pt>
                <c:pt idx="1">
                  <c:v>1.9770074038899998E-3</c:v>
                </c:pt>
                <c:pt idx="2">
                  <c:v>1.3839051827199999E-2</c:v>
                </c:pt>
                <c:pt idx="3">
                  <c:v>3.7563140674000101E-2</c:v>
                </c:pt>
                <c:pt idx="4">
                  <c:v>8.1057303559600197E-2</c:v>
                </c:pt>
                <c:pt idx="5">
                  <c:v>0.19770074038900001</c:v>
                </c:pt>
                <c:pt idx="6">
                  <c:v>0.444826665876001</c:v>
                </c:pt>
                <c:pt idx="7">
                  <c:v>0.754228324585001</c:v>
                </c:pt>
                <c:pt idx="8">
                  <c:v>1.0715380129099981</c:v>
                </c:pt>
                <c:pt idx="9">
                  <c:v>1.3898362049399979</c:v>
                </c:pt>
              </c:numCache>
            </c:numRef>
          </c:yVal>
          <c:smooth val="1"/>
        </c:ser>
        <c:ser>
          <c:idx val="4"/>
          <c:order val="4"/>
          <c:tx>
            <c:strRef>
              <c:f>CatAInt!$B$6</c:f>
              <c:strCache>
                <c:ptCount val="1"/>
                <c:pt idx="0">
                  <c:v>Douban</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CatAInt!$C$6:$L$6</c:f>
              <c:numCache>
                <c:formatCode>General</c:formatCode>
                <c:ptCount val="10"/>
                <c:pt idx="0">
                  <c:v>6.4554445219099999E-4</c:v>
                </c:pt>
                <c:pt idx="1">
                  <c:v>0.15686730188199999</c:v>
                </c:pt>
                <c:pt idx="2">
                  <c:v>0.446071216464</c:v>
                </c:pt>
                <c:pt idx="3">
                  <c:v>0.808867198595</c:v>
                </c:pt>
                <c:pt idx="4">
                  <c:v>1.203294858879997</c:v>
                </c:pt>
                <c:pt idx="5">
                  <c:v>1.66744132001</c:v>
                </c:pt>
                <c:pt idx="6">
                  <c:v>2.0644511581099998</c:v>
                </c:pt>
                <c:pt idx="7">
                  <c:v>2.5776589975999982</c:v>
                </c:pt>
                <c:pt idx="8">
                  <c:v>3.0017817026900051</c:v>
                </c:pt>
                <c:pt idx="9">
                  <c:v>3.43558757456</c:v>
                </c:pt>
              </c:numCache>
            </c:numRef>
          </c:yVal>
          <c:smooth val="1"/>
        </c:ser>
        <c:ser>
          <c:idx val="5"/>
          <c:order val="5"/>
          <c:tx>
            <c:strRef>
              <c:f>CatAInt!$B$7</c:f>
              <c:strCache>
                <c:ptCount val="1"/>
                <c:pt idx="0">
                  <c:v>Flickr</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CatAInt!$C$7:$L$7</c:f>
              <c:numCache>
                <c:formatCode>General</c:formatCode>
                <c:ptCount val="10"/>
                <c:pt idx="0">
                  <c:v>1.2420354476899999E-3</c:v>
                </c:pt>
                <c:pt idx="1">
                  <c:v>2.48407089538E-2</c:v>
                </c:pt>
                <c:pt idx="2">
                  <c:v>0.111783190292</c:v>
                </c:pt>
                <c:pt idx="3">
                  <c:v>0.255859302224</c:v>
                </c:pt>
                <c:pt idx="4">
                  <c:v>0.45706904475100002</c:v>
                </c:pt>
                <c:pt idx="5">
                  <c:v>0.66076285817200098</c:v>
                </c:pt>
                <c:pt idx="6">
                  <c:v>0.912896054053001</c:v>
                </c:pt>
                <c:pt idx="7">
                  <c:v>1.173723498069998</c:v>
                </c:pt>
                <c:pt idx="8">
                  <c:v>1.479264218199986</c:v>
                </c:pt>
                <c:pt idx="9">
                  <c:v>1.81461378908</c:v>
                </c:pt>
              </c:numCache>
            </c:numRef>
          </c:yVal>
          <c:smooth val="1"/>
        </c:ser>
        <c:ser>
          <c:idx val="6"/>
          <c:order val="6"/>
          <c:tx>
            <c:strRef>
              <c:f>CatAInt!$B$8</c:f>
              <c:strCache>
                <c:ptCount val="1"/>
                <c:pt idx="0">
                  <c:v>Flixster</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CatAInt!$C$8:$L$8</c:f>
              <c:numCache>
                <c:formatCode>General</c:formatCode>
                <c:ptCount val="10"/>
                <c:pt idx="0" formatCode="0.00E+00">
                  <c:v>3.96292917532001E-5</c:v>
                </c:pt>
                <c:pt idx="1">
                  <c:v>0.21213559875499999</c:v>
                </c:pt>
                <c:pt idx="2">
                  <c:v>0.50574902135500099</c:v>
                </c:pt>
                <c:pt idx="3">
                  <c:v>0.79460692894399998</c:v>
                </c:pt>
                <c:pt idx="4">
                  <c:v>1.05100844659</c:v>
                </c:pt>
                <c:pt idx="5">
                  <c:v>1.31438471958</c:v>
                </c:pt>
                <c:pt idx="6">
                  <c:v>1.5599674405699979</c:v>
                </c:pt>
                <c:pt idx="7">
                  <c:v>1.7839125682700001</c:v>
                </c:pt>
                <c:pt idx="8">
                  <c:v>2.0122565473499998</c:v>
                </c:pt>
                <c:pt idx="9">
                  <c:v>2.2086196879900002</c:v>
                </c:pt>
              </c:numCache>
            </c:numRef>
          </c:yVal>
          <c:smooth val="1"/>
        </c:ser>
        <c:ser>
          <c:idx val="7"/>
          <c:order val="7"/>
          <c:tx>
            <c:strRef>
              <c:f>CatAInt!$B$9</c:f>
              <c:strCache>
                <c:ptCount val="1"/>
                <c:pt idx="0">
                  <c:v>FourSquare</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CatAInt!$C$9:$L$9</c:f>
              <c:numCache>
                <c:formatCode>General</c:formatCode>
                <c:ptCount val="10"/>
                <c:pt idx="0">
                  <c:v>1.5649109409200001E-4</c:v>
                </c:pt>
                <c:pt idx="1">
                  <c:v>3.1298218818400099E-4</c:v>
                </c:pt>
                <c:pt idx="2">
                  <c:v>4.6947328227599997E-4</c:v>
                </c:pt>
                <c:pt idx="3">
                  <c:v>6.2596437636700203E-4</c:v>
                </c:pt>
                <c:pt idx="4">
                  <c:v>7.8245547045900003E-4</c:v>
                </c:pt>
                <c:pt idx="5">
                  <c:v>9.3894656455100205E-4</c:v>
                </c:pt>
                <c:pt idx="6">
                  <c:v>1.0954376586400001E-3</c:v>
                </c:pt>
                <c:pt idx="7">
                  <c:v>1.2519287527300001E-3</c:v>
                </c:pt>
                <c:pt idx="8">
                  <c:v>1.40841984683E-3</c:v>
                </c:pt>
                <c:pt idx="9">
                  <c:v>0.71782464859900097</c:v>
                </c:pt>
              </c:numCache>
            </c:numRef>
          </c:yVal>
          <c:smooth val="1"/>
        </c:ser>
        <c:ser>
          <c:idx val="8"/>
          <c:order val="8"/>
          <c:tx>
            <c:strRef>
              <c:f>CatAInt!$B$10</c:f>
              <c:strCache>
                <c:ptCount val="1"/>
                <c:pt idx="0">
                  <c:v>Friendster</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CatAInt!$C$10:$L$10</c:f>
              <c:numCache>
                <c:formatCode>General</c:formatCode>
                <c:ptCount val="10"/>
                <c:pt idx="0" formatCode="0.00E+00">
                  <c:v>7.0304972424600095E-5</c:v>
                </c:pt>
                <c:pt idx="1">
                  <c:v>1.0545745863699999E-2</c:v>
                </c:pt>
                <c:pt idx="2">
                  <c:v>3.5240367427800103E-2</c:v>
                </c:pt>
                <c:pt idx="3">
                  <c:v>7.5068134306399997E-2</c:v>
                </c:pt>
                <c:pt idx="4">
                  <c:v>0.13094301114099999</c:v>
                </c:pt>
                <c:pt idx="5">
                  <c:v>0.20212679572100001</c:v>
                </c:pt>
                <c:pt idx="6">
                  <c:v>0.28021804384100002</c:v>
                </c:pt>
                <c:pt idx="7">
                  <c:v>0.36570889030999998</c:v>
                </c:pt>
                <c:pt idx="8">
                  <c:v>0.454785290372</c:v>
                </c:pt>
                <c:pt idx="9">
                  <c:v>0.54655085562900096</c:v>
                </c:pt>
              </c:numCache>
            </c:numRef>
          </c:yVal>
          <c:smooth val="1"/>
        </c:ser>
        <c:ser>
          <c:idx val="9"/>
          <c:order val="9"/>
          <c:tx>
            <c:strRef>
              <c:f>CatAInt!$B$11</c:f>
              <c:strCache>
                <c:ptCount val="1"/>
                <c:pt idx="0">
                  <c:v>Last.Fm</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CatAInt!$C$11:$L$11</c:f>
              <c:numCache>
                <c:formatCode>General</c:formatCode>
                <c:ptCount val="10"/>
                <c:pt idx="0">
                  <c:v>1.6781170184599999E-4</c:v>
                </c:pt>
                <c:pt idx="1">
                  <c:v>7.7696817954500105E-2</c:v>
                </c:pt>
                <c:pt idx="2">
                  <c:v>0.26531030061799998</c:v>
                </c:pt>
                <c:pt idx="3">
                  <c:v>0.55537282725799997</c:v>
                </c:pt>
                <c:pt idx="4">
                  <c:v>0.92766308780200002</c:v>
                </c:pt>
                <c:pt idx="5">
                  <c:v>1.3553312099599979</c:v>
                </c:pt>
                <c:pt idx="6">
                  <c:v>1.7913060113499979</c:v>
                </c:pt>
                <c:pt idx="7">
                  <c:v>2.2523686621699999</c:v>
                </c:pt>
                <c:pt idx="8">
                  <c:v>2.7152772417100031</c:v>
                </c:pt>
                <c:pt idx="9">
                  <c:v>3.1716411648799991</c:v>
                </c:pt>
              </c:numCache>
            </c:numRef>
          </c:yVal>
          <c:smooth val="1"/>
        </c:ser>
        <c:ser>
          <c:idx val="10"/>
          <c:order val="10"/>
          <c:tx>
            <c:strRef>
              <c:f>CatAInt!$B$12</c:f>
              <c:strCache>
                <c:ptCount val="1"/>
                <c:pt idx="0">
                  <c:v>LiveJournal</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CatAInt!$C$12:$L$12</c:f>
              <c:numCache>
                <c:formatCode>General</c:formatCode>
                <c:ptCount val="10"/>
                <c:pt idx="0">
                  <c:v>1.78672649818E-4</c:v>
                </c:pt>
                <c:pt idx="1">
                  <c:v>8.0090015281000099E-2</c:v>
                </c:pt>
                <c:pt idx="2">
                  <c:v>0.25206244073099998</c:v>
                </c:pt>
                <c:pt idx="3">
                  <c:v>0.49215381392399998</c:v>
                </c:pt>
                <c:pt idx="4">
                  <c:v>0.79339590151700001</c:v>
                </c:pt>
                <c:pt idx="5">
                  <c:v>1.137206747929999</c:v>
                </c:pt>
                <c:pt idx="6">
                  <c:v>1.5112579403199999</c:v>
                </c:pt>
                <c:pt idx="7">
                  <c:v>1.9060351601000021</c:v>
                </c:pt>
                <c:pt idx="8">
                  <c:v>2.32676458226</c:v>
                </c:pt>
                <c:pt idx="9">
                  <c:v>2.7183256943299998</c:v>
                </c:pt>
              </c:numCache>
            </c:numRef>
          </c:yVal>
          <c:smooth val="1"/>
        </c:ser>
        <c:ser>
          <c:idx val="11"/>
          <c:order val="11"/>
          <c:tx>
            <c:strRef>
              <c:f>CatAInt!$B$13</c:f>
              <c:strCache>
                <c:ptCount val="1"/>
                <c:pt idx="0">
                  <c:v>Livemocha</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CatAInt!$C$13:$L$13</c:f>
              <c:numCache>
                <c:formatCode>General</c:formatCode>
                <c:ptCount val="10"/>
                <c:pt idx="0">
                  <c:v>9.6058711084200002E-4</c:v>
                </c:pt>
                <c:pt idx="1">
                  <c:v>1.8251155105999999E-2</c:v>
                </c:pt>
                <c:pt idx="2">
                  <c:v>8.7413427086600007E-2</c:v>
                </c:pt>
                <c:pt idx="3">
                  <c:v>0.23438325504499999</c:v>
                </c:pt>
                <c:pt idx="4">
                  <c:v>0.47741179408899997</c:v>
                </c:pt>
                <c:pt idx="5">
                  <c:v>0.82322315399199997</c:v>
                </c:pt>
                <c:pt idx="6">
                  <c:v>1.2622114636499999</c:v>
                </c:pt>
                <c:pt idx="7">
                  <c:v>1.81262787816</c:v>
                </c:pt>
                <c:pt idx="8">
                  <c:v>2.4840782686400011</c:v>
                </c:pt>
                <c:pt idx="9">
                  <c:v>3.2016368404400031</c:v>
                </c:pt>
              </c:numCache>
            </c:numRef>
          </c:yVal>
          <c:smooth val="1"/>
        </c:ser>
        <c:ser>
          <c:idx val="12"/>
          <c:order val="12"/>
          <c:tx>
            <c:strRef>
              <c:f>CatAInt!$B$14</c:f>
              <c:strCache>
                <c:ptCount val="1"/>
                <c:pt idx="0">
                  <c:v>WikiTalk</c:v>
                </c:pt>
              </c:strCache>
            </c:strRef>
          </c:tx>
          <c:xVal>
            <c:numRef>
              <c:f>CatAInt!$C$1:$L$1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CatAInt!$C$14:$L$14</c:f>
              <c:numCache>
                <c:formatCode>General</c:formatCode>
                <c:ptCount val="10"/>
                <c:pt idx="0">
                  <c:v>0.106707985558</c:v>
                </c:pt>
                <c:pt idx="1">
                  <c:v>0.319873370406</c:v>
                </c:pt>
                <c:pt idx="2">
                  <c:v>0.53541932479499899</c:v>
                </c:pt>
                <c:pt idx="3">
                  <c:v>0.73342424046300103</c:v>
                </c:pt>
                <c:pt idx="4">
                  <c:v>0.90094116025600002</c:v>
                </c:pt>
                <c:pt idx="5">
                  <c:v>1.0441512121099981</c:v>
                </c:pt>
                <c:pt idx="6">
                  <c:v>1.1752078299900031</c:v>
                </c:pt>
                <c:pt idx="7">
                  <c:v>1.2828763962399981</c:v>
                </c:pt>
                <c:pt idx="8">
                  <c:v>1.380980919940002</c:v>
                </c:pt>
                <c:pt idx="9">
                  <c:v>1.47737310416</c:v>
                </c:pt>
              </c:numCache>
            </c:numRef>
          </c:yVal>
          <c:smooth val="1"/>
        </c:ser>
        <c:dLbls>
          <c:showLegendKey val="0"/>
          <c:showVal val="0"/>
          <c:showCatName val="0"/>
          <c:showSerName val="0"/>
          <c:showPercent val="0"/>
          <c:showBubbleSize val="0"/>
        </c:dLbls>
        <c:axId val="117297152"/>
        <c:axId val="117299072"/>
      </c:scatterChart>
      <c:valAx>
        <c:axId val="117297152"/>
        <c:scaling>
          <c:orientation val="minMax"/>
          <c:max val="10"/>
          <c:min val="1"/>
        </c:scaling>
        <c:delete val="0"/>
        <c:axPos val="b"/>
        <c:title>
          <c:tx>
            <c:rich>
              <a:bodyPr/>
              <a:lstStyle/>
              <a:p>
                <a:pPr>
                  <a:defRPr/>
                </a:pPr>
                <a:r>
                  <a:rPr lang="en-US"/>
                  <a:t>Threshold Value</a:t>
                </a:r>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299072"/>
        <c:crosses val="autoZero"/>
        <c:crossBetween val="midCat"/>
      </c:valAx>
      <c:valAx>
        <c:axId val="117299072"/>
        <c:scaling>
          <c:orientation val="minMax"/>
          <c:max val="3.5"/>
          <c:min val="0"/>
        </c:scaling>
        <c:delete val="0"/>
        <c:axPos val="l"/>
        <c:title>
          <c:tx>
            <c:rich>
              <a:bodyPr rot="-5400000" vert="horz"/>
              <a:lstStyle/>
              <a:p>
                <a:pPr>
                  <a:defRPr/>
                </a:pPr>
                <a:r>
                  <a:rPr lang="en-US"/>
                  <a:t>Seed</a:t>
                </a:r>
                <a:r>
                  <a:rPr lang="en-US" baseline="0"/>
                  <a:t> Size (Percentage of Nodes)</a:t>
                </a:r>
                <a:endParaRPr lang="en-US"/>
              </a:p>
            </c:rich>
          </c:tx>
          <c:overlay val="0"/>
        </c:title>
        <c:numFmt formatCode="General" sourceLinked="1"/>
        <c:majorTickMark val="in"/>
        <c:minorTickMark val="in"/>
        <c:tickLblPos val="nextTo"/>
        <c:spPr>
          <a:ln>
            <a:solidFill>
              <a:sysClr val="windowText" lastClr="000000"/>
            </a:solidFill>
          </a:ln>
        </c:spPr>
        <c:txPr>
          <a:bodyPr/>
          <a:lstStyle/>
          <a:p>
            <a:pPr>
              <a:defRPr sz="1100"/>
            </a:pPr>
            <a:endParaRPr lang="en-US"/>
          </a:p>
        </c:txPr>
        <c:crossAx val="117297152"/>
        <c:crosses val="autoZero"/>
        <c:crossBetween val="midCat"/>
      </c:valAx>
      <c:spPr>
        <a:ln>
          <a:solidFill>
            <a:schemeClr val="tx1"/>
          </a:solidFill>
        </a:ln>
      </c:spPr>
    </c:plotArea>
    <c:legend>
      <c:legendPos val="r"/>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allTime!$G$1</c:f>
              <c:strCache>
                <c:ptCount val="1"/>
                <c:pt idx="0">
                  <c:v>RunTime</c:v>
                </c:pt>
              </c:strCache>
            </c:strRef>
          </c:tx>
          <c:spPr>
            <a:ln w="28575">
              <a:noFill/>
            </a:ln>
          </c:spPr>
          <c:xVal>
            <c:numRef>
              <c:f>allTime!$E$2:$E$683</c:f>
              <c:numCache>
                <c:formatCode>General</c:formatCode>
                <c:ptCount val="682"/>
                <c:pt idx="0">
                  <c:v>1353720.6642775601</c:v>
                </c:pt>
                <c:pt idx="1">
                  <c:v>1353720.6642775601</c:v>
                </c:pt>
                <c:pt idx="2">
                  <c:v>1353720.6642775601</c:v>
                </c:pt>
                <c:pt idx="3">
                  <c:v>1353720.6642775601</c:v>
                </c:pt>
                <c:pt idx="4">
                  <c:v>1353720.6642775601</c:v>
                </c:pt>
                <c:pt idx="5">
                  <c:v>1353720.6642775601</c:v>
                </c:pt>
                <c:pt idx="6">
                  <c:v>1353720.6642775601</c:v>
                </c:pt>
                <c:pt idx="7">
                  <c:v>1353720.6642775601</c:v>
                </c:pt>
                <c:pt idx="8">
                  <c:v>1353720.6642775601</c:v>
                </c:pt>
                <c:pt idx="9">
                  <c:v>1353720.6642775601</c:v>
                </c:pt>
                <c:pt idx="10">
                  <c:v>1353720.6642775601</c:v>
                </c:pt>
                <c:pt idx="11">
                  <c:v>1353720.6642775601</c:v>
                </c:pt>
                <c:pt idx="12">
                  <c:v>1353720.6642775601</c:v>
                </c:pt>
                <c:pt idx="13">
                  <c:v>1353720.6642775601</c:v>
                </c:pt>
                <c:pt idx="14">
                  <c:v>1353720.6642775601</c:v>
                </c:pt>
                <c:pt idx="15">
                  <c:v>1353720.6642775601</c:v>
                </c:pt>
                <c:pt idx="16">
                  <c:v>1353720.6642775601</c:v>
                </c:pt>
                <c:pt idx="17">
                  <c:v>1353720.6642775601</c:v>
                </c:pt>
                <c:pt idx="18">
                  <c:v>1353720.6642775601</c:v>
                </c:pt>
                <c:pt idx="19">
                  <c:v>1353720.6642775601</c:v>
                </c:pt>
                <c:pt idx="20">
                  <c:v>1353720.6642775601</c:v>
                </c:pt>
                <c:pt idx="21">
                  <c:v>1353720.6642775601</c:v>
                </c:pt>
                <c:pt idx="22">
                  <c:v>1470283.34616064</c:v>
                </c:pt>
                <c:pt idx="23">
                  <c:v>1470283.34616064</c:v>
                </c:pt>
                <c:pt idx="24">
                  <c:v>1470283.34616064</c:v>
                </c:pt>
                <c:pt idx="25">
                  <c:v>1470283.34616064</c:v>
                </c:pt>
                <c:pt idx="26">
                  <c:v>1470283.34616064</c:v>
                </c:pt>
                <c:pt idx="27">
                  <c:v>1470283.34616064</c:v>
                </c:pt>
                <c:pt idx="28">
                  <c:v>1470283.34616064</c:v>
                </c:pt>
                <c:pt idx="29">
                  <c:v>1470283.34616064</c:v>
                </c:pt>
                <c:pt idx="30">
                  <c:v>1470283.34616064</c:v>
                </c:pt>
                <c:pt idx="31">
                  <c:v>1470283.34616064</c:v>
                </c:pt>
                <c:pt idx="32">
                  <c:v>1470283.34616064</c:v>
                </c:pt>
                <c:pt idx="33">
                  <c:v>1470283.34616064</c:v>
                </c:pt>
                <c:pt idx="34">
                  <c:v>1470283.34616064</c:v>
                </c:pt>
                <c:pt idx="35">
                  <c:v>1470283.34616064</c:v>
                </c:pt>
                <c:pt idx="36">
                  <c:v>1470283.34616064</c:v>
                </c:pt>
                <c:pt idx="37">
                  <c:v>1470283.34616064</c:v>
                </c:pt>
                <c:pt idx="38">
                  <c:v>1470283.34616064</c:v>
                </c:pt>
                <c:pt idx="39">
                  <c:v>1470283.34616064</c:v>
                </c:pt>
                <c:pt idx="40">
                  <c:v>1470283.34616064</c:v>
                </c:pt>
                <c:pt idx="41">
                  <c:v>1470283.34616064</c:v>
                </c:pt>
                <c:pt idx="42">
                  <c:v>1470283.34616064</c:v>
                </c:pt>
                <c:pt idx="43">
                  <c:v>1470283.34616064</c:v>
                </c:pt>
                <c:pt idx="44">
                  <c:v>138304.46720674049</c:v>
                </c:pt>
                <c:pt idx="45">
                  <c:v>138304.46720674049</c:v>
                </c:pt>
                <c:pt idx="46">
                  <c:v>138304.46720674049</c:v>
                </c:pt>
                <c:pt idx="47">
                  <c:v>138304.46720674049</c:v>
                </c:pt>
                <c:pt idx="48">
                  <c:v>138304.46720674049</c:v>
                </c:pt>
                <c:pt idx="49">
                  <c:v>138304.46720674049</c:v>
                </c:pt>
                <c:pt idx="50">
                  <c:v>138304.46720674049</c:v>
                </c:pt>
                <c:pt idx="51">
                  <c:v>138304.46720674049</c:v>
                </c:pt>
                <c:pt idx="52">
                  <c:v>138304.46720674049</c:v>
                </c:pt>
                <c:pt idx="53">
                  <c:v>138304.46720674049</c:v>
                </c:pt>
                <c:pt idx="54">
                  <c:v>138304.46720674049</c:v>
                </c:pt>
                <c:pt idx="55">
                  <c:v>138304.46720674049</c:v>
                </c:pt>
                <c:pt idx="56">
                  <c:v>138304.46720674049</c:v>
                </c:pt>
                <c:pt idx="57">
                  <c:v>138304.46720674049</c:v>
                </c:pt>
                <c:pt idx="58">
                  <c:v>138304.46720674049</c:v>
                </c:pt>
                <c:pt idx="59">
                  <c:v>138304.46720674049</c:v>
                </c:pt>
                <c:pt idx="60">
                  <c:v>138304.46720674049</c:v>
                </c:pt>
                <c:pt idx="61">
                  <c:v>138304.46720674049</c:v>
                </c:pt>
                <c:pt idx="62">
                  <c:v>138304.46720674049</c:v>
                </c:pt>
                <c:pt idx="63">
                  <c:v>138304.46720674049</c:v>
                </c:pt>
                <c:pt idx="64">
                  <c:v>138304.46720674049</c:v>
                </c:pt>
                <c:pt idx="65">
                  <c:v>138304.46720674049</c:v>
                </c:pt>
                <c:pt idx="66">
                  <c:v>1570555.44058062</c:v>
                </c:pt>
                <c:pt idx="67">
                  <c:v>1570555.44058062</c:v>
                </c:pt>
                <c:pt idx="68">
                  <c:v>1570555.44058062</c:v>
                </c:pt>
                <c:pt idx="69">
                  <c:v>1570555.44058062</c:v>
                </c:pt>
                <c:pt idx="70">
                  <c:v>1570555.44058062</c:v>
                </c:pt>
                <c:pt idx="71">
                  <c:v>1570555.44058062</c:v>
                </c:pt>
                <c:pt idx="72">
                  <c:v>1570555.44058062</c:v>
                </c:pt>
                <c:pt idx="73">
                  <c:v>1570555.44058062</c:v>
                </c:pt>
                <c:pt idx="74">
                  <c:v>1570555.44058062</c:v>
                </c:pt>
                <c:pt idx="75">
                  <c:v>1570555.44058062</c:v>
                </c:pt>
                <c:pt idx="76">
                  <c:v>1570555.44058062</c:v>
                </c:pt>
                <c:pt idx="77">
                  <c:v>1570555.44058062</c:v>
                </c:pt>
                <c:pt idx="78">
                  <c:v>1570555.44058062</c:v>
                </c:pt>
                <c:pt idx="79">
                  <c:v>1570555.44058062</c:v>
                </c:pt>
                <c:pt idx="80">
                  <c:v>1570555.44058062</c:v>
                </c:pt>
                <c:pt idx="81">
                  <c:v>1570555.44058062</c:v>
                </c:pt>
                <c:pt idx="82">
                  <c:v>1570555.44058062</c:v>
                </c:pt>
                <c:pt idx="83">
                  <c:v>1570555.44058062</c:v>
                </c:pt>
                <c:pt idx="84">
                  <c:v>1570555.44058062</c:v>
                </c:pt>
                <c:pt idx="85">
                  <c:v>1570555.44058062</c:v>
                </c:pt>
                <c:pt idx="86">
                  <c:v>1570555.44058062</c:v>
                </c:pt>
                <c:pt idx="87">
                  <c:v>1570555.44058062</c:v>
                </c:pt>
                <c:pt idx="88">
                  <c:v>241960.22947632711</c:v>
                </c:pt>
                <c:pt idx="89">
                  <c:v>241960.22947632711</c:v>
                </c:pt>
                <c:pt idx="90">
                  <c:v>241960.22947632711</c:v>
                </c:pt>
                <c:pt idx="91">
                  <c:v>241960.22947632711</c:v>
                </c:pt>
                <c:pt idx="92">
                  <c:v>241960.22947632711</c:v>
                </c:pt>
                <c:pt idx="93">
                  <c:v>241960.22947632711</c:v>
                </c:pt>
                <c:pt idx="94">
                  <c:v>241960.22947632711</c:v>
                </c:pt>
                <c:pt idx="95">
                  <c:v>241960.22947632711</c:v>
                </c:pt>
                <c:pt idx="96">
                  <c:v>241960.22947632711</c:v>
                </c:pt>
                <c:pt idx="97">
                  <c:v>241960.22947632711</c:v>
                </c:pt>
                <c:pt idx="98">
                  <c:v>241960.22947632711</c:v>
                </c:pt>
                <c:pt idx="99">
                  <c:v>241960.22947632711</c:v>
                </c:pt>
                <c:pt idx="100">
                  <c:v>241960.22947632711</c:v>
                </c:pt>
                <c:pt idx="101">
                  <c:v>241960.22947632711</c:v>
                </c:pt>
                <c:pt idx="102">
                  <c:v>241960.22947632711</c:v>
                </c:pt>
                <c:pt idx="103">
                  <c:v>241960.22947632711</c:v>
                </c:pt>
                <c:pt idx="104">
                  <c:v>241960.22947632711</c:v>
                </c:pt>
                <c:pt idx="105">
                  <c:v>241960.22947632711</c:v>
                </c:pt>
                <c:pt idx="106">
                  <c:v>241960.22947632711</c:v>
                </c:pt>
                <c:pt idx="107">
                  <c:v>241960.22947632711</c:v>
                </c:pt>
                <c:pt idx="108">
                  <c:v>241960.22947632711</c:v>
                </c:pt>
                <c:pt idx="109">
                  <c:v>241960.22947632711</c:v>
                </c:pt>
                <c:pt idx="110">
                  <c:v>280793.24145950441</c:v>
                </c:pt>
                <c:pt idx="111">
                  <c:v>280793.24145950441</c:v>
                </c:pt>
                <c:pt idx="112">
                  <c:v>280793.24145950441</c:v>
                </c:pt>
                <c:pt idx="113">
                  <c:v>280793.24145950441</c:v>
                </c:pt>
                <c:pt idx="114">
                  <c:v>280793.24145950441</c:v>
                </c:pt>
                <c:pt idx="115">
                  <c:v>280793.24145950441</c:v>
                </c:pt>
                <c:pt idx="116">
                  <c:v>280793.24145950441</c:v>
                </c:pt>
                <c:pt idx="117">
                  <c:v>280793.24145950441</c:v>
                </c:pt>
                <c:pt idx="118">
                  <c:v>280793.24145950441</c:v>
                </c:pt>
                <c:pt idx="119">
                  <c:v>280793.24145950441</c:v>
                </c:pt>
                <c:pt idx="120">
                  <c:v>280793.24145950441</c:v>
                </c:pt>
                <c:pt idx="121">
                  <c:v>280793.24145950441</c:v>
                </c:pt>
                <c:pt idx="122">
                  <c:v>280793.24145950441</c:v>
                </c:pt>
                <c:pt idx="123">
                  <c:v>280793.24145950441</c:v>
                </c:pt>
                <c:pt idx="124">
                  <c:v>280793.24145950441</c:v>
                </c:pt>
                <c:pt idx="125">
                  <c:v>280793.24145950441</c:v>
                </c:pt>
                <c:pt idx="126">
                  <c:v>280793.24145950441</c:v>
                </c:pt>
                <c:pt idx="127">
                  <c:v>280793.24145950441</c:v>
                </c:pt>
                <c:pt idx="128">
                  <c:v>280793.24145950441</c:v>
                </c:pt>
                <c:pt idx="129">
                  <c:v>280793.24145950441</c:v>
                </c:pt>
                <c:pt idx="130">
                  <c:v>280793.24145950441</c:v>
                </c:pt>
                <c:pt idx="131">
                  <c:v>280793.24145950441</c:v>
                </c:pt>
                <c:pt idx="132">
                  <c:v>53856.030443677177</c:v>
                </c:pt>
                <c:pt idx="133">
                  <c:v>53856.030443677177</c:v>
                </c:pt>
                <c:pt idx="134">
                  <c:v>53856.030443677177</c:v>
                </c:pt>
                <c:pt idx="135">
                  <c:v>53856.030443677177</c:v>
                </c:pt>
                <c:pt idx="136">
                  <c:v>53856.030443677177</c:v>
                </c:pt>
                <c:pt idx="137">
                  <c:v>53856.030443677177</c:v>
                </c:pt>
                <c:pt idx="138">
                  <c:v>53856.030443677177</c:v>
                </c:pt>
                <c:pt idx="139">
                  <c:v>53856.030443677177</c:v>
                </c:pt>
                <c:pt idx="140">
                  <c:v>53856.030443677177</c:v>
                </c:pt>
                <c:pt idx="141">
                  <c:v>53856.030443677177</c:v>
                </c:pt>
                <c:pt idx="142">
                  <c:v>53856.030443677177</c:v>
                </c:pt>
                <c:pt idx="143">
                  <c:v>53856.030443677177</c:v>
                </c:pt>
                <c:pt idx="144">
                  <c:v>53856.030443677177</c:v>
                </c:pt>
                <c:pt idx="145">
                  <c:v>53856.030443677177</c:v>
                </c:pt>
                <c:pt idx="146">
                  <c:v>53856.030443677177</c:v>
                </c:pt>
                <c:pt idx="147">
                  <c:v>53856.030443677177</c:v>
                </c:pt>
                <c:pt idx="148">
                  <c:v>53856.030443677177</c:v>
                </c:pt>
                <c:pt idx="149">
                  <c:v>53856.030443677177</c:v>
                </c:pt>
                <c:pt idx="150">
                  <c:v>53856.030443677177</c:v>
                </c:pt>
                <c:pt idx="151">
                  <c:v>53856.030443677177</c:v>
                </c:pt>
                <c:pt idx="152">
                  <c:v>53856.030443677177</c:v>
                </c:pt>
                <c:pt idx="153">
                  <c:v>53856.030443677177</c:v>
                </c:pt>
                <c:pt idx="154">
                  <c:v>148607.676846363</c:v>
                </c:pt>
                <c:pt idx="155">
                  <c:v>148607.676846363</c:v>
                </c:pt>
                <c:pt idx="156">
                  <c:v>148607.676846363</c:v>
                </c:pt>
                <c:pt idx="157">
                  <c:v>148607.676846363</c:v>
                </c:pt>
                <c:pt idx="158">
                  <c:v>148607.676846363</c:v>
                </c:pt>
                <c:pt idx="159">
                  <c:v>148607.676846363</c:v>
                </c:pt>
                <c:pt idx="160">
                  <c:v>148607.676846363</c:v>
                </c:pt>
                <c:pt idx="161">
                  <c:v>148607.676846363</c:v>
                </c:pt>
                <c:pt idx="162">
                  <c:v>148607.676846363</c:v>
                </c:pt>
                <c:pt idx="163">
                  <c:v>148607.676846363</c:v>
                </c:pt>
                <c:pt idx="164">
                  <c:v>148607.676846363</c:v>
                </c:pt>
                <c:pt idx="165">
                  <c:v>148607.676846363</c:v>
                </c:pt>
                <c:pt idx="166">
                  <c:v>148607.676846363</c:v>
                </c:pt>
                <c:pt idx="167">
                  <c:v>148607.676846363</c:v>
                </c:pt>
                <c:pt idx="168">
                  <c:v>148607.676846363</c:v>
                </c:pt>
                <c:pt idx="169">
                  <c:v>148607.676846363</c:v>
                </c:pt>
                <c:pt idx="170">
                  <c:v>148607.676846363</c:v>
                </c:pt>
                <c:pt idx="171">
                  <c:v>148607.676846363</c:v>
                </c:pt>
                <c:pt idx="172">
                  <c:v>148607.676846363</c:v>
                </c:pt>
                <c:pt idx="173">
                  <c:v>148607.676846363</c:v>
                </c:pt>
                <c:pt idx="174">
                  <c:v>148607.676846363</c:v>
                </c:pt>
                <c:pt idx="175">
                  <c:v>148607.676846363</c:v>
                </c:pt>
                <c:pt idx="176">
                  <c:v>107244.07088494</c:v>
                </c:pt>
                <c:pt idx="177">
                  <c:v>107244.07088494</c:v>
                </c:pt>
                <c:pt idx="178">
                  <c:v>107244.07088494</c:v>
                </c:pt>
                <c:pt idx="179">
                  <c:v>107244.07088494</c:v>
                </c:pt>
                <c:pt idx="180">
                  <c:v>107244.07088494</c:v>
                </c:pt>
                <c:pt idx="181">
                  <c:v>107244.07088494</c:v>
                </c:pt>
                <c:pt idx="182">
                  <c:v>107244.07088494</c:v>
                </c:pt>
                <c:pt idx="183">
                  <c:v>107244.07088494</c:v>
                </c:pt>
                <c:pt idx="184">
                  <c:v>107244.07088494</c:v>
                </c:pt>
                <c:pt idx="185">
                  <c:v>107244.07088494</c:v>
                </c:pt>
                <c:pt idx="186">
                  <c:v>107244.07088494</c:v>
                </c:pt>
                <c:pt idx="187">
                  <c:v>107244.07088494</c:v>
                </c:pt>
                <c:pt idx="188">
                  <c:v>107244.07088494</c:v>
                </c:pt>
                <c:pt idx="189">
                  <c:v>107244.07088494</c:v>
                </c:pt>
                <c:pt idx="190">
                  <c:v>107244.07088494</c:v>
                </c:pt>
                <c:pt idx="191">
                  <c:v>107244.07088494</c:v>
                </c:pt>
                <c:pt idx="192">
                  <c:v>107244.07088494</c:v>
                </c:pt>
                <c:pt idx="193">
                  <c:v>107244.07088494</c:v>
                </c:pt>
                <c:pt idx="194">
                  <c:v>107244.07088494</c:v>
                </c:pt>
                <c:pt idx="195">
                  <c:v>107244.07088494</c:v>
                </c:pt>
                <c:pt idx="196">
                  <c:v>107244.07088494</c:v>
                </c:pt>
                <c:pt idx="197">
                  <c:v>107244.07088494</c:v>
                </c:pt>
                <c:pt idx="198">
                  <c:v>377357.84768012859</c:v>
                </c:pt>
                <c:pt idx="199">
                  <c:v>377357.84768012859</c:v>
                </c:pt>
                <c:pt idx="200">
                  <c:v>377357.84768012859</c:v>
                </c:pt>
                <c:pt idx="201">
                  <c:v>377357.84768012859</c:v>
                </c:pt>
                <c:pt idx="202">
                  <c:v>377357.84768012859</c:v>
                </c:pt>
                <c:pt idx="203">
                  <c:v>377357.84768012859</c:v>
                </c:pt>
                <c:pt idx="204">
                  <c:v>377357.84768012859</c:v>
                </c:pt>
                <c:pt idx="205">
                  <c:v>377357.84768012859</c:v>
                </c:pt>
                <c:pt idx="206">
                  <c:v>377357.84768012859</c:v>
                </c:pt>
                <c:pt idx="207">
                  <c:v>377357.84768012859</c:v>
                </c:pt>
                <c:pt idx="208">
                  <c:v>377357.84768012859</c:v>
                </c:pt>
                <c:pt idx="209">
                  <c:v>377357.84768012859</c:v>
                </c:pt>
                <c:pt idx="210">
                  <c:v>377357.84768012859</c:v>
                </c:pt>
                <c:pt idx="211">
                  <c:v>377357.84768012859</c:v>
                </c:pt>
                <c:pt idx="212">
                  <c:v>377357.84768012859</c:v>
                </c:pt>
                <c:pt idx="213">
                  <c:v>377357.84768012859</c:v>
                </c:pt>
                <c:pt idx="214">
                  <c:v>377357.84768012859</c:v>
                </c:pt>
                <c:pt idx="215">
                  <c:v>377357.84768012859</c:v>
                </c:pt>
                <c:pt idx="216">
                  <c:v>377357.84768012859</c:v>
                </c:pt>
                <c:pt idx="217">
                  <c:v>377357.84768012859</c:v>
                </c:pt>
                <c:pt idx="218">
                  <c:v>377357.84768012859</c:v>
                </c:pt>
                <c:pt idx="219">
                  <c:v>377357.84768012859</c:v>
                </c:pt>
                <c:pt idx="220">
                  <c:v>505383.84128984512</c:v>
                </c:pt>
                <c:pt idx="221">
                  <c:v>505383.84128984512</c:v>
                </c:pt>
                <c:pt idx="222">
                  <c:v>505383.84128984512</c:v>
                </c:pt>
                <c:pt idx="223">
                  <c:v>505383.84128984512</c:v>
                </c:pt>
                <c:pt idx="224">
                  <c:v>505383.84128984512</c:v>
                </c:pt>
                <c:pt idx="225">
                  <c:v>505383.84128984512</c:v>
                </c:pt>
                <c:pt idx="226">
                  <c:v>505383.84128984512</c:v>
                </c:pt>
                <c:pt idx="227">
                  <c:v>505383.84128984512</c:v>
                </c:pt>
                <c:pt idx="228">
                  <c:v>505383.84128984512</c:v>
                </c:pt>
                <c:pt idx="229">
                  <c:v>505383.84128984512</c:v>
                </c:pt>
                <c:pt idx="230">
                  <c:v>505383.84128984512</c:v>
                </c:pt>
                <c:pt idx="231">
                  <c:v>505383.84128984512</c:v>
                </c:pt>
                <c:pt idx="232">
                  <c:v>505383.84128984512</c:v>
                </c:pt>
                <c:pt idx="233">
                  <c:v>505383.84128984512</c:v>
                </c:pt>
                <c:pt idx="234">
                  <c:v>505383.84128984512</c:v>
                </c:pt>
                <c:pt idx="235">
                  <c:v>505383.84128984512</c:v>
                </c:pt>
                <c:pt idx="236">
                  <c:v>505383.84128984512</c:v>
                </c:pt>
                <c:pt idx="237">
                  <c:v>505383.84128984512</c:v>
                </c:pt>
                <c:pt idx="238">
                  <c:v>505383.84128984512</c:v>
                </c:pt>
                <c:pt idx="239">
                  <c:v>505383.84128984512</c:v>
                </c:pt>
                <c:pt idx="240">
                  <c:v>505383.84128984512</c:v>
                </c:pt>
                <c:pt idx="241">
                  <c:v>505383.84128984512</c:v>
                </c:pt>
                <c:pt idx="242">
                  <c:v>186444.13941750559</c:v>
                </c:pt>
                <c:pt idx="243">
                  <c:v>186444.13941750559</c:v>
                </c:pt>
                <c:pt idx="244">
                  <c:v>186444.13941750559</c:v>
                </c:pt>
                <c:pt idx="245">
                  <c:v>186444.13941750559</c:v>
                </c:pt>
                <c:pt idx="246">
                  <c:v>186444.13941750559</c:v>
                </c:pt>
                <c:pt idx="247">
                  <c:v>186444.13941750559</c:v>
                </c:pt>
                <c:pt idx="248">
                  <c:v>186444.13941750559</c:v>
                </c:pt>
                <c:pt idx="249">
                  <c:v>186444.13941750559</c:v>
                </c:pt>
                <c:pt idx="250">
                  <c:v>186444.13941750559</c:v>
                </c:pt>
                <c:pt idx="251">
                  <c:v>186444.13941750559</c:v>
                </c:pt>
                <c:pt idx="252">
                  <c:v>186444.13941750559</c:v>
                </c:pt>
                <c:pt idx="253">
                  <c:v>186444.13941750559</c:v>
                </c:pt>
                <c:pt idx="254">
                  <c:v>186444.13941750559</c:v>
                </c:pt>
                <c:pt idx="255">
                  <c:v>186444.13941750559</c:v>
                </c:pt>
                <c:pt idx="256">
                  <c:v>186444.13941750559</c:v>
                </c:pt>
                <c:pt idx="257">
                  <c:v>186444.13941750559</c:v>
                </c:pt>
                <c:pt idx="258">
                  <c:v>186444.13941750559</c:v>
                </c:pt>
                <c:pt idx="259">
                  <c:v>186444.13941750559</c:v>
                </c:pt>
                <c:pt idx="260">
                  <c:v>186444.13941750559</c:v>
                </c:pt>
                <c:pt idx="261">
                  <c:v>186444.13941750559</c:v>
                </c:pt>
                <c:pt idx="262">
                  <c:v>186444.13941750559</c:v>
                </c:pt>
                <c:pt idx="263">
                  <c:v>186444.13941750559</c:v>
                </c:pt>
                <c:pt idx="264">
                  <c:v>7949912.0365110096</c:v>
                </c:pt>
                <c:pt idx="265">
                  <c:v>7949912.0365110096</c:v>
                </c:pt>
                <c:pt idx="266">
                  <c:v>7949912.0365110096</c:v>
                </c:pt>
                <c:pt idx="267">
                  <c:v>7949912.0365110096</c:v>
                </c:pt>
                <c:pt idx="268">
                  <c:v>7949912.0365110096</c:v>
                </c:pt>
                <c:pt idx="269">
                  <c:v>7949912.0365110096</c:v>
                </c:pt>
                <c:pt idx="270">
                  <c:v>7949912.0365110096</c:v>
                </c:pt>
                <c:pt idx="271">
                  <c:v>7949912.0365110096</c:v>
                </c:pt>
                <c:pt idx="272">
                  <c:v>7949912.0365110096</c:v>
                </c:pt>
                <c:pt idx="273">
                  <c:v>7949912.0365110096</c:v>
                </c:pt>
                <c:pt idx="274">
                  <c:v>7949912.0365110096</c:v>
                </c:pt>
                <c:pt idx="275">
                  <c:v>7949912.0365110096</c:v>
                </c:pt>
                <c:pt idx="276">
                  <c:v>7949912.0365110096</c:v>
                </c:pt>
                <c:pt idx="277">
                  <c:v>7949912.0365110096</c:v>
                </c:pt>
                <c:pt idx="278">
                  <c:v>7949912.0365110096</c:v>
                </c:pt>
                <c:pt idx="279">
                  <c:v>7949912.0365110096</c:v>
                </c:pt>
                <c:pt idx="280">
                  <c:v>7949912.0365110096</c:v>
                </c:pt>
                <c:pt idx="281">
                  <c:v>7949912.0365110096</c:v>
                </c:pt>
                <c:pt idx="282">
                  <c:v>7949912.0365110096</c:v>
                </c:pt>
                <c:pt idx="283">
                  <c:v>7949912.0365110096</c:v>
                </c:pt>
                <c:pt idx="284">
                  <c:v>7949912.0365110096</c:v>
                </c:pt>
                <c:pt idx="285">
                  <c:v>7949912.0365110096</c:v>
                </c:pt>
                <c:pt idx="286">
                  <c:v>12559393.2906464</c:v>
                </c:pt>
                <c:pt idx="287">
                  <c:v>12559393.2906464</c:v>
                </c:pt>
                <c:pt idx="288">
                  <c:v>12559393.2906464</c:v>
                </c:pt>
                <c:pt idx="289">
                  <c:v>12559393.2906464</c:v>
                </c:pt>
                <c:pt idx="290">
                  <c:v>12559393.2906464</c:v>
                </c:pt>
                <c:pt idx="291">
                  <c:v>12559393.2906464</c:v>
                </c:pt>
                <c:pt idx="292">
                  <c:v>12559393.2906464</c:v>
                </c:pt>
                <c:pt idx="293">
                  <c:v>12559393.2906464</c:v>
                </c:pt>
                <c:pt idx="294">
                  <c:v>12559393.2906464</c:v>
                </c:pt>
                <c:pt idx="295">
                  <c:v>12559393.2906464</c:v>
                </c:pt>
                <c:pt idx="296">
                  <c:v>12559393.2906464</c:v>
                </c:pt>
                <c:pt idx="297">
                  <c:v>12559393.2906464</c:v>
                </c:pt>
                <c:pt idx="298">
                  <c:v>12559393.2906464</c:v>
                </c:pt>
                <c:pt idx="299">
                  <c:v>12559393.2906464</c:v>
                </c:pt>
                <c:pt idx="300">
                  <c:v>12559393.2906464</c:v>
                </c:pt>
                <c:pt idx="301">
                  <c:v>12559393.2906464</c:v>
                </c:pt>
                <c:pt idx="302">
                  <c:v>12559393.2906464</c:v>
                </c:pt>
                <c:pt idx="303">
                  <c:v>12559393.2906464</c:v>
                </c:pt>
                <c:pt idx="304">
                  <c:v>12559393.2906464</c:v>
                </c:pt>
                <c:pt idx="305">
                  <c:v>12559393.2906464</c:v>
                </c:pt>
                <c:pt idx="306">
                  <c:v>12559393.2906464</c:v>
                </c:pt>
                <c:pt idx="307">
                  <c:v>12559393.2906464</c:v>
                </c:pt>
                <c:pt idx="308">
                  <c:v>2074428.4727653801</c:v>
                </c:pt>
                <c:pt idx="309">
                  <c:v>2074428.4727653801</c:v>
                </c:pt>
                <c:pt idx="310">
                  <c:v>2074428.4727653801</c:v>
                </c:pt>
                <c:pt idx="311">
                  <c:v>2074428.4727653801</c:v>
                </c:pt>
                <c:pt idx="312">
                  <c:v>2074428.4727653801</c:v>
                </c:pt>
                <c:pt idx="313">
                  <c:v>2074428.4727653801</c:v>
                </c:pt>
                <c:pt idx="314">
                  <c:v>2074428.4727653801</c:v>
                </c:pt>
                <c:pt idx="315">
                  <c:v>2074428.4727653801</c:v>
                </c:pt>
                <c:pt idx="316">
                  <c:v>2074428.4727653801</c:v>
                </c:pt>
                <c:pt idx="317">
                  <c:v>2074428.4727653801</c:v>
                </c:pt>
                <c:pt idx="318">
                  <c:v>2074428.4727653801</c:v>
                </c:pt>
                <c:pt idx="319">
                  <c:v>2074428.4727653801</c:v>
                </c:pt>
                <c:pt idx="320">
                  <c:v>2074428.4727653801</c:v>
                </c:pt>
                <c:pt idx="321">
                  <c:v>2074428.4727653801</c:v>
                </c:pt>
                <c:pt idx="322">
                  <c:v>2074428.4727653801</c:v>
                </c:pt>
                <c:pt idx="323">
                  <c:v>2074428.4727653801</c:v>
                </c:pt>
                <c:pt idx="324">
                  <c:v>2074428.4727653801</c:v>
                </c:pt>
                <c:pt idx="325">
                  <c:v>2074428.4727653801</c:v>
                </c:pt>
                <c:pt idx="326">
                  <c:v>2074428.4727653801</c:v>
                </c:pt>
                <c:pt idx="327">
                  <c:v>2074428.4727653801</c:v>
                </c:pt>
                <c:pt idx="328">
                  <c:v>2074428.4727653801</c:v>
                </c:pt>
                <c:pt idx="329">
                  <c:v>2074428.4727653801</c:v>
                </c:pt>
                <c:pt idx="330">
                  <c:v>470205.01957314822</c:v>
                </c:pt>
                <c:pt idx="331">
                  <c:v>470205.01957314822</c:v>
                </c:pt>
                <c:pt idx="332">
                  <c:v>470205.01957314822</c:v>
                </c:pt>
                <c:pt idx="333">
                  <c:v>470205.01957314822</c:v>
                </c:pt>
                <c:pt idx="334">
                  <c:v>470205.01957314822</c:v>
                </c:pt>
                <c:pt idx="335">
                  <c:v>470205.01957314822</c:v>
                </c:pt>
                <c:pt idx="336">
                  <c:v>470205.01957314822</c:v>
                </c:pt>
                <c:pt idx="337">
                  <c:v>470205.01957314822</c:v>
                </c:pt>
                <c:pt idx="338">
                  <c:v>470205.01957314822</c:v>
                </c:pt>
                <c:pt idx="339">
                  <c:v>470205.01957314822</c:v>
                </c:pt>
                <c:pt idx="340">
                  <c:v>470205.01957314822</c:v>
                </c:pt>
                <c:pt idx="341">
                  <c:v>470205.01957314822</c:v>
                </c:pt>
                <c:pt idx="342">
                  <c:v>470205.01957314822</c:v>
                </c:pt>
                <c:pt idx="343">
                  <c:v>470205.01957314822</c:v>
                </c:pt>
                <c:pt idx="344">
                  <c:v>470205.01957314822</c:v>
                </c:pt>
                <c:pt idx="345">
                  <c:v>470205.01957314822</c:v>
                </c:pt>
                <c:pt idx="346">
                  <c:v>470205.01957314822</c:v>
                </c:pt>
                <c:pt idx="347">
                  <c:v>470205.01957314822</c:v>
                </c:pt>
                <c:pt idx="348">
                  <c:v>470205.01957314822</c:v>
                </c:pt>
                <c:pt idx="349">
                  <c:v>470205.01957314822</c:v>
                </c:pt>
                <c:pt idx="350">
                  <c:v>470205.01957314822</c:v>
                </c:pt>
                <c:pt idx="351">
                  <c:v>470205.01957314822</c:v>
                </c:pt>
                <c:pt idx="352">
                  <c:v>3580223.7407625099</c:v>
                </c:pt>
                <c:pt idx="353">
                  <c:v>3580223.7407625099</c:v>
                </c:pt>
                <c:pt idx="354">
                  <c:v>3580223.7407625099</c:v>
                </c:pt>
                <c:pt idx="355">
                  <c:v>3580223.7407625099</c:v>
                </c:pt>
                <c:pt idx="356">
                  <c:v>3580223.7407625099</c:v>
                </c:pt>
                <c:pt idx="357">
                  <c:v>3580223.7407625099</c:v>
                </c:pt>
                <c:pt idx="358">
                  <c:v>3580223.7407625099</c:v>
                </c:pt>
                <c:pt idx="359">
                  <c:v>3580223.7407625099</c:v>
                </c:pt>
                <c:pt idx="360">
                  <c:v>3580223.7407625099</c:v>
                </c:pt>
                <c:pt idx="361">
                  <c:v>3580223.7407625099</c:v>
                </c:pt>
                <c:pt idx="362">
                  <c:v>3580223.7407625099</c:v>
                </c:pt>
                <c:pt idx="363">
                  <c:v>3580223.7407625099</c:v>
                </c:pt>
                <c:pt idx="364">
                  <c:v>3580223.7407625099</c:v>
                </c:pt>
                <c:pt idx="365">
                  <c:v>3580223.7407625099</c:v>
                </c:pt>
                <c:pt idx="366">
                  <c:v>3580223.7407625099</c:v>
                </c:pt>
                <c:pt idx="367">
                  <c:v>3580223.7407625099</c:v>
                </c:pt>
                <c:pt idx="368">
                  <c:v>3580223.7407625099</c:v>
                </c:pt>
                <c:pt idx="369">
                  <c:v>3580223.7407625099</c:v>
                </c:pt>
                <c:pt idx="370">
                  <c:v>3580223.7407625099</c:v>
                </c:pt>
                <c:pt idx="371">
                  <c:v>3580223.7407625099</c:v>
                </c:pt>
                <c:pt idx="372">
                  <c:v>3580223.7407625099</c:v>
                </c:pt>
                <c:pt idx="373">
                  <c:v>3580223.7407625099</c:v>
                </c:pt>
                <c:pt idx="374">
                  <c:v>1311040.6888546499</c:v>
                </c:pt>
                <c:pt idx="375">
                  <c:v>1311040.6888546499</c:v>
                </c:pt>
                <c:pt idx="376">
                  <c:v>1311040.6888546499</c:v>
                </c:pt>
                <c:pt idx="377">
                  <c:v>1311040.6888546499</c:v>
                </c:pt>
                <c:pt idx="378">
                  <c:v>1311040.6888546499</c:v>
                </c:pt>
                <c:pt idx="379">
                  <c:v>1311040.6888546499</c:v>
                </c:pt>
                <c:pt idx="380">
                  <c:v>1311040.6888546499</c:v>
                </c:pt>
                <c:pt idx="381">
                  <c:v>1311040.6888546499</c:v>
                </c:pt>
                <c:pt idx="382">
                  <c:v>1311040.6888546499</c:v>
                </c:pt>
                <c:pt idx="383">
                  <c:v>1311040.6888546499</c:v>
                </c:pt>
                <c:pt idx="384">
                  <c:v>1311040.6888546499</c:v>
                </c:pt>
                <c:pt idx="385">
                  <c:v>1311040.6888546499</c:v>
                </c:pt>
                <c:pt idx="386">
                  <c:v>1311040.6888546499</c:v>
                </c:pt>
                <c:pt idx="387">
                  <c:v>1311040.6888546499</c:v>
                </c:pt>
                <c:pt idx="388">
                  <c:v>1311040.6888546499</c:v>
                </c:pt>
                <c:pt idx="389">
                  <c:v>1311040.6888546499</c:v>
                </c:pt>
                <c:pt idx="390">
                  <c:v>1311040.6888546499</c:v>
                </c:pt>
                <c:pt idx="391">
                  <c:v>1311040.6888546499</c:v>
                </c:pt>
                <c:pt idx="392">
                  <c:v>1311040.6888546499</c:v>
                </c:pt>
                <c:pt idx="393">
                  <c:v>1311040.6888546499</c:v>
                </c:pt>
                <c:pt idx="394">
                  <c:v>1311040.6888546499</c:v>
                </c:pt>
                <c:pt idx="395">
                  <c:v>1311040.6888546499</c:v>
                </c:pt>
                <c:pt idx="396">
                  <c:v>10017490.6646233</c:v>
                </c:pt>
                <c:pt idx="397">
                  <c:v>10017490.6646233</c:v>
                </c:pt>
                <c:pt idx="398">
                  <c:v>10017490.6646233</c:v>
                </c:pt>
                <c:pt idx="399">
                  <c:v>10017490.6646233</c:v>
                </c:pt>
                <c:pt idx="400">
                  <c:v>10017490.6646233</c:v>
                </c:pt>
                <c:pt idx="401">
                  <c:v>10017490.6646233</c:v>
                </c:pt>
                <c:pt idx="402">
                  <c:v>10017490.6646233</c:v>
                </c:pt>
                <c:pt idx="403">
                  <c:v>10017490.6646233</c:v>
                </c:pt>
                <c:pt idx="404">
                  <c:v>10017490.6646233</c:v>
                </c:pt>
                <c:pt idx="405">
                  <c:v>10017490.6646233</c:v>
                </c:pt>
                <c:pt idx="406">
                  <c:v>10017490.6646233</c:v>
                </c:pt>
                <c:pt idx="407">
                  <c:v>10017490.6646233</c:v>
                </c:pt>
                <c:pt idx="408">
                  <c:v>10017490.6646233</c:v>
                </c:pt>
                <c:pt idx="409">
                  <c:v>10017490.6646233</c:v>
                </c:pt>
                <c:pt idx="410">
                  <c:v>10017490.6646233</c:v>
                </c:pt>
                <c:pt idx="411">
                  <c:v>10017490.6646233</c:v>
                </c:pt>
                <c:pt idx="412">
                  <c:v>10017490.6646233</c:v>
                </c:pt>
                <c:pt idx="413">
                  <c:v>10017490.6646233</c:v>
                </c:pt>
                <c:pt idx="414">
                  <c:v>10017490.6646233</c:v>
                </c:pt>
                <c:pt idx="415">
                  <c:v>10017490.6646233</c:v>
                </c:pt>
                <c:pt idx="416">
                  <c:v>10017490.6646233</c:v>
                </c:pt>
                <c:pt idx="417">
                  <c:v>10017490.6646233</c:v>
                </c:pt>
                <c:pt idx="418">
                  <c:v>97589412.692409202</c:v>
                </c:pt>
                <c:pt idx="419">
                  <c:v>97589412.692409202</c:v>
                </c:pt>
                <c:pt idx="420">
                  <c:v>97589412.692409202</c:v>
                </c:pt>
                <c:pt idx="421">
                  <c:v>97589412.692409202</c:v>
                </c:pt>
                <c:pt idx="422">
                  <c:v>97589412.692409202</c:v>
                </c:pt>
                <c:pt idx="423">
                  <c:v>97589412.692409202</c:v>
                </c:pt>
                <c:pt idx="424">
                  <c:v>97589412.692409202</c:v>
                </c:pt>
                <c:pt idx="425">
                  <c:v>97589412.692409202</c:v>
                </c:pt>
                <c:pt idx="426">
                  <c:v>97589412.692409202</c:v>
                </c:pt>
                <c:pt idx="427">
                  <c:v>97589412.692409202</c:v>
                </c:pt>
                <c:pt idx="428">
                  <c:v>97589412.692409202</c:v>
                </c:pt>
                <c:pt idx="429">
                  <c:v>97589412.692409202</c:v>
                </c:pt>
                <c:pt idx="430">
                  <c:v>97589412.692409202</c:v>
                </c:pt>
                <c:pt idx="431">
                  <c:v>97589412.692409202</c:v>
                </c:pt>
                <c:pt idx="432">
                  <c:v>97589412.692409202</c:v>
                </c:pt>
                <c:pt idx="433">
                  <c:v>97589412.692409202</c:v>
                </c:pt>
                <c:pt idx="434">
                  <c:v>97589412.692409202</c:v>
                </c:pt>
                <c:pt idx="435">
                  <c:v>97589412.692409202</c:v>
                </c:pt>
                <c:pt idx="436">
                  <c:v>97589412.692409202</c:v>
                </c:pt>
                <c:pt idx="437">
                  <c:v>97589412.692409202</c:v>
                </c:pt>
                <c:pt idx="438">
                  <c:v>97589412.692409202</c:v>
                </c:pt>
                <c:pt idx="439">
                  <c:v>97589412.692409202</c:v>
                </c:pt>
                <c:pt idx="440">
                  <c:v>41832434.571966998</c:v>
                </c:pt>
                <c:pt idx="441">
                  <c:v>41832434.571966998</c:v>
                </c:pt>
                <c:pt idx="442">
                  <c:v>41832434.571966998</c:v>
                </c:pt>
                <c:pt idx="443">
                  <c:v>41832434.571966998</c:v>
                </c:pt>
                <c:pt idx="444">
                  <c:v>41832434.571966998</c:v>
                </c:pt>
                <c:pt idx="445">
                  <c:v>41832434.571966998</c:v>
                </c:pt>
                <c:pt idx="446">
                  <c:v>41832434.571966998</c:v>
                </c:pt>
                <c:pt idx="447">
                  <c:v>41832434.571966998</c:v>
                </c:pt>
                <c:pt idx="448">
                  <c:v>41832434.571966998</c:v>
                </c:pt>
                <c:pt idx="449">
                  <c:v>41832434.571966998</c:v>
                </c:pt>
                <c:pt idx="450">
                  <c:v>41832434.571966998</c:v>
                </c:pt>
                <c:pt idx="451">
                  <c:v>41832434.571966998</c:v>
                </c:pt>
                <c:pt idx="452">
                  <c:v>41832434.571966998</c:v>
                </c:pt>
                <c:pt idx="453">
                  <c:v>41832434.571966998</c:v>
                </c:pt>
                <c:pt idx="454">
                  <c:v>41832434.571966998</c:v>
                </c:pt>
                <c:pt idx="455">
                  <c:v>41832434.571966998</c:v>
                </c:pt>
                <c:pt idx="456">
                  <c:v>41832434.571966998</c:v>
                </c:pt>
                <c:pt idx="457">
                  <c:v>41832434.571966998</c:v>
                </c:pt>
                <c:pt idx="458">
                  <c:v>41832434.571966998</c:v>
                </c:pt>
                <c:pt idx="459">
                  <c:v>41832434.571966998</c:v>
                </c:pt>
                <c:pt idx="460">
                  <c:v>41832434.571966998</c:v>
                </c:pt>
                <c:pt idx="461">
                  <c:v>41832434.571966998</c:v>
                </c:pt>
                <c:pt idx="462">
                  <c:v>21783763.915452801</c:v>
                </c:pt>
                <c:pt idx="463">
                  <c:v>21783763.915452801</c:v>
                </c:pt>
                <c:pt idx="464">
                  <c:v>21783763.915452801</c:v>
                </c:pt>
                <c:pt idx="465">
                  <c:v>21783763.915452801</c:v>
                </c:pt>
                <c:pt idx="466">
                  <c:v>21783763.915452801</c:v>
                </c:pt>
                <c:pt idx="467">
                  <c:v>21783763.915452801</c:v>
                </c:pt>
                <c:pt idx="468">
                  <c:v>21783763.915452801</c:v>
                </c:pt>
                <c:pt idx="469">
                  <c:v>21783763.915452801</c:v>
                </c:pt>
                <c:pt idx="470">
                  <c:v>21783763.915452801</c:v>
                </c:pt>
                <c:pt idx="471">
                  <c:v>21783763.915452801</c:v>
                </c:pt>
                <c:pt idx="472">
                  <c:v>21783763.915452801</c:v>
                </c:pt>
                <c:pt idx="473">
                  <c:v>21783763.915452801</c:v>
                </c:pt>
                <c:pt idx="474">
                  <c:v>21783763.915452801</c:v>
                </c:pt>
                <c:pt idx="475">
                  <c:v>21783763.915452801</c:v>
                </c:pt>
                <c:pt idx="476">
                  <c:v>21783763.915452801</c:v>
                </c:pt>
                <c:pt idx="477">
                  <c:v>21783763.915452801</c:v>
                </c:pt>
                <c:pt idx="478">
                  <c:v>21783763.915452801</c:v>
                </c:pt>
                <c:pt idx="479">
                  <c:v>21783763.915452801</c:v>
                </c:pt>
                <c:pt idx="480">
                  <c:v>21783763.915452801</c:v>
                </c:pt>
                <c:pt idx="481">
                  <c:v>21783763.915452801</c:v>
                </c:pt>
                <c:pt idx="482">
                  <c:v>21783763.915452801</c:v>
                </c:pt>
                <c:pt idx="483">
                  <c:v>21783763.915452801</c:v>
                </c:pt>
                <c:pt idx="484">
                  <c:v>19089281.0547208</c:v>
                </c:pt>
                <c:pt idx="485">
                  <c:v>19089281.0547208</c:v>
                </c:pt>
                <c:pt idx="486">
                  <c:v>19089281.0547208</c:v>
                </c:pt>
                <c:pt idx="487">
                  <c:v>19089281.0547208</c:v>
                </c:pt>
                <c:pt idx="488">
                  <c:v>19089281.0547208</c:v>
                </c:pt>
                <c:pt idx="489">
                  <c:v>19089281.0547208</c:v>
                </c:pt>
                <c:pt idx="490">
                  <c:v>19089281.0547208</c:v>
                </c:pt>
                <c:pt idx="491">
                  <c:v>19089281.0547208</c:v>
                </c:pt>
                <c:pt idx="492">
                  <c:v>19089281.0547208</c:v>
                </c:pt>
                <c:pt idx="493">
                  <c:v>19089281.0547208</c:v>
                </c:pt>
                <c:pt idx="494">
                  <c:v>19089281.0547208</c:v>
                </c:pt>
                <c:pt idx="495">
                  <c:v>19089281.0547208</c:v>
                </c:pt>
                <c:pt idx="496">
                  <c:v>19089281.0547208</c:v>
                </c:pt>
                <c:pt idx="497">
                  <c:v>19089281.0547208</c:v>
                </c:pt>
                <c:pt idx="498">
                  <c:v>19089281.0547208</c:v>
                </c:pt>
                <c:pt idx="499">
                  <c:v>19089281.0547208</c:v>
                </c:pt>
                <c:pt idx="500">
                  <c:v>19089281.0547208</c:v>
                </c:pt>
                <c:pt idx="501">
                  <c:v>19089281.0547208</c:v>
                </c:pt>
                <c:pt idx="502">
                  <c:v>19089281.0547208</c:v>
                </c:pt>
                <c:pt idx="503">
                  <c:v>19089281.0547208</c:v>
                </c:pt>
                <c:pt idx="504">
                  <c:v>19089281.0547208</c:v>
                </c:pt>
                <c:pt idx="505">
                  <c:v>19089281.0547208</c:v>
                </c:pt>
                <c:pt idx="506">
                  <c:v>38191332.592123397</c:v>
                </c:pt>
                <c:pt idx="507">
                  <c:v>38191332.592123397</c:v>
                </c:pt>
                <c:pt idx="508">
                  <c:v>38191332.592123397</c:v>
                </c:pt>
                <c:pt idx="509">
                  <c:v>38191332.592123397</c:v>
                </c:pt>
                <c:pt idx="510">
                  <c:v>38191332.592123397</c:v>
                </c:pt>
                <c:pt idx="511">
                  <c:v>38191332.592123397</c:v>
                </c:pt>
                <c:pt idx="512">
                  <c:v>38191332.592123397</c:v>
                </c:pt>
                <c:pt idx="513">
                  <c:v>38191332.592123397</c:v>
                </c:pt>
                <c:pt idx="514">
                  <c:v>38191332.592123397</c:v>
                </c:pt>
                <c:pt idx="515">
                  <c:v>38191332.592123397</c:v>
                </c:pt>
                <c:pt idx="516">
                  <c:v>38191332.592123397</c:v>
                </c:pt>
                <c:pt idx="517">
                  <c:v>38191332.592123397</c:v>
                </c:pt>
                <c:pt idx="518">
                  <c:v>38191332.592123397</c:v>
                </c:pt>
                <c:pt idx="519">
                  <c:v>38191332.592123397</c:v>
                </c:pt>
                <c:pt idx="520">
                  <c:v>38191332.592123397</c:v>
                </c:pt>
                <c:pt idx="521">
                  <c:v>38191332.592123397</c:v>
                </c:pt>
                <c:pt idx="522">
                  <c:v>38191332.592123397</c:v>
                </c:pt>
                <c:pt idx="523">
                  <c:v>38191332.592123397</c:v>
                </c:pt>
                <c:pt idx="524">
                  <c:v>38191332.592123397</c:v>
                </c:pt>
                <c:pt idx="525">
                  <c:v>38191332.592123397</c:v>
                </c:pt>
                <c:pt idx="526">
                  <c:v>38191332.592123397</c:v>
                </c:pt>
                <c:pt idx="527">
                  <c:v>38191332.592123397</c:v>
                </c:pt>
                <c:pt idx="528">
                  <c:v>1592147.7482175201</c:v>
                </c:pt>
                <c:pt idx="529">
                  <c:v>1592147.7482175201</c:v>
                </c:pt>
                <c:pt idx="530">
                  <c:v>1592147.7482175201</c:v>
                </c:pt>
                <c:pt idx="531">
                  <c:v>1592147.7482175201</c:v>
                </c:pt>
                <c:pt idx="532">
                  <c:v>1592147.7482175201</c:v>
                </c:pt>
                <c:pt idx="533">
                  <c:v>1592147.7482175201</c:v>
                </c:pt>
                <c:pt idx="534">
                  <c:v>1592147.7482175201</c:v>
                </c:pt>
                <c:pt idx="535">
                  <c:v>1592147.7482175201</c:v>
                </c:pt>
                <c:pt idx="536">
                  <c:v>1592147.7482175201</c:v>
                </c:pt>
                <c:pt idx="537">
                  <c:v>1592147.7482175201</c:v>
                </c:pt>
                <c:pt idx="538">
                  <c:v>1592147.7482175201</c:v>
                </c:pt>
                <c:pt idx="539">
                  <c:v>1592147.7482175201</c:v>
                </c:pt>
                <c:pt idx="540">
                  <c:v>1592147.7482175201</c:v>
                </c:pt>
                <c:pt idx="541">
                  <c:v>1592147.7482175201</c:v>
                </c:pt>
                <c:pt idx="542">
                  <c:v>1592147.7482175201</c:v>
                </c:pt>
                <c:pt idx="543">
                  <c:v>1592147.7482175201</c:v>
                </c:pt>
                <c:pt idx="544">
                  <c:v>1592147.7482175201</c:v>
                </c:pt>
                <c:pt idx="545">
                  <c:v>1592147.7482175201</c:v>
                </c:pt>
                <c:pt idx="546">
                  <c:v>1592147.7482175201</c:v>
                </c:pt>
                <c:pt idx="547">
                  <c:v>1592147.7482175201</c:v>
                </c:pt>
                <c:pt idx="548">
                  <c:v>1592147.7482175201</c:v>
                </c:pt>
                <c:pt idx="549">
                  <c:v>1592147.7482175201</c:v>
                </c:pt>
                <c:pt idx="550">
                  <c:v>12596.3636844009</c:v>
                </c:pt>
                <c:pt idx="551">
                  <c:v>12596.3636844009</c:v>
                </c:pt>
                <c:pt idx="552">
                  <c:v>12596.3636844009</c:v>
                </c:pt>
                <c:pt idx="553">
                  <c:v>12596.3636844009</c:v>
                </c:pt>
                <c:pt idx="554">
                  <c:v>12596.3636844009</c:v>
                </c:pt>
                <c:pt idx="555">
                  <c:v>12596.3636844009</c:v>
                </c:pt>
                <c:pt idx="556">
                  <c:v>12596.3636844009</c:v>
                </c:pt>
                <c:pt idx="557">
                  <c:v>12596.3636844009</c:v>
                </c:pt>
                <c:pt idx="558">
                  <c:v>12596.3636844009</c:v>
                </c:pt>
                <c:pt idx="559">
                  <c:v>12596.3636844009</c:v>
                </c:pt>
                <c:pt idx="560">
                  <c:v>12596.3636844009</c:v>
                </c:pt>
                <c:pt idx="561">
                  <c:v>12596.3636844009</c:v>
                </c:pt>
                <c:pt idx="562">
                  <c:v>12596.3636844009</c:v>
                </c:pt>
                <c:pt idx="563">
                  <c:v>12596.3636844009</c:v>
                </c:pt>
                <c:pt idx="564">
                  <c:v>12596.3636844009</c:v>
                </c:pt>
                <c:pt idx="565">
                  <c:v>12596.3636844009</c:v>
                </c:pt>
                <c:pt idx="566">
                  <c:v>12596.3636844009</c:v>
                </c:pt>
                <c:pt idx="567">
                  <c:v>12596.3636844009</c:v>
                </c:pt>
                <c:pt idx="568">
                  <c:v>12596.3636844009</c:v>
                </c:pt>
                <c:pt idx="569">
                  <c:v>12596.3636844009</c:v>
                </c:pt>
                <c:pt idx="570">
                  <c:v>12596.3636844009</c:v>
                </c:pt>
                <c:pt idx="571">
                  <c:v>12596.3636844009</c:v>
                </c:pt>
                <c:pt idx="572">
                  <c:v>10533.16284212826</c:v>
                </c:pt>
                <c:pt idx="573">
                  <c:v>10533.16284212826</c:v>
                </c:pt>
                <c:pt idx="574">
                  <c:v>10533.16284212826</c:v>
                </c:pt>
                <c:pt idx="575">
                  <c:v>10533.16284212826</c:v>
                </c:pt>
                <c:pt idx="576">
                  <c:v>10533.16284212826</c:v>
                </c:pt>
                <c:pt idx="577">
                  <c:v>10533.16284212826</c:v>
                </c:pt>
                <c:pt idx="578">
                  <c:v>10533.16284212826</c:v>
                </c:pt>
                <c:pt idx="579">
                  <c:v>10533.16284212826</c:v>
                </c:pt>
                <c:pt idx="580">
                  <c:v>10533.16284212826</c:v>
                </c:pt>
                <c:pt idx="581">
                  <c:v>10533.16284212826</c:v>
                </c:pt>
                <c:pt idx="582">
                  <c:v>10533.16284212826</c:v>
                </c:pt>
                <c:pt idx="583">
                  <c:v>10533.16284212826</c:v>
                </c:pt>
                <c:pt idx="584">
                  <c:v>10533.16284212826</c:v>
                </c:pt>
                <c:pt idx="585">
                  <c:v>10533.16284212826</c:v>
                </c:pt>
                <c:pt idx="586">
                  <c:v>10533.16284212826</c:v>
                </c:pt>
                <c:pt idx="587">
                  <c:v>10533.16284212826</c:v>
                </c:pt>
                <c:pt idx="588">
                  <c:v>10533.16284212826</c:v>
                </c:pt>
                <c:pt idx="589">
                  <c:v>10533.16284212826</c:v>
                </c:pt>
                <c:pt idx="590">
                  <c:v>10533.16284212826</c:v>
                </c:pt>
                <c:pt idx="591">
                  <c:v>10533.16284212826</c:v>
                </c:pt>
                <c:pt idx="592">
                  <c:v>10533.16284212826</c:v>
                </c:pt>
                <c:pt idx="593">
                  <c:v>10533.16284212826</c:v>
                </c:pt>
                <c:pt idx="594">
                  <c:v>38424084.4424247</c:v>
                </c:pt>
                <c:pt idx="595">
                  <c:v>38424084.4424247</c:v>
                </c:pt>
                <c:pt idx="596">
                  <c:v>38424084.4424247</c:v>
                </c:pt>
                <c:pt idx="597">
                  <c:v>38424084.4424247</c:v>
                </c:pt>
                <c:pt idx="598">
                  <c:v>38424084.4424247</c:v>
                </c:pt>
                <c:pt idx="599">
                  <c:v>38424084.4424247</c:v>
                </c:pt>
                <c:pt idx="600">
                  <c:v>38424084.4424247</c:v>
                </c:pt>
                <c:pt idx="601">
                  <c:v>38424084.4424247</c:v>
                </c:pt>
                <c:pt idx="602">
                  <c:v>38424084.4424247</c:v>
                </c:pt>
                <c:pt idx="603">
                  <c:v>38424084.4424247</c:v>
                </c:pt>
                <c:pt idx="604">
                  <c:v>38424084.4424247</c:v>
                </c:pt>
                <c:pt idx="605">
                  <c:v>38424084.4424247</c:v>
                </c:pt>
                <c:pt idx="606">
                  <c:v>38424084.4424247</c:v>
                </c:pt>
                <c:pt idx="607">
                  <c:v>38424084.4424247</c:v>
                </c:pt>
                <c:pt idx="608">
                  <c:v>38424084.4424247</c:v>
                </c:pt>
                <c:pt idx="609">
                  <c:v>38424084.4424247</c:v>
                </c:pt>
                <c:pt idx="610">
                  <c:v>38424084.4424247</c:v>
                </c:pt>
                <c:pt idx="611">
                  <c:v>38424084.4424247</c:v>
                </c:pt>
                <c:pt idx="612">
                  <c:v>38424084.4424247</c:v>
                </c:pt>
                <c:pt idx="613">
                  <c:v>38424084.4424247</c:v>
                </c:pt>
                <c:pt idx="614">
                  <c:v>38424084.4424247</c:v>
                </c:pt>
                <c:pt idx="615">
                  <c:v>38424084.4424247</c:v>
                </c:pt>
                <c:pt idx="616">
                  <c:v>7486623.2258317303</c:v>
                </c:pt>
                <c:pt idx="617">
                  <c:v>7486623.2258317303</c:v>
                </c:pt>
                <c:pt idx="618">
                  <c:v>7486623.2258317303</c:v>
                </c:pt>
                <c:pt idx="619">
                  <c:v>7486623.2258317303</c:v>
                </c:pt>
                <c:pt idx="620">
                  <c:v>7486623.2258317303</c:v>
                </c:pt>
                <c:pt idx="621">
                  <c:v>7486623.2258317303</c:v>
                </c:pt>
                <c:pt idx="622">
                  <c:v>7486623.2258317303</c:v>
                </c:pt>
                <c:pt idx="623">
                  <c:v>7486623.2258317303</c:v>
                </c:pt>
                <c:pt idx="624">
                  <c:v>7486623.2258317303</c:v>
                </c:pt>
                <c:pt idx="625">
                  <c:v>7486623.2258317303</c:v>
                </c:pt>
                <c:pt idx="626">
                  <c:v>7486623.2258317303</c:v>
                </c:pt>
                <c:pt idx="627">
                  <c:v>7486623.2258317303</c:v>
                </c:pt>
                <c:pt idx="628">
                  <c:v>7486623.2258317303</c:v>
                </c:pt>
                <c:pt idx="629">
                  <c:v>7486623.2258317303</c:v>
                </c:pt>
                <c:pt idx="630">
                  <c:v>7486623.2258317303</c:v>
                </c:pt>
                <c:pt idx="631">
                  <c:v>7486623.2258317303</c:v>
                </c:pt>
                <c:pt idx="632">
                  <c:v>7486623.2258317303</c:v>
                </c:pt>
                <c:pt idx="633">
                  <c:v>7486623.2258317303</c:v>
                </c:pt>
                <c:pt idx="634">
                  <c:v>7486623.2258317303</c:v>
                </c:pt>
                <c:pt idx="635">
                  <c:v>7486623.2258317303</c:v>
                </c:pt>
                <c:pt idx="636">
                  <c:v>7486623.2258317303</c:v>
                </c:pt>
                <c:pt idx="637">
                  <c:v>7486623.2258317303</c:v>
                </c:pt>
                <c:pt idx="638">
                  <c:v>163875.28033227829</c:v>
                </c:pt>
                <c:pt idx="639">
                  <c:v>163875.28033227829</c:v>
                </c:pt>
                <c:pt idx="640">
                  <c:v>163875.28033227829</c:v>
                </c:pt>
                <c:pt idx="641">
                  <c:v>163875.28033227829</c:v>
                </c:pt>
                <c:pt idx="642">
                  <c:v>163875.28033227829</c:v>
                </c:pt>
                <c:pt idx="643">
                  <c:v>163875.28033227829</c:v>
                </c:pt>
                <c:pt idx="644">
                  <c:v>163875.28033227829</c:v>
                </c:pt>
                <c:pt idx="645">
                  <c:v>163875.28033227829</c:v>
                </c:pt>
                <c:pt idx="646">
                  <c:v>163875.28033227829</c:v>
                </c:pt>
                <c:pt idx="647">
                  <c:v>163875.28033227829</c:v>
                </c:pt>
                <c:pt idx="648">
                  <c:v>163875.28033227829</c:v>
                </c:pt>
                <c:pt idx="649">
                  <c:v>163875.28033227829</c:v>
                </c:pt>
                <c:pt idx="650">
                  <c:v>163875.28033227829</c:v>
                </c:pt>
                <c:pt idx="651">
                  <c:v>163875.28033227829</c:v>
                </c:pt>
                <c:pt idx="652">
                  <c:v>163875.28033227829</c:v>
                </c:pt>
                <c:pt idx="653">
                  <c:v>163875.28033227829</c:v>
                </c:pt>
                <c:pt idx="654">
                  <c:v>163875.28033227829</c:v>
                </c:pt>
                <c:pt idx="655">
                  <c:v>163875.28033227829</c:v>
                </c:pt>
                <c:pt idx="656">
                  <c:v>163875.28033227829</c:v>
                </c:pt>
                <c:pt idx="657">
                  <c:v>163875.28033227829</c:v>
                </c:pt>
                <c:pt idx="658">
                  <c:v>163875.28033227829</c:v>
                </c:pt>
                <c:pt idx="659">
                  <c:v>163875.28033227829</c:v>
                </c:pt>
                <c:pt idx="660">
                  <c:v>17765228.651062999</c:v>
                </c:pt>
                <c:pt idx="661">
                  <c:v>17765228.651062999</c:v>
                </c:pt>
                <c:pt idx="662">
                  <c:v>17765228.651062999</c:v>
                </c:pt>
                <c:pt idx="663">
                  <c:v>17765228.651062999</c:v>
                </c:pt>
                <c:pt idx="664">
                  <c:v>17765228.651062999</c:v>
                </c:pt>
                <c:pt idx="665">
                  <c:v>17765228.651062999</c:v>
                </c:pt>
                <c:pt idx="666">
                  <c:v>17765228.651062999</c:v>
                </c:pt>
                <c:pt idx="667">
                  <c:v>17765228.651062999</c:v>
                </c:pt>
                <c:pt idx="668">
                  <c:v>17765228.651062999</c:v>
                </c:pt>
                <c:pt idx="669">
                  <c:v>17765228.651062999</c:v>
                </c:pt>
                <c:pt idx="670">
                  <c:v>17765228.651062999</c:v>
                </c:pt>
                <c:pt idx="671">
                  <c:v>17765228.651062999</c:v>
                </c:pt>
                <c:pt idx="672">
                  <c:v>17765228.651062999</c:v>
                </c:pt>
                <c:pt idx="673">
                  <c:v>17765228.651062999</c:v>
                </c:pt>
                <c:pt idx="674">
                  <c:v>17765228.651062999</c:v>
                </c:pt>
                <c:pt idx="675">
                  <c:v>17765228.651062999</c:v>
                </c:pt>
                <c:pt idx="676">
                  <c:v>17765228.651062999</c:v>
                </c:pt>
                <c:pt idx="677">
                  <c:v>17765228.651062999</c:v>
                </c:pt>
                <c:pt idx="678">
                  <c:v>17765228.651062999</c:v>
                </c:pt>
                <c:pt idx="679">
                  <c:v>17765228.651062999</c:v>
                </c:pt>
                <c:pt idx="680">
                  <c:v>17765228.651062999</c:v>
                </c:pt>
                <c:pt idx="681">
                  <c:v>17765228.651062999</c:v>
                </c:pt>
              </c:numCache>
            </c:numRef>
          </c:xVal>
          <c:yVal>
            <c:numRef>
              <c:f>allTime!$G$2:$G$683</c:f>
              <c:numCache>
                <c:formatCode>General</c:formatCode>
                <c:ptCount val="682"/>
                <c:pt idx="0">
                  <c:v>27.24</c:v>
                </c:pt>
                <c:pt idx="1">
                  <c:v>25.54</c:v>
                </c:pt>
                <c:pt idx="2">
                  <c:v>27.39</c:v>
                </c:pt>
                <c:pt idx="3">
                  <c:v>25.759999999999991</c:v>
                </c:pt>
                <c:pt idx="4">
                  <c:v>27.330000000000009</c:v>
                </c:pt>
                <c:pt idx="5">
                  <c:v>25.419999999999991</c:v>
                </c:pt>
                <c:pt idx="6">
                  <c:v>27.29</c:v>
                </c:pt>
                <c:pt idx="7">
                  <c:v>25.65000000000002</c:v>
                </c:pt>
                <c:pt idx="8">
                  <c:v>27.27999999999999</c:v>
                </c:pt>
                <c:pt idx="9">
                  <c:v>25.38</c:v>
                </c:pt>
                <c:pt idx="10">
                  <c:v>27.8</c:v>
                </c:pt>
                <c:pt idx="11">
                  <c:v>25.67</c:v>
                </c:pt>
                <c:pt idx="12">
                  <c:v>27.53</c:v>
                </c:pt>
                <c:pt idx="13">
                  <c:v>25.58</c:v>
                </c:pt>
                <c:pt idx="14">
                  <c:v>27.41</c:v>
                </c:pt>
                <c:pt idx="15">
                  <c:v>25.49</c:v>
                </c:pt>
                <c:pt idx="16">
                  <c:v>27.24</c:v>
                </c:pt>
                <c:pt idx="17">
                  <c:v>25.2</c:v>
                </c:pt>
                <c:pt idx="18">
                  <c:v>26.87</c:v>
                </c:pt>
                <c:pt idx="19">
                  <c:v>24.759999999999991</c:v>
                </c:pt>
                <c:pt idx="20">
                  <c:v>26.47999999999999</c:v>
                </c:pt>
                <c:pt idx="21">
                  <c:v>24.02</c:v>
                </c:pt>
                <c:pt idx="22">
                  <c:v>22.74</c:v>
                </c:pt>
                <c:pt idx="23">
                  <c:v>24.43</c:v>
                </c:pt>
                <c:pt idx="24">
                  <c:v>22.91</c:v>
                </c:pt>
                <c:pt idx="25">
                  <c:v>24.69</c:v>
                </c:pt>
                <c:pt idx="26">
                  <c:v>22.81000000000002</c:v>
                </c:pt>
                <c:pt idx="27">
                  <c:v>24.66</c:v>
                </c:pt>
                <c:pt idx="28">
                  <c:v>22.759999999999991</c:v>
                </c:pt>
                <c:pt idx="29">
                  <c:v>22.939999999999991</c:v>
                </c:pt>
                <c:pt idx="30">
                  <c:v>24.21</c:v>
                </c:pt>
                <c:pt idx="31">
                  <c:v>22.93</c:v>
                </c:pt>
                <c:pt idx="32">
                  <c:v>24.610000000000021</c:v>
                </c:pt>
                <c:pt idx="33">
                  <c:v>23.1</c:v>
                </c:pt>
                <c:pt idx="34">
                  <c:v>24.63000000000002</c:v>
                </c:pt>
                <c:pt idx="35">
                  <c:v>23.110000000000021</c:v>
                </c:pt>
                <c:pt idx="36">
                  <c:v>24.93</c:v>
                </c:pt>
                <c:pt idx="37">
                  <c:v>23.06</c:v>
                </c:pt>
                <c:pt idx="38">
                  <c:v>24.55</c:v>
                </c:pt>
                <c:pt idx="39">
                  <c:v>22.93</c:v>
                </c:pt>
                <c:pt idx="40">
                  <c:v>24.65000000000002</c:v>
                </c:pt>
                <c:pt idx="41">
                  <c:v>22.7</c:v>
                </c:pt>
                <c:pt idx="42">
                  <c:v>23.99</c:v>
                </c:pt>
                <c:pt idx="43">
                  <c:v>22.14</c:v>
                </c:pt>
                <c:pt idx="44">
                  <c:v>1.7</c:v>
                </c:pt>
                <c:pt idx="45">
                  <c:v>1.71</c:v>
                </c:pt>
                <c:pt idx="46">
                  <c:v>1.72</c:v>
                </c:pt>
                <c:pt idx="47">
                  <c:v>1.71</c:v>
                </c:pt>
                <c:pt idx="48">
                  <c:v>1.71</c:v>
                </c:pt>
                <c:pt idx="49">
                  <c:v>1.7</c:v>
                </c:pt>
                <c:pt idx="50">
                  <c:v>1.6900000000000011</c:v>
                </c:pt>
                <c:pt idx="51">
                  <c:v>1.7</c:v>
                </c:pt>
                <c:pt idx="52">
                  <c:v>1.71</c:v>
                </c:pt>
                <c:pt idx="53">
                  <c:v>1.7</c:v>
                </c:pt>
                <c:pt idx="54">
                  <c:v>1.73</c:v>
                </c:pt>
                <c:pt idx="55">
                  <c:v>1.72</c:v>
                </c:pt>
                <c:pt idx="56">
                  <c:v>1.71</c:v>
                </c:pt>
                <c:pt idx="57">
                  <c:v>1.7</c:v>
                </c:pt>
                <c:pt idx="58">
                  <c:v>1.6900000000000011</c:v>
                </c:pt>
                <c:pt idx="59">
                  <c:v>1.670000000000001</c:v>
                </c:pt>
                <c:pt idx="60">
                  <c:v>1.64</c:v>
                </c:pt>
                <c:pt idx="61">
                  <c:v>1.3</c:v>
                </c:pt>
                <c:pt idx="62">
                  <c:v>1.59</c:v>
                </c:pt>
                <c:pt idx="63">
                  <c:v>1.55</c:v>
                </c:pt>
                <c:pt idx="64">
                  <c:v>1.5</c:v>
                </c:pt>
                <c:pt idx="65">
                  <c:v>1.45</c:v>
                </c:pt>
                <c:pt idx="66">
                  <c:v>38.74</c:v>
                </c:pt>
                <c:pt idx="67">
                  <c:v>37.11</c:v>
                </c:pt>
                <c:pt idx="68">
                  <c:v>38.800000000000011</c:v>
                </c:pt>
                <c:pt idx="69">
                  <c:v>38.85</c:v>
                </c:pt>
                <c:pt idx="70">
                  <c:v>38.82</c:v>
                </c:pt>
                <c:pt idx="71">
                  <c:v>38.950000000000003</c:v>
                </c:pt>
                <c:pt idx="72">
                  <c:v>36.369999999999997</c:v>
                </c:pt>
                <c:pt idx="73">
                  <c:v>38.660000000000011</c:v>
                </c:pt>
                <c:pt idx="74">
                  <c:v>38.71</c:v>
                </c:pt>
                <c:pt idx="75">
                  <c:v>38.75</c:v>
                </c:pt>
                <c:pt idx="76">
                  <c:v>39.89</c:v>
                </c:pt>
                <c:pt idx="77">
                  <c:v>39.220000000000013</c:v>
                </c:pt>
                <c:pt idx="78">
                  <c:v>36.71</c:v>
                </c:pt>
                <c:pt idx="79">
                  <c:v>39.15</c:v>
                </c:pt>
                <c:pt idx="80">
                  <c:v>39</c:v>
                </c:pt>
                <c:pt idx="81">
                  <c:v>39.75</c:v>
                </c:pt>
                <c:pt idx="82">
                  <c:v>39.68</c:v>
                </c:pt>
                <c:pt idx="83">
                  <c:v>38.800000000000011</c:v>
                </c:pt>
                <c:pt idx="84">
                  <c:v>39.190000000000012</c:v>
                </c:pt>
                <c:pt idx="85">
                  <c:v>38.35</c:v>
                </c:pt>
                <c:pt idx="86">
                  <c:v>38.57</c:v>
                </c:pt>
                <c:pt idx="87">
                  <c:v>37.49</c:v>
                </c:pt>
                <c:pt idx="88">
                  <c:v>1.86</c:v>
                </c:pt>
                <c:pt idx="89">
                  <c:v>1.930000000000001</c:v>
                </c:pt>
                <c:pt idx="90">
                  <c:v>1.9400000000000011</c:v>
                </c:pt>
                <c:pt idx="91">
                  <c:v>1.9600000000000011</c:v>
                </c:pt>
                <c:pt idx="92">
                  <c:v>1.9600000000000011</c:v>
                </c:pt>
                <c:pt idx="93">
                  <c:v>1.9600000000000011</c:v>
                </c:pt>
                <c:pt idx="94">
                  <c:v>1.9600000000000011</c:v>
                </c:pt>
                <c:pt idx="95">
                  <c:v>1.9600000000000011</c:v>
                </c:pt>
                <c:pt idx="96">
                  <c:v>2.0099999999999998</c:v>
                </c:pt>
                <c:pt idx="97">
                  <c:v>1.9900000000000011</c:v>
                </c:pt>
                <c:pt idx="98">
                  <c:v>1.930000000000001</c:v>
                </c:pt>
                <c:pt idx="99">
                  <c:v>1.930000000000001</c:v>
                </c:pt>
                <c:pt idx="100">
                  <c:v>1.930000000000001</c:v>
                </c:pt>
                <c:pt idx="101">
                  <c:v>1.9400000000000011</c:v>
                </c:pt>
                <c:pt idx="102">
                  <c:v>1.930000000000001</c:v>
                </c:pt>
                <c:pt idx="103">
                  <c:v>1.9400000000000011</c:v>
                </c:pt>
                <c:pt idx="104">
                  <c:v>1.9400000000000011</c:v>
                </c:pt>
                <c:pt idx="105">
                  <c:v>1.9600000000000011</c:v>
                </c:pt>
                <c:pt idx="106">
                  <c:v>1.9500000000000011</c:v>
                </c:pt>
                <c:pt idx="107">
                  <c:v>1.9500000000000011</c:v>
                </c:pt>
                <c:pt idx="108">
                  <c:v>1.930000000000001</c:v>
                </c:pt>
                <c:pt idx="109">
                  <c:v>1.930000000000001</c:v>
                </c:pt>
                <c:pt idx="110">
                  <c:v>1.57</c:v>
                </c:pt>
                <c:pt idx="111">
                  <c:v>1.66</c:v>
                </c:pt>
                <c:pt idx="112">
                  <c:v>1.86</c:v>
                </c:pt>
                <c:pt idx="113">
                  <c:v>1.73</c:v>
                </c:pt>
                <c:pt idx="114">
                  <c:v>1.87</c:v>
                </c:pt>
                <c:pt idx="115">
                  <c:v>1.91</c:v>
                </c:pt>
                <c:pt idx="116">
                  <c:v>1.9500000000000011</c:v>
                </c:pt>
                <c:pt idx="117">
                  <c:v>1.9800000000000011</c:v>
                </c:pt>
                <c:pt idx="118">
                  <c:v>2</c:v>
                </c:pt>
                <c:pt idx="119">
                  <c:v>2.0099999999999998</c:v>
                </c:pt>
                <c:pt idx="120">
                  <c:v>1.680000000000001</c:v>
                </c:pt>
                <c:pt idx="121">
                  <c:v>1.65</c:v>
                </c:pt>
                <c:pt idx="122">
                  <c:v>1.670000000000001</c:v>
                </c:pt>
                <c:pt idx="123">
                  <c:v>1.670000000000001</c:v>
                </c:pt>
                <c:pt idx="124">
                  <c:v>1.7</c:v>
                </c:pt>
                <c:pt idx="125">
                  <c:v>1.7</c:v>
                </c:pt>
                <c:pt idx="126">
                  <c:v>1.74</c:v>
                </c:pt>
                <c:pt idx="127">
                  <c:v>1.9</c:v>
                </c:pt>
                <c:pt idx="128">
                  <c:v>1.78</c:v>
                </c:pt>
                <c:pt idx="129">
                  <c:v>1.9</c:v>
                </c:pt>
                <c:pt idx="130">
                  <c:v>1.9600000000000011</c:v>
                </c:pt>
                <c:pt idx="131">
                  <c:v>1.84</c:v>
                </c:pt>
                <c:pt idx="132">
                  <c:v>0.24</c:v>
                </c:pt>
                <c:pt idx="133">
                  <c:v>0.28999999999999998</c:v>
                </c:pt>
                <c:pt idx="134">
                  <c:v>0.26</c:v>
                </c:pt>
                <c:pt idx="135">
                  <c:v>0.32</c:v>
                </c:pt>
                <c:pt idx="136">
                  <c:v>0.27</c:v>
                </c:pt>
                <c:pt idx="137">
                  <c:v>0.28000000000000003</c:v>
                </c:pt>
                <c:pt idx="138">
                  <c:v>0.35</c:v>
                </c:pt>
                <c:pt idx="139">
                  <c:v>0.28000000000000003</c:v>
                </c:pt>
                <c:pt idx="140">
                  <c:v>0.34</c:v>
                </c:pt>
                <c:pt idx="141">
                  <c:v>0.34</c:v>
                </c:pt>
                <c:pt idx="142">
                  <c:v>0.25</c:v>
                </c:pt>
                <c:pt idx="143">
                  <c:v>0.31</c:v>
                </c:pt>
                <c:pt idx="144">
                  <c:v>0.25</c:v>
                </c:pt>
                <c:pt idx="145">
                  <c:v>0.31</c:v>
                </c:pt>
                <c:pt idx="146">
                  <c:v>0.25</c:v>
                </c:pt>
                <c:pt idx="147">
                  <c:v>0.31</c:v>
                </c:pt>
                <c:pt idx="148">
                  <c:v>0.26</c:v>
                </c:pt>
                <c:pt idx="149">
                  <c:v>0.31</c:v>
                </c:pt>
                <c:pt idx="150">
                  <c:v>0.27</c:v>
                </c:pt>
                <c:pt idx="151">
                  <c:v>0.33</c:v>
                </c:pt>
                <c:pt idx="152">
                  <c:v>0.26</c:v>
                </c:pt>
                <c:pt idx="153">
                  <c:v>0.27</c:v>
                </c:pt>
                <c:pt idx="154">
                  <c:v>0.96000000000000096</c:v>
                </c:pt>
                <c:pt idx="155">
                  <c:v>1</c:v>
                </c:pt>
                <c:pt idx="156">
                  <c:v>1.01</c:v>
                </c:pt>
                <c:pt idx="157">
                  <c:v>1.01</c:v>
                </c:pt>
                <c:pt idx="158">
                  <c:v>1.1499999999999979</c:v>
                </c:pt>
                <c:pt idx="159">
                  <c:v>1.04</c:v>
                </c:pt>
                <c:pt idx="160">
                  <c:v>1.05</c:v>
                </c:pt>
                <c:pt idx="161">
                  <c:v>1.07</c:v>
                </c:pt>
                <c:pt idx="162">
                  <c:v>1.08</c:v>
                </c:pt>
                <c:pt idx="163">
                  <c:v>1.1900000000000011</c:v>
                </c:pt>
                <c:pt idx="164">
                  <c:v>0.99</c:v>
                </c:pt>
                <c:pt idx="165">
                  <c:v>1.01</c:v>
                </c:pt>
                <c:pt idx="166">
                  <c:v>1.1200000000000001</c:v>
                </c:pt>
                <c:pt idx="167">
                  <c:v>0.99</c:v>
                </c:pt>
                <c:pt idx="168">
                  <c:v>0.99</c:v>
                </c:pt>
                <c:pt idx="169">
                  <c:v>1</c:v>
                </c:pt>
                <c:pt idx="170">
                  <c:v>1.1200000000000001</c:v>
                </c:pt>
                <c:pt idx="171">
                  <c:v>0.99</c:v>
                </c:pt>
                <c:pt idx="172">
                  <c:v>0.99</c:v>
                </c:pt>
                <c:pt idx="173">
                  <c:v>1.1200000000000001</c:v>
                </c:pt>
                <c:pt idx="174">
                  <c:v>1</c:v>
                </c:pt>
                <c:pt idx="175">
                  <c:v>0.99</c:v>
                </c:pt>
                <c:pt idx="176">
                  <c:v>0.5</c:v>
                </c:pt>
                <c:pt idx="177">
                  <c:v>0.53</c:v>
                </c:pt>
                <c:pt idx="178">
                  <c:v>0.54</c:v>
                </c:pt>
                <c:pt idx="179">
                  <c:v>0.57999999999999996</c:v>
                </c:pt>
                <c:pt idx="180">
                  <c:v>0.59</c:v>
                </c:pt>
                <c:pt idx="181">
                  <c:v>0.59</c:v>
                </c:pt>
                <c:pt idx="182">
                  <c:v>0.60000000000000098</c:v>
                </c:pt>
                <c:pt idx="183">
                  <c:v>0.61000000000000099</c:v>
                </c:pt>
                <c:pt idx="184">
                  <c:v>0.62000000000000099</c:v>
                </c:pt>
                <c:pt idx="185">
                  <c:v>0.62000000000000099</c:v>
                </c:pt>
                <c:pt idx="186">
                  <c:v>0.54</c:v>
                </c:pt>
                <c:pt idx="187">
                  <c:v>0.53</c:v>
                </c:pt>
                <c:pt idx="188">
                  <c:v>0.53</c:v>
                </c:pt>
                <c:pt idx="189">
                  <c:v>0.54</c:v>
                </c:pt>
                <c:pt idx="190">
                  <c:v>0.54</c:v>
                </c:pt>
                <c:pt idx="191">
                  <c:v>0.54</c:v>
                </c:pt>
                <c:pt idx="192">
                  <c:v>0.55000000000000004</c:v>
                </c:pt>
                <c:pt idx="193">
                  <c:v>0.55000000000000004</c:v>
                </c:pt>
                <c:pt idx="194">
                  <c:v>0.56999999999999995</c:v>
                </c:pt>
                <c:pt idx="195">
                  <c:v>0.57999999999999996</c:v>
                </c:pt>
                <c:pt idx="196">
                  <c:v>0.56999999999999995</c:v>
                </c:pt>
                <c:pt idx="197">
                  <c:v>0.59</c:v>
                </c:pt>
                <c:pt idx="198">
                  <c:v>2.2000000000000002</c:v>
                </c:pt>
                <c:pt idx="199">
                  <c:v>2.27</c:v>
                </c:pt>
                <c:pt idx="200">
                  <c:v>2.29</c:v>
                </c:pt>
                <c:pt idx="201">
                  <c:v>2.36</c:v>
                </c:pt>
                <c:pt idx="202">
                  <c:v>2.56</c:v>
                </c:pt>
                <c:pt idx="203">
                  <c:v>2.39</c:v>
                </c:pt>
                <c:pt idx="204">
                  <c:v>2.44</c:v>
                </c:pt>
                <c:pt idx="205">
                  <c:v>2.46</c:v>
                </c:pt>
                <c:pt idx="206">
                  <c:v>2.62</c:v>
                </c:pt>
                <c:pt idx="207">
                  <c:v>2.65</c:v>
                </c:pt>
                <c:pt idx="208">
                  <c:v>2.27</c:v>
                </c:pt>
                <c:pt idx="209">
                  <c:v>2.3099999999999992</c:v>
                </c:pt>
                <c:pt idx="210">
                  <c:v>2.2999999999999998</c:v>
                </c:pt>
                <c:pt idx="211">
                  <c:v>2.29</c:v>
                </c:pt>
                <c:pt idx="212">
                  <c:v>2.2999999999999998</c:v>
                </c:pt>
                <c:pt idx="213">
                  <c:v>2.37</c:v>
                </c:pt>
                <c:pt idx="214">
                  <c:v>2.36</c:v>
                </c:pt>
                <c:pt idx="215">
                  <c:v>2.5499999999999998</c:v>
                </c:pt>
                <c:pt idx="216">
                  <c:v>2.4300000000000002</c:v>
                </c:pt>
                <c:pt idx="217">
                  <c:v>2.61</c:v>
                </c:pt>
                <c:pt idx="218">
                  <c:v>2.48</c:v>
                </c:pt>
                <c:pt idx="219">
                  <c:v>2.52</c:v>
                </c:pt>
                <c:pt idx="220">
                  <c:v>2.93</c:v>
                </c:pt>
                <c:pt idx="221">
                  <c:v>3.32</c:v>
                </c:pt>
                <c:pt idx="222">
                  <c:v>3.3099999999999992</c:v>
                </c:pt>
                <c:pt idx="223">
                  <c:v>3.4</c:v>
                </c:pt>
                <c:pt idx="224">
                  <c:v>3.67</c:v>
                </c:pt>
                <c:pt idx="225">
                  <c:v>3.42</c:v>
                </c:pt>
                <c:pt idx="226">
                  <c:v>3.46</c:v>
                </c:pt>
                <c:pt idx="227">
                  <c:v>3.5</c:v>
                </c:pt>
                <c:pt idx="228">
                  <c:v>3.54</c:v>
                </c:pt>
                <c:pt idx="229">
                  <c:v>3.53</c:v>
                </c:pt>
                <c:pt idx="230">
                  <c:v>3.32</c:v>
                </c:pt>
                <c:pt idx="231">
                  <c:v>3.27</c:v>
                </c:pt>
                <c:pt idx="232">
                  <c:v>3.29</c:v>
                </c:pt>
                <c:pt idx="233">
                  <c:v>3.11</c:v>
                </c:pt>
                <c:pt idx="234">
                  <c:v>3.36</c:v>
                </c:pt>
                <c:pt idx="235">
                  <c:v>3.36</c:v>
                </c:pt>
                <c:pt idx="236">
                  <c:v>3.2</c:v>
                </c:pt>
                <c:pt idx="237">
                  <c:v>3.44</c:v>
                </c:pt>
                <c:pt idx="238">
                  <c:v>3.46</c:v>
                </c:pt>
                <c:pt idx="239">
                  <c:v>3.51</c:v>
                </c:pt>
                <c:pt idx="240">
                  <c:v>3.79</c:v>
                </c:pt>
                <c:pt idx="241">
                  <c:v>3.86</c:v>
                </c:pt>
                <c:pt idx="242">
                  <c:v>0.97</c:v>
                </c:pt>
                <c:pt idx="243">
                  <c:v>1.04</c:v>
                </c:pt>
                <c:pt idx="244">
                  <c:v>1.07</c:v>
                </c:pt>
                <c:pt idx="245">
                  <c:v>1.1100000000000001</c:v>
                </c:pt>
                <c:pt idx="246">
                  <c:v>1.1000000000000001</c:v>
                </c:pt>
                <c:pt idx="247">
                  <c:v>1.1299999999999979</c:v>
                </c:pt>
                <c:pt idx="248">
                  <c:v>1.1399999999999979</c:v>
                </c:pt>
                <c:pt idx="249">
                  <c:v>1.1499999999999979</c:v>
                </c:pt>
                <c:pt idx="250">
                  <c:v>1.1599999999999979</c:v>
                </c:pt>
                <c:pt idx="251">
                  <c:v>1.170000000000001</c:v>
                </c:pt>
                <c:pt idx="252">
                  <c:v>1.02</c:v>
                </c:pt>
                <c:pt idx="253">
                  <c:v>1.03</c:v>
                </c:pt>
                <c:pt idx="254">
                  <c:v>0.95000000000000095</c:v>
                </c:pt>
                <c:pt idx="255">
                  <c:v>0.96000000000000096</c:v>
                </c:pt>
                <c:pt idx="256">
                  <c:v>1.05</c:v>
                </c:pt>
                <c:pt idx="257">
                  <c:v>1.06</c:v>
                </c:pt>
                <c:pt idx="258">
                  <c:v>1.08</c:v>
                </c:pt>
                <c:pt idx="259">
                  <c:v>1</c:v>
                </c:pt>
                <c:pt idx="260">
                  <c:v>1.04</c:v>
                </c:pt>
                <c:pt idx="261">
                  <c:v>1.1100000000000001</c:v>
                </c:pt>
                <c:pt idx="262">
                  <c:v>1.1200000000000001</c:v>
                </c:pt>
                <c:pt idx="263">
                  <c:v>1.1200000000000001</c:v>
                </c:pt>
                <c:pt idx="264">
                  <c:v>141.88999999999999</c:v>
                </c:pt>
                <c:pt idx="265">
                  <c:v>146.21</c:v>
                </c:pt>
                <c:pt idx="266">
                  <c:v>150.32000000000019</c:v>
                </c:pt>
                <c:pt idx="267">
                  <c:v>151.16</c:v>
                </c:pt>
                <c:pt idx="268">
                  <c:v>152.49</c:v>
                </c:pt>
                <c:pt idx="269">
                  <c:v>150.77000000000001</c:v>
                </c:pt>
                <c:pt idx="270">
                  <c:v>151.43</c:v>
                </c:pt>
                <c:pt idx="271">
                  <c:v>149.76</c:v>
                </c:pt>
                <c:pt idx="272">
                  <c:v>150.07</c:v>
                </c:pt>
                <c:pt idx="273">
                  <c:v>148.29</c:v>
                </c:pt>
                <c:pt idx="274">
                  <c:v>132.03</c:v>
                </c:pt>
                <c:pt idx="275">
                  <c:v>129.91</c:v>
                </c:pt>
                <c:pt idx="276">
                  <c:v>128.66</c:v>
                </c:pt>
                <c:pt idx="277">
                  <c:v>129.16</c:v>
                </c:pt>
                <c:pt idx="278">
                  <c:v>129.1</c:v>
                </c:pt>
                <c:pt idx="279">
                  <c:v>129.62</c:v>
                </c:pt>
                <c:pt idx="280">
                  <c:v>130.32000000000019</c:v>
                </c:pt>
                <c:pt idx="281">
                  <c:v>130.49</c:v>
                </c:pt>
                <c:pt idx="282">
                  <c:v>133.83000000000001</c:v>
                </c:pt>
                <c:pt idx="283">
                  <c:v>134.66999999999999</c:v>
                </c:pt>
                <c:pt idx="284">
                  <c:v>135.81</c:v>
                </c:pt>
                <c:pt idx="285">
                  <c:v>135.6</c:v>
                </c:pt>
                <c:pt idx="286">
                  <c:v>558.26</c:v>
                </c:pt>
                <c:pt idx="287">
                  <c:v>567.78000000000054</c:v>
                </c:pt>
                <c:pt idx="288">
                  <c:v>576.15</c:v>
                </c:pt>
                <c:pt idx="289">
                  <c:v>599.01</c:v>
                </c:pt>
                <c:pt idx="290">
                  <c:v>578.16</c:v>
                </c:pt>
                <c:pt idx="291">
                  <c:v>579.22</c:v>
                </c:pt>
                <c:pt idx="292">
                  <c:v>608.65</c:v>
                </c:pt>
                <c:pt idx="293">
                  <c:v>585.22</c:v>
                </c:pt>
                <c:pt idx="294">
                  <c:v>565.99</c:v>
                </c:pt>
                <c:pt idx="295">
                  <c:v>553.16999999999996</c:v>
                </c:pt>
                <c:pt idx="296">
                  <c:v>553.08000000000004</c:v>
                </c:pt>
                <c:pt idx="297">
                  <c:v>559.31999999999937</c:v>
                </c:pt>
                <c:pt idx="298">
                  <c:v>530.29000000000053</c:v>
                </c:pt>
                <c:pt idx="299">
                  <c:v>530.38</c:v>
                </c:pt>
                <c:pt idx="300">
                  <c:v>560.16999999999996</c:v>
                </c:pt>
                <c:pt idx="301">
                  <c:v>537.19000000000005</c:v>
                </c:pt>
                <c:pt idx="302">
                  <c:v>537.41999999999996</c:v>
                </c:pt>
                <c:pt idx="303">
                  <c:v>530.72</c:v>
                </c:pt>
                <c:pt idx="304">
                  <c:v>538.54999999999939</c:v>
                </c:pt>
                <c:pt idx="305">
                  <c:v>537.74</c:v>
                </c:pt>
                <c:pt idx="306">
                  <c:v>566.38</c:v>
                </c:pt>
                <c:pt idx="307">
                  <c:v>549.72</c:v>
                </c:pt>
                <c:pt idx="308">
                  <c:v>13.71</c:v>
                </c:pt>
                <c:pt idx="309">
                  <c:v>13.81</c:v>
                </c:pt>
                <c:pt idx="310">
                  <c:v>13.92</c:v>
                </c:pt>
                <c:pt idx="311">
                  <c:v>13.33</c:v>
                </c:pt>
                <c:pt idx="312">
                  <c:v>13.87000000000001</c:v>
                </c:pt>
                <c:pt idx="313">
                  <c:v>14.03</c:v>
                </c:pt>
                <c:pt idx="314">
                  <c:v>14.07</c:v>
                </c:pt>
                <c:pt idx="315">
                  <c:v>13.91</c:v>
                </c:pt>
                <c:pt idx="316">
                  <c:v>14</c:v>
                </c:pt>
                <c:pt idx="317">
                  <c:v>14.09</c:v>
                </c:pt>
                <c:pt idx="318">
                  <c:v>14.33</c:v>
                </c:pt>
                <c:pt idx="319">
                  <c:v>14.15</c:v>
                </c:pt>
                <c:pt idx="320">
                  <c:v>14.36000000000001</c:v>
                </c:pt>
                <c:pt idx="321">
                  <c:v>14.25</c:v>
                </c:pt>
                <c:pt idx="322">
                  <c:v>14.47</c:v>
                </c:pt>
                <c:pt idx="323">
                  <c:v>14.73</c:v>
                </c:pt>
                <c:pt idx="324">
                  <c:v>14.71</c:v>
                </c:pt>
                <c:pt idx="325">
                  <c:v>15.07</c:v>
                </c:pt>
                <c:pt idx="326">
                  <c:v>15.22</c:v>
                </c:pt>
                <c:pt idx="327">
                  <c:v>14.89</c:v>
                </c:pt>
                <c:pt idx="328">
                  <c:v>14.34</c:v>
                </c:pt>
                <c:pt idx="329">
                  <c:v>15</c:v>
                </c:pt>
                <c:pt idx="330">
                  <c:v>3.01</c:v>
                </c:pt>
                <c:pt idx="331">
                  <c:v>3.14</c:v>
                </c:pt>
                <c:pt idx="332">
                  <c:v>3.16</c:v>
                </c:pt>
                <c:pt idx="333">
                  <c:v>3.17</c:v>
                </c:pt>
                <c:pt idx="334">
                  <c:v>3.19</c:v>
                </c:pt>
                <c:pt idx="335">
                  <c:v>3.3</c:v>
                </c:pt>
                <c:pt idx="336">
                  <c:v>3.25</c:v>
                </c:pt>
                <c:pt idx="337">
                  <c:v>3.22</c:v>
                </c:pt>
                <c:pt idx="338">
                  <c:v>3.3</c:v>
                </c:pt>
                <c:pt idx="339">
                  <c:v>3.25</c:v>
                </c:pt>
                <c:pt idx="340">
                  <c:v>3.09</c:v>
                </c:pt>
                <c:pt idx="341">
                  <c:v>3.09</c:v>
                </c:pt>
                <c:pt idx="342">
                  <c:v>3.08</c:v>
                </c:pt>
                <c:pt idx="343">
                  <c:v>3.08</c:v>
                </c:pt>
                <c:pt idx="344">
                  <c:v>3.09</c:v>
                </c:pt>
                <c:pt idx="345">
                  <c:v>3.09</c:v>
                </c:pt>
                <c:pt idx="346">
                  <c:v>3.09</c:v>
                </c:pt>
                <c:pt idx="347">
                  <c:v>3.08</c:v>
                </c:pt>
                <c:pt idx="348">
                  <c:v>3.1</c:v>
                </c:pt>
                <c:pt idx="349">
                  <c:v>3.11</c:v>
                </c:pt>
                <c:pt idx="350">
                  <c:v>3.12</c:v>
                </c:pt>
                <c:pt idx="351">
                  <c:v>2.89</c:v>
                </c:pt>
                <c:pt idx="352">
                  <c:v>31.31000000000002</c:v>
                </c:pt>
                <c:pt idx="353">
                  <c:v>31.84</c:v>
                </c:pt>
                <c:pt idx="354">
                  <c:v>30.93</c:v>
                </c:pt>
                <c:pt idx="355">
                  <c:v>31.93</c:v>
                </c:pt>
                <c:pt idx="356">
                  <c:v>31.47</c:v>
                </c:pt>
                <c:pt idx="357">
                  <c:v>30.47</c:v>
                </c:pt>
                <c:pt idx="358">
                  <c:v>31.24</c:v>
                </c:pt>
                <c:pt idx="359">
                  <c:v>30.330000000000009</c:v>
                </c:pt>
                <c:pt idx="360">
                  <c:v>29.82</c:v>
                </c:pt>
                <c:pt idx="361">
                  <c:v>30.56</c:v>
                </c:pt>
                <c:pt idx="362">
                  <c:v>29.8</c:v>
                </c:pt>
                <c:pt idx="363">
                  <c:v>29.37</c:v>
                </c:pt>
                <c:pt idx="364">
                  <c:v>30.31000000000002</c:v>
                </c:pt>
                <c:pt idx="365">
                  <c:v>30.08</c:v>
                </c:pt>
                <c:pt idx="366">
                  <c:v>29.47</c:v>
                </c:pt>
                <c:pt idx="367">
                  <c:v>29.25</c:v>
                </c:pt>
                <c:pt idx="368">
                  <c:v>30.25</c:v>
                </c:pt>
                <c:pt idx="369">
                  <c:v>29.67</c:v>
                </c:pt>
                <c:pt idx="370">
                  <c:v>29.34</c:v>
                </c:pt>
                <c:pt idx="371">
                  <c:v>30.330000000000009</c:v>
                </c:pt>
                <c:pt idx="372">
                  <c:v>29.03</c:v>
                </c:pt>
                <c:pt idx="373">
                  <c:v>29.88</c:v>
                </c:pt>
                <c:pt idx="374">
                  <c:v>80.209999999999994</c:v>
                </c:pt>
                <c:pt idx="375">
                  <c:v>70.940000000000026</c:v>
                </c:pt>
                <c:pt idx="376">
                  <c:v>77.23</c:v>
                </c:pt>
                <c:pt idx="377">
                  <c:v>76.910000000000025</c:v>
                </c:pt>
                <c:pt idx="378">
                  <c:v>78.5</c:v>
                </c:pt>
                <c:pt idx="379">
                  <c:v>76.410000000000025</c:v>
                </c:pt>
                <c:pt idx="380">
                  <c:v>69.83</c:v>
                </c:pt>
                <c:pt idx="381">
                  <c:v>75.55</c:v>
                </c:pt>
                <c:pt idx="382">
                  <c:v>75.36</c:v>
                </c:pt>
                <c:pt idx="383">
                  <c:v>70.7</c:v>
                </c:pt>
                <c:pt idx="384">
                  <c:v>76.940000000000026</c:v>
                </c:pt>
                <c:pt idx="385">
                  <c:v>74.72</c:v>
                </c:pt>
                <c:pt idx="386">
                  <c:v>74.19</c:v>
                </c:pt>
                <c:pt idx="387">
                  <c:v>73.7</c:v>
                </c:pt>
                <c:pt idx="388">
                  <c:v>67.12</c:v>
                </c:pt>
                <c:pt idx="389">
                  <c:v>72.64</c:v>
                </c:pt>
                <c:pt idx="390">
                  <c:v>72.08</c:v>
                </c:pt>
                <c:pt idx="391">
                  <c:v>67.209999999999994</c:v>
                </c:pt>
                <c:pt idx="392">
                  <c:v>72.05</c:v>
                </c:pt>
                <c:pt idx="393">
                  <c:v>69.22</c:v>
                </c:pt>
                <c:pt idx="394">
                  <c:v>68</c:v>
                </c:pt>
                <c:pt idx="395">
                  <c:v>66.56</c:v>
                </c:pt>
                <c:pt idx="396">
                  <c:v>268.47000000000003</c:v>
                </c:pt>
                <c:pt idx="397">
                  <c:v>266.52999999999952</c:v>
                </c:pt>
                <c:pt idx="398">
                  <c:v>272.39999999999952</c:v>
                </c:pt>
                <c:pt idx="399">
                  <c:v>265.87</c:v>
                </c:pt>
                <c:pt idx="400">
                  <c:v>272.26</c:v>
                </c:pt>
                <c:pt idx="401">
                  <c:v>265.70999999999952</c:v>
                </c:pt>
                <c:pt idx="402">
                  <c:v>272.26</c:v>
                </c:pt>
                <c:pt idx="403">
                  <c:v>266.33999999999952</c:v>
                </c:pt>
                <c:pt idx="404">
                  <c:v>272.33999999999952</c:v>
                </c:pt>
                <c:pt idx="405">
                  <c:v>266.38</c:v>
                </c:pt>
                <c:pt idx="406">
                  <c:v>264.47000000000003</c:v>
                </c:pt>
                <c:pt idx="407">
                  <c:v>267.82</c:v>
                </c:pt>
                <c:pt idx="408">
                  <c:v>264.28999999999962</c:v>
                </c:pt>
                <c:pt idx="409">
                  <c:v>268.10000000000002</c:v>
                </c:pt>
                <c:pt idx="410">
                  <c:v>264.14999999999998</c:v>
                </c:pt>
                <c:pt idx="411">
                  <c:v>267.72999999999962</c:v>
                </c:pt>
                <c:pt idx="412">
                  <c:v>270.32</c:v>
                </c:pt>
                <c:pt idx="413">
                  <c:v>267.55</c:v>
                </c:pt>
                <c:pt idx="414">
                  <c:v>270.31</c:v>
                </c:pt>
                <c:pt idx="415">
                  <c:v>275.08</c:v>
                </c:pt>
                <c:pt idx="416">
                  <c:v>268.76</c:v>
                </c:pt>
                <c:pt idx="417">
                  <c:v>275.95999999999952</c:v>
                </c:pt>
                <c:pt idx="418">
                  <c:v>12633.54</c:v>
                </c:pt>
                <c:pt idx="419">
                  <c:v>12612.63000000001</c:v>
                </c:pt>
                <c:pt idx="420">
                  <c:v>12595.41</c:v>
                </c:pt>
                <c:pt idx="421">
                  <c:v>12861.1</c:v>
                </c:pt>
                <c:pt idx="422">
                  <c:v>12698.82</c:v>
                </c:pt>
                <c:pt idx="423">
                  <c:v>12651.12</c:v>
                </c:pt>
                <c:pt idx="424">
                  <c:v>12740.03</c:v>
                </c:pt>
                <c:pt idx="425">
                  <c:v>12749.08</c:v>
                </c:pt>
                <c:pt idx="426">
                  <c:v>12764.57</c:v>
                </c:pt>
                <c:pt idx="427">
                  <c:v>12662.44</c:v>
                </c:pt>
                <c:pt idx="428">
                  <c:v>12684.46</c:v>
                </c:pt>
                <c:pt idx="429">
                  <c:v>12827.05</c:v>
                </c:pt>
                <c:pt idx="430">
                  <c:v>12841.22000000001</c:v>
                </c:pt>
                <c:pt idx="431">
                  <c:v>12812.31</c:v>
                </c:pt>
                <c:pt idx="432">
                  <c:v>12761.05</c:v>
                </c:pt>
                <c:pt idx="433">
                  <c:v>12772.48</c:v>
                </c:pt>
                <c:pt idx="434">
                  <c:v>12808.32</c:v>
                </c:pt>
                <c:pt idx="435">
                  <c:v>12844.94</c:v>
                </c:pt>
                <c:pt idx="436">
                  <c:v>12862.94999999999</c:v>
                </c:pt>
                <c:pt idx="437">
                  <c:v>12879.11</c:v>
                </c:pt>
                <c:pt idx="438">
                  <c:v>12896.7</c:v>
                </c:pt>
                <c:pt idx="439">
                  <c:v>12911.64000000001</c:v>
                </c:pt>
                <c:pt idx="440">
                  <c:v>3138.99</c:v>
                </c:pt>
                <c:pt idx="441">
                  <c:v>2924.15</c:v>
                </c:pt>
                <c:pt idx="442">
                  <c:v>2948.54</c:v>
                </c:pt>
                <c:pt idx="443">
                  <c:v>2968.19</c:v>
                </c:pt>
                <c:pt idx="444">
                  <c:v>2982.59</c:v>
                </c:pt>
                <c:pt idx="445">
                  <c:v>3003.58</c:v>
                </c:pt>
                <c:pt idx="446">
                  <c:v>2956.53</c:v>
                </c:pt>
                <c:pt idx="447">
                  <c:v>2968.29</c:v>
                </c:pt>
                <c:pt idx="448">
                  <c:v>2981.13</c:v>
                </c:pt>
                <c:pt idx="449">
                  <c:v>2971.13</c:v>
                </c:pt>
                <c:pt idx="450">
                  <c:v>2943.3900000000008</c:v>
                </c:pt>
                <c:pt idx="451">
                  <c:v>2935</c:v>
                </c:pt>
                <c:pt idx="452">
                  <c:v>2947.36</c:v>
                </c:pt>
                <c:pt idx="453">
                  <c:v>2954.4700000000012</c:v>
                </c:pt>
                <c:pt idx="454">
                  <c:v>2951.21</c:v>
                </c:pt>
                <c:pt idx="455">
                  <c:v>2956.9</c:v>
                </c:pt>
                <c:pt idx="456">
                  <c:v>2960.8100000000022</c:v>
                </c:pt>
                <c:pt idx="457">
                  <c:v>2971.8300000000022</c:v>
                </c:pt>
                <c:pt idx="458">
                  <c:v>2994.8300000000022</c:v>
                </c:pt>
                <c:pt idx="459">
                  <c:v>2999.73</c:v>
                </c:pt>
                <c:pt idx="460">
                  <c:v>3007.9</c:v>
                </c:pt>
                <c:pt idx="461">
                  <c:v>3016.98</c:v>
                </c:pt>
                <c:pt idx="462">
                  <c:v>677.8</c:v>
                </c:pt>
                <c:pt idx="463">
                  <c:v>668.32999999999936</c:v>
                </c:pt>
                <c:pt idx="464">
                  <c:v>673.74</c:v>
                </c:pt>
                <c:pt idx="465">
                  <c:v>682.33999999999833</c:v>
                </c:pt>
                <c:pt idx="466">
                  <c:v>690.55</c:v>
                </c:pt>
                <c:pt idx="467">
                  <c:v>714.61</c:v>
                </c:pt>
                <c:pt idx="468">
                  <c:v>713.05999999999938</c:v>
                </c:pt>
                <c:pt idx="469">
                  <c:v>720.82999999999936</c:v>
                </c:pt>
                <c:pt idx="470">
                  <c:v>728.68000000000052</c:v>
                </c:pt>
                <c:pt idx="471">
                  <c:v>730.63</c:v>
                </c:pt>
                <c:pt idx="472">
                  <c:v>683.84999999999798</c:v>
                </c:pt>
                <c:pt idx="473">
                  <c:v>679.93999999999937</c:v>
                </c:pt>
                <c:pt idx="474">
                  <c:v>685.39</c:v>
                </c:pt>
                <c:pt idx="475">
                  <c:v>694.38</c:v>
                </c:pt>
                <c:pt idx="476">
                  <c:v>700.59</c:v>
                </c:pt>
                <c:pt idx="477">
                  <c:v>685.77000000000055</c:v>
                </c:pt>
                <c:pt idx="478">
                  <c:v>698.62</c:v>
                </c:pt>
                <c:pt idx="479">
                  <c:v>698.9</c:v>
                </c:pt>
                <c:pt idx="480">
                  <c:v>705.07</c:v>
                </c:pt>
                <c:pt idx="481">
                  <c:v>702.39</c:v>
                </c:pt>
                <c:pt idx="482">
                  <c:v>729.29000000000053</c:v>
                </c:pt>
                <c:pt idx="483">
                  <c:v>725.22</c:v>
                </c:pt>
                <c:pt idx="484">
                  <c:v>735.19</c:v>
                </c:pt>
                <c:pt idx="485">
                  <c:v>738.59</c:v>
                </c:pt>
                <c:pt idx="486">
                  <c:v>739.55999999999938</c:v>
                </c:pt>
                <c:pt idx="487">
                  <c:v>739.82999999999936</c:v>
                </c:pt>
                <c:pt idx="488">
                  <c:v>764.89</c:v>
                </c:pt>
                <c:pt idx="489">
                  <c:v>770.05999999999938</c:v>
                </c:pt>
                <c:pt idx="490">
                  <c:v>744.14</c:v>
                </c:pt>
                <c:pt idx="491">
                  <c:v>744.81999999999937</c:v>
                </c:pt>
                <c:pt idx="492">
                  <c:v>751.92999999999938</c:v>
                </c:pt>
                <c:pt idx="493">
                  <c:v>751.32999999999936</c:v>
                </c:pt>
                <c:pt idx="494">
                  <c:v>740.64</c:v>
                </c:pt>
                <c:pt idx="495">
                  <c:v>768.29000000000053</c:v>
                </c:pt>
                <c:pt idx="496">
                  <c:v>741.79000000000053</c:v>
                </c:pt>
                <c:pt idx="497">
                  <c:v>743.05</c:v>
                </c:pt>
                <c:pt idx="498">
                  <c:v>742.28000000000054</c:v>
                </c:pt>
                <c:pt idx="499">
                  <c:v>770.42999999999938</c:v>
                </c:pt>
                <c:pt idx="500">
                  <c:v>743.48</c:v>
                </c:pt>
                <c:pt idx="501">
                  <c:v>751.87</c:v>
                </c:pt>
                <c:pt idx="502">
                  <c:v>752.72</c:v>
                </c:pt>
                <c:pt idx="503">
                  <c:v>754.64</c:v>
                </c:pt>
                <c:pt idx="504">
                  <c:v>760.67000000000053</c:v>
                </c:pt>
                <c:pt idx="505">
                  <c:v>792.13</c:v>
                </c:pt>
                <c:pt idx="506">
                  <c:v>3824.57</c:v>
                </c:pt>
                <c:pt idx="507">
                  <c:v>3836.4300000000012</c:v>
                </c:pt>
                <c:pt idx="508">
                  <c:v>3822.08</c:v>
                </c:pt>
                <c:pt idx="509">
                  <c:v>3838.75</c:v>
                </c:pt>
                <c:pt idx="510">
                  <c:v>3844.3500000000022</c:v>
                </c:pt>
                <c:pt idx="511">
                  <c:v>3843.12</c:v>
                </c:pt>
                <c:pt idx="512">
                  <c:v>3869.29</c:v>
                </c:pt>
                <c:pt idx="513">
                  <c:v>3863.15</c:v>
                </c:pt>
                <c:pt idx="514">
                  <c:v>3768.28</c:v>
                </c:pt>
                <c:pt idx="515">
                  <c:v>3882.16</c:v>
                </c:pt>
                <c:pt idx="516">
                  <c:v>3850.58</c:v>
                </c:pt>
                <c:pt idx="517">
                  <c:v>3833.78</c:v>
                </c:pt>
                <c:pt idx="518">
                  <c:v>3837.63</c:v>
                </c:pt>
                <c:pt idx="519">
                  <c:v>3837.22</c:v>
                </c:pt>
                <c:pt idx="520">
                  <c:v>3840.78</c:v>
                </c:pt>
                <c:pt idx="521">
                  <c:v>3725.71</c:v>
                </c:pt>
                <c:pt idx="522">
                  <c:v>3857.16</c:v>
                </c:pt>
                <c:pt idx="523">
                  <c:v>3862.4300000000012</c:v>
                </c:pt>
                <c:pt idx="524">
                  <c:v>3887.17</c:v>
                </c:pt>
                <c:pt idx="525">
                  <c:v>3888.63</c:v>
                </c:pt>
                <c:pt idx="526">
                  <c:v>3926.65</c:v>
                </c:pt>
                <c:pt idx="527">
                  <c:v>3959.73</c:v>
                </c:pt>
                <c:pt idx="528">
                  <c:v>34.28</c:v>
                </c:pt>
                <c:pt idx="529">
                  <c:v>34.6</c:v>
                </c:pt>
                <c:pt idx="530">
                  <c:v>34.56</c:v>
                </c:pt>
                <c:pt idx="531">
                  <c:v>34.53</c:v>
                </c:pt>
                <c:pt idx="532">
                  <c:v>34.46</c:v>
                </c:pt>
                <c:pt idx="533">
                  <c:v>34.64</c:v>
                </c:pt>
                <c:pt idx="534">
                  <c:v>34.57</c:v>
                </c:pt>
                <c:pt idx="535">
                  <c:v>34.54</c:v>
                </c:pt>
                <c:pt idx="536">
                  <c:v>34.479999999999997</c:v>
                </c:pt>
                <c:pt idx="537">
                  <c:v>36.75</c:v>
                </c:pt>
                <c:pt idx="538">
                  <c:v>34.85</c:v>
                </c:pt>
                <c:pt idx="539">
                  <c:v>34.81</c:v>
                </c:pt>
                <c:pt idx="540">
                  <c:v>34.74</c:v>
                </c:pt>
                <c:pt idx="541">
                  <c:v>34.720000000000013</c:v>
                </c:pt>
                <c:pt idx="542">
                  <c:v>34.660000000000011</c:v>
                </c:pt>
                <c:pt idx="543">
                  <c:v>34.58</c:v>
                </c:pt>
                <c:pt idx="544">
                  <c:v>34.39</c:v>
                </c:pt>
                <c:pt idx="545">
                  <c:v>34.340000000000003</c:v>
                </c:pt>
                <c:pt idx="546">
                  <c:v>34.049999999999997</c:v>
                </c:pt>
                <c:pt idx="547">
                  <c:v>33.760000000000012</c:v>
                </c:pt>
                <c:pt idx="548">
                  <c:v>35.68</c:v>
                </c:pt>
                <c:pt idx="549">
                  <c:v>33.130000000000003</c:v>
                </c:pt>
                <c:pt idx="550">
                  <c:v>0.06</c:v>
                </c:pt>
                <c:pt idx="551">
                  <c:v>7.0000000000000007E-2</c:v>
                </c:pt>
                <c:pt idx="552">
                  <c:v>0.13</c:v>
                </c:pt>
                <c:pt idx="553">
                  <c:v>0.06</c:v>
                </c:pt>
                <c:pt idx="554">
                  <c:v>0.06</c:v>
                </c:pt>
                <c:pt idx="555">
                  <c:v>7.0000000000000007E-2</c:v>
                </c:pt>
                <c:pt idx="556">
                  <c:v>7.0000000000000007E-2</c:v>
                </c:pt>
                <c:pt idx="557">
                  <c:v>7.0000000000000007E-2</c:v>
                </c:pt>
                <c:pt idx="558">
                  <c:v>7.0000000000000007E-2</c:v>
                </c:pt>
                <c:pt idx="559">
                  <c:v>0.1</c:v>
                </c:pt>
                <c:pt idx="560">
                  <c:v>0.06</c:v>
                </c:pt>
                <c:pt idx="561">
                  <c:v>0.06</c:v>
                </c:pt>
                <c:pt idx="562">
                  <c:v>0.06</c:v>
                </c:pt>
                <c:pt idx="563">
                  <c:v>0.06</c:v>
                </c:pt>
                <c:pt idx="564">
                  <c:v>0.06</c:v>
                </c:pt>
                <c:pt idx="565">
                  <c:v>0.06</c:v>
                </c:pt>
                <c:pt idx="566">
                  <c:v>0.06</c:v>
                </c:pt>
                <c:pt idx="567">
                  <c:v>0.1</c:v>
                </c:pt>
                <c:pt idx="568">
                  <c:v>0.06</c:v>
                </c:pt>
                <c:pt idx="569">
                  <c:v>0.06</c:v>
                </c:pt>
                <c:pt idx="570">
                  <c:v>7.0000000000000007E-2</c:v>
                </c:pt>
                <c:pt idx="571">
                  <c:v>7.0000000000000007E-2</c:v>
                </c:pt>
                <c:pt idx="572">
                  <c:v>0.05</c:v>
                </c:pt>
                <c:pt idx="573">
                  <c:v>0.05</c:v>
                </c:pt>
                <c:pt idx="574">
                  <c:v>0.05</c:v>
                </c:pt>
                <c:pt idx="575">
                  <c:v>0.23</c:v>
                </c:pt>
                <c:pt idx="576">
                  <c:v>0.05</c:v>
                </c:pt>
                <c:pt idx="577">
                  <c:v>0.05</c:v>
                </c:pt>
                <c:pt idx="578">
                  <c:v>0.05</c:v>
                </c:pt>
                <c:pt idx="579">
                  <c:v>0.05</c:v>
                </c:pt>
                <c:pt idx="580">
                  <c:v>0.05</c:v>
                </c:pt>
                <c:pt idx="581">
                  <c:v>0.05</c:v>
                </c:pt>
                <c:pt idx="582">
                  <c:v>0.05</c:v>
                </c:pt>
                <c:pt idx="583">
                  <c:v>0.05</c:v>
                </c:pt>
                <c:pt idx="584">
                  <c:v>0.05</c:v>
                </c:pt>
                <c:pt idx="585">
                  <c:v>0.05</c:v>
                </c:pt>
                <c:pt idx="586">
                  <c:v>0.06</c:v>
                </c:pt>
                <c:pt idx="587">
                  <c:v>0.05</c:v>
                </c:pt>
                <c:pt idx="588">
                  <c:v>0.08</c:v>
                </c:pt>
                <c:pt idx="589">
                  <c:v>0.05</c:v>
                </c:pt>
                <c:pt idx="590">
                  <c:v>0.06</c:v>
                </c:pt>
                <c:pt idx="591">
                  <c:v>0.05</c:v>
                </c:pt>
                <c:pt idx="592">
                  <c:v>0.05</c:v>
                </c:pt>
                <c:pt idx="593">
                  <c:v>0.06</c:v>
                </c:pt>
                <c:pt idx="594">
                  <c:v>1966.86</c:v>
                </c:pt>
                <c:pt idx="595">
                  <c:v>1977.35</c:v>
                </c:pt>
                <c:pt idx="596">
                  <c:v>1989.28</c:v>
                </c:pt>
                <c:pt idx="597">
                  <c:v>1991.15</c:v>
                </c:pt>
                <c:pt idx="598">
                  <c:v>2002.58</c:v>
                </c:pt>
                <c:pt idx="599">
                  <c:v>2002.39</c:v>
                </c:pt>
                <c:pt idx="600">
                  <c:v>2003.46</c:v>
                </c:pt>
                <c:pt idx="601">
                  <c:v>2091.8900000000008</c:v>
                </c:pt>
                <c:pt idx="602">
                  <c:v>2005.71</c:v>
                </c:pt>
                <c:pt idx="603">
                  <c:v>2011.87</c:v>
                </c:pt>
                <c:pt idx="604">
                  <c:v>1989.3</c:v>
                </c:pt>
                <c:pt idx="605">
                  <c:v>1990.14</c:v>
                </c:pt>
                <c:pt idx="606">
                  <c:v>1991.78</c:v>
                </c:pt>
                <c:pt idx="607">
                  <c:v>1995.21</c:v>
                </c:pt>
                <c:pt idx="608">
                  <c:v>1998.84</c:v>
                </c:pt>
                <c:pt idx="609">
                  <c:v>1999.22</c:v>
                </c:pt>
                <c:pt idx="610">
                  <c:v>2005.49</c:v>
                </c:pt>
                <c:pt idx="611">
                  <c:v>2008.06</c:v>
                </c:pt>
                <c:pt idx="612">
                  <c:v>2022.34</c:v>
                </c:pt>
                <c:pt idx="613">
                  <c:v>2116.3000000000002</c:v>
                </c:pt>
                <c:pt idx="614">
                  <c:v>2010.37</c:v>
                </c:pt>
                <c:pt idx="615">
                  <c:v>2008.1</c:v>
                </c:pt>
                <c:pt idx="616">
                  <c:v>181.96</c:v>
                </c:pt>
                <c:pt idx="617">
                  <c:v>184.22</c:v>
                </c:pt>
                <c:pt idx="618">
                  <c:v>187.27</c:v>
                </c:pt>
                <c:pt idx="619">
                  <c:v>185.36</c:v>
                </c:pt>
                <c:pt idx="620">
                  <c:v>187.08</c:v>
                </c:pt>
                <c:pt idx="621">
                  <c:v>187</c:v>
                </c:pt>
                <c:pt idx="622">
                  <c:v>182.19</c:v>
                </c:pt>
                <c:pt idx="623">
                  <c:v>181.85000000000019</c:v>
                </c:pt>
                <c:pt idx="624">
                  <c:v>179.42</c:v>
                </c:pt>
                <c:pt idx="625">
                  <c:v>179.39</c:v>
                </c:pt>
                <c:pt idx="626">
                  <c:v>160.31</c:v>
                </c:pt>
                <c:pt idx="627">
                  <c:v>157.63</c:v>
                </c:pt>
                <c:pt idx="628">
                  <c:v>158.24</c:v>
                </c:pt>
                <c:pt idx="629">
                  <c:v>158.25</c:v>
                </c:pt>
                <c:pt idx="630">
                  <c:v>158.22999999999999</c:v>
                </c:pt>
                <c:pt idx="631">
                  <c:v>158.07</c:v>
                </c:pt>
                <c:pt idx="632">
                  <c:v>158.66999999999999</c:v>
                </c:pt>
                <c:pt idx="633">
                  <c:v>158.68</c:v>
                </c:pt>
                <c:pt idx="634">
                  <c:v>162.13</c:v>
                </c:pt>
                <c:pt idx="635">
                  <c:v>162.88000000000019</c:v>
                </c:pt>
                <c:pt idx="636">
                  <c:v>163.13</c:v>
                </c:pt>
                <c:pt idx="637">
                  <c:v>165.47</c:v>
                </c:pt>
                <c:pt idx="638">
                  <c:v>0.89</c:v>
                </c:pt>
                <c:pt idx="639">
                  <c:v>1.03</c:v>
                </c:pt>
                <c:pt idx="640">
                  <c:v>0.92</c:v>
                </c:pt>
                <c:pt idx="641">
                  <c:v>0.93</c:v>
                </c:pt>
                <c:pt idx="642">
                  <c:v>0.95000000000000095</c:v>
                </c:pt>
                <c:pt idx="643">
                  <c:v>0.94000000000000095</c:v>
                </c:pt>
                <c:pt idx="644">
                  <c:v>1.05</c:v>
                </c:pt>
                <c:pt idx="645">
                  <c:v>0.95000000000000095</c:v>
                </c:pt>
                <c:pt idx="646">
                  <c:v>0.99</c:v>
                </c:pt>
                <c:pt idx="647">
                  <c:v>1.0900000000000001</c:v>
                </c:pt>
                <c:pt idx="648">
                  <c:v>0.94000000000000095</c:v>
                </c:pt>
                <c:pt idx="649">
                  <c:v>0.93</c:v>
                </c:pt>
                <c:pt idx="650">
                  <c:v>0.94000000000000095</c:v>
                </c:pt>
                <c:pt idx="651">
                  <c:v>0.94000000000000095</c:v>
                </c:pt>
                <c:pt idx="652">
                  <c:v>1.06</c:v>
                </c:pt>
                <c:pt idx="653">
                  <c:v>0.94000000000000095</c:v>
                </c:pt>
                <c:pt idx="654">
                  <c:v>1.05</c:v>
                </c:pt>
                <c:pt idx="655">
                  <c:v>0.95000000000000095</c:v>
                </c:pt>
                <c:pt idx="656">
                  <c:v>0.93</c:v>
                </c:pt>
                <c:pt idx="657">
                  <c:v>0.94000000000000095</c:v>
                </c:pt>
                <c:pt idx="658">
                  <c:v>0.93</c:v>
                </c:pt>
                <c:pt idx="659">
                  <c:v>1.04</c:v>
                </c:pt>
                <c:pt idx="660">
                  <c:v>532.70000000000005</c:v>
                </c:pt>
                <c:pt idx="661">
                  <c:v>564.84999999999798</c:v>
                </c:pt>
                <c:pt idx="662">
                  <c:v>592.69000000000005</c:v>
                </c:pt>
                <c:pt idx="663">
                  <c:v>603.82999999999936</c:v>
                </c:pt>
                <c:pt idx="664">
                  <c:v>617.69000000000005</c:v>
                </c:pt>
                <c:pt idx="665">
                  <c:v>626.34999999999798</c:v>
                </c:pt>
                <c:pt idx="666">
                  <c:v>633.21</c:v>
                </c:pt>
                <c:pt idx="667">
                  <c:v>644.87</c:v>
                </c:pt>
                <c:pt idx="668">
                  <c:v>640.38</c:v>
                </c:pt>
                <c:pt idx="669">
                  <c:v>640.71</c:v>
                </c:pt>
                <c:pt idx="670">
                  <c:v>553.24</c:v>
                </c:pt>
                <c:pt idx="671">
                  <c:v>552.45999999999879</c:v>
                </c:pt>
                <c:pt idx="672">
                  <c:v>542.43999999999937</c:v>
                </c:pt>
                <c:pt idx="673">
                  <c:v>542.51</c:v>
                </c:pt>
                <c:pt idx="674">
                  <c:v>544.33999999999833</c:v>
                </c:pt>
                <c:pt idx="675">
                  <c:v>550.73</c:v>
                </c:pt>
                <c:pt idx="676">
                  <c:v>552.47</c:v>
                </c:pt>
                <c:pt idx="677">
                  <c:v>563.54999999999939</c:v>
                </c:pt>
                <c:pt idx="678">
                  <c:v>561.04999999999939</c:v>
                </c:pt>
                <c:pt idx="679">
                  <c:v>567.04999999999939</c:v>
                </c:pt>
                <c:pt idx="680">
                  <c:v>597.41999999999996</c:v>
                </c:pt>
                <c:pt idx="681">
                  <c:v>614.54</c:v>
                </c:pt>
              </c:numCache>
            </c:numRef>
          </c:yVal>
          <c:smooth val="0"/>
        </c:ser>
        <c:dLbls>
          <c:showLegendKey val="0"/>
          <c:showVal val="0"/>
          <c:showCatName val="0"/>
          <c:showSerName val="0"/>
          <c:showPercent val="0"/>
          <c:showBubbleSize val="0"/>
        </c:dLbls>
        <c:axId val="121183616"/>
        <c:axId val="121214464"/>
      </c:scatterChart>
      <c:valAx>
        <c:axId val="121183616"/>
        <c:scaling>
          <c:logBase val="10"/>
          <c:orientation val="minMax"/>
          <c:max val="100000000"/>
          <c:min val="12000"/>
        </c:scaling>
        <c:delete val="0"/>
        <c:axPos val="b"/>
        <c:title>
          <c:tx>
            <c:rich>
              <a:bodyPr/>
              <a:lstStyle/>
              <a:p>
                <a:pPr>
                  <a:defRPr sz="1400"/>
                </a:pPr>
                <a:r>
                  <a:rPr lang="en-US" sz="1400"/>
                  <a:t>m ln (n)  (m = # of edges, n= # of nodes, log scale)</a:t>
                </a:r>
              </a:p>
            </c:rich>
          </c:tx>
          <c:overlay val="0"/>
        </c:title>
        <c:numFmt formatCode="0.00E+00" sourceLinked="0"/>
        <c:majorTickMark val="in"/>
        <c:minorTickMark val="in"/>
        <c:tickLblPos val="nextTo"/>
        <c:spPr>
          <a:ln>
            <a:solidFill>
              <a:sysClr val="windowText" lastClr="000000"/>
            </a:solidFill>
          </a:ln>
        </c:spPr>
        <c:txPr>
          <a:bodyPr/>
          <a:lstStyle/>
          <a:p>
            <a:pPr>
              <a:defRPr sz="1600"/>
            </a:pPr>
            <a:endParaRPr lang="en-US"/>
          </a:p>
        </c:txPr>
        <c:crossAx val="121214464"/>
        <c:crossesAt val="0.05"/>
        <c:crossBetween val="midCat"/>
      </c:valAx>
      <c:valAx>
        <c:axId val="121214464"/>
        <c:scaling>
          <c:logBase val="10"/>
          <c:orientation val="minMax"/>
          <c:max val="50000"/>
          <c:min val="0.05"/>
        </c:scaling>
        <c:delete val="0"/>
        <c:axPos val="l"/>
        <c:majorGridlines/>
        <c:title>
          <c:tx>
            <c:rich>
              <a:bodyPr rot="-5400000" vert="horz"/>
              <a:lstStyle/>
              <a:p>
                <a:pPr>
                  <a:defRPr sz="1400"/>
                </a:pPr>
                <a:r>
                  <a:rPr lang="en-US" sz="1400"/>
                  <a:t>Runtime (seconds, log scale)</a:t>
                </a:r>
              </a:p>
            </c:rich>
          </c:tx>
          <c:overlay val="0"/>
        </c:title>
        <c:numFmt formatCode="General" sourceLinked="1"/>
        <c:majorTickMark val="in"/>
        <c:minorTickMark val="in"/>
        <c:tickLblPos val="nextTo"/>
        <c:spPr>
          <a:ln>
            <a:solidFill>
              <a:sysClr val="windowText" lastClr="000000"/>
            </a:solidFill>
          </a:ln>
        </c:spPr>
        <c:txPr>
          <a:bodyPr/>
          <a:lstStyle/>
          <a:p>
            <a:pPr>
              <a:defRPr sz="1600"/>
            </a:pPr>
            <a:endParaRPr lang="en-US"/>
          </a:p>
        </c:txPr>
        <c:crossAx val="121183616"/>
        <c:crosses val="autoZero"/>
        <c:crossBetween val="midCat"/>
      </c:valAx>
      <c:spPr>
        <a:ln>
          <a:solidFill>
            <a:schemeClr val="tx1"/>
          </a:solidFill>
        </a:ln>
      </c:spPr>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34BE75-1FB8-FC47-83A1-2CB3E773DA97}" type="datetimeFigureOut">
              <a:rPr lang="en-US" smtClean="0"/>
              <a:t>9/4/2015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F75E04-F4EF-574A-B93F-6411AFAF0D3B}" type="slidenum">
              <a:rPr lang="en-US" smtClean="0"/>
              <a:t>‹#›</a:t>
            </a:fld>
            <a:endParaRPr lang="en-US"/>
          </a:p>
        </p:txBody>
      </p:sp>
    </p:spTree>
    <p:extLst>
      <p:ext uri="{BB962C8B-B14F-4D97-AF65-F5344CB8AC3E}">
        <p14:creationId xmlns:p14="http://schemas.microsoft.com/office/powerpoint/2010/main" val="3628648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The change</a:t>
            </a:r>
            <a:r>
              <a:rPr lang="en-US" baseline="0" dirty="0" smtClean="0"/>
              <a:t> of susceptible over time. ‘I’ infected nodes try to infect S susceptible nodes. They will succeed with prob. \beta. So, in the next iteration, number of nodes in ‘S’ will decline accordingly.</a:t>
            </a:r>
          </a:p>
          <a:p>
            <a:r>
              <a:rPr lang="en-US" dirty="0" smtClean="0"/>
              <a:t>2: The change</a:t>
            </a:r>
            <a:r>
              <a:rPr lang="en-US" baseline="0" dirty="0" smtClean="0"/>
              <a:t> of removed over time. # nodes who successfully move from infected state to removed (with prob. \gamma).</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 The change of </a:t>
            </a:r>
            <a:r>
              <a:rPr lang="en-US" baseline="0" dirty="0" err="1" smtClean="0"/>
              <a:t>infectees</a:t>
            </a:r>
            <a:r>
              <a:rPr lang="en-US" baseline="0" dirty="0" smtClean="0"/>
              <a:t> over time. # of newly infected nodes - # of nodes moving from infected to removed (with prob. \gamma)</a:t>
            </a:r>
          </a:p>
          <a:p>
            <a:r>
              <a:rPr lang="en-US" dirty="0" smtClean="0"/>
              <a:t>4: divide the first arrow</a:t>
            </a:r>
            <a:r>
              <a:rPr lang="en-US" baseline="0" dirty="0" smtClean="0"/>
              <a:t> by second arrow</a:t>
            </a:r>
          </a:p>
          <a:p>
            <a:r>
              <a:rPr lang="en-US" baseline="0" dirty="0" smtClean="0"/>
              <a:t>5: solving the equations. The rest is clear.</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13</a:t>
            </a:fld>
            <a:endParaRPr lang="en-US"/>
          </a:p>
        </p:txBody>
      </p:sp>
    </p:spTree>
    <p:extLst>
      <p:ext uri="{BB962C8B-B14F-4D97-AF65-F5344CB8AC3E}">
        <p14:creationId xmlns:p14="http://schemas.microsoft.com/office/powerpoint/2010/main" val="2939573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134</a:t>
            </a:fld>
            <a:endParaRPr lang="en-US"/>
          </a:p>
        </p:txBody>
      </p:sp>
    </p:spTree>
    <p:extLst>
      <p:ext uri="{BB962C8B-B14F-4D97-AF65-F5344CB8AC3E}">
        <p14:creationId xmlns:p14="http://schemas.microsoft.com/office/powerpoint/2010/main" val="2938712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a:t>
            </a:r>
            <a:r>
              <a:rPr lang="en-US" baseline="0" dirty="0" smtClean="0"/>
              <a:t> independent of time. Simple to learn. </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178</a:t>
            </a:fld>
            <a:endParaRPr lang="en-US"/>
          </a:p>
        </p:txBody>
      </p:sp>
    </p:spTree>
    <p:extLst>
      <p:ext uri="{BB962C8B-B14F-4D97-AF65-F5344CB8AC3E}">
        <p14:creationId xmlns:p14="http://schemas.microsoft.com/office/powerpoint/2010/main" val="170901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any time a contagious user v tries to influence its inactive neighbor u, it has a fixed probability of making u activate. If u activates, it is a successful attempt. Each attempt, which is associated with some action, can be viewed as a Bernoulli trial. </a:t>
            </a:r>
            <a:endParaRPr lang="en-US" dirty="0" smtClean="0"/>
          </a:p>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179</a:t>
            </a:fld>
            <a:endParaRPr lang="en-US"/>
          </a:p>
        </p:txBody>
      </p:sp>
    </p:spTree>
    <p:extLst>
      <p:ext uri="{BB962C8B-B14F-4D97-AF65-F5344CB8AC3E}">
        <p14:creationId xmlns:p14="http://schemas.microsoft.com/office/powerpoint/2010/main" val="4061242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for set</a:t>
            </a:r>
            <a:r>
              <a:rPr lang="en-US" baseline="0" dirty="0" smtClean="0"/>
              <a:t> similarity.</a:t>
            </a:r>
          </a:p>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180</a:t>
            </a:fld>
            <a:endParaRPr lang="en-US"/>
          </a:p>
        </p:txBody>
      </p:sp>
    </p:spTree>
    <p:extLst>
      <p:ext uri="{BB962C8B-B14F-4D97-AF65-F5344CB8AC3E}">
        <p14:creationId xmlns:p14="http://schemas.microsoft.com/office/powerpoint/2010/main" val="1480969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give credit to the neighboring nodes which previously adopted a.</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181</a:t>
            </a:fld>
            <a:endParaRPr lang="en-US"/>
          </a:p>
        </p:txBody>
      </p:sp>
    </p:spTree>
    <p:extLst>
      <p:ext uri="{BB962C8B-B14F-4D97-AF65-F5344CB8AC3E}">
        <p14:creationId xmlns:p14="http://schemas.microsoft.com/office/powerpoint/2010/main" val="130079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more likely to do </a:t>
            </a:r>
            <a:r>
              <a:rPr lang="en-US" dirty="0" err="1" smtClean="0"/>
              <a:t>sth</a:t>
            </a:r>
            <a:r>
              <a:rPr lang="en-US" dirty="0" smtClean="0"/>
              <a:t>.</a:t>
            </a:r>
            <a:r>
              <a:rPr lang="en-US" baseline="0" dirty="0" smtClean="0"/>
              <a:t> in \</a:t>
            </a:r>
            <a:r>
              <a:rPr lang="en-US" baseline="0" dirty="0" err="1" smtClean="0"/>
              <a:t>tav_v,u</a:t>
            </a:r>
            <a:r>
              <a:rPr lang="en-US" baseline="0" dirty="0" smtClean="0"/>
              <a:t> time interval after my neighbor has done that.</a:t>
            </a:r>
          </a:p>
          <a:p>
            <a:r>
              <a:rPr lang="en-US" baseline="0" dirty="0" smtClean="0"/>
              <a:t>\</a:t>
            </a:r>
            <a:r>
              <a:rPr lang="en-US" baseline="0" dirty="0" err="1" smtClean="0"/>
              <a:t>tav_v,u</a:t>
            </a:r>
            <a:r>
              <a:rPr lang="en-US" baseline="0" dirty="0" smtClean="0"/>
              <a:t> is the expected time of doing action a.</a:t>
            </a:r>
          </a:p>
          <a:p>
            <a:endParaRPr lang="en-US" dirty="0" smtClean="0"/>
          </a:p>
          <a:p>
            <a:r>
              <a:rPr lang="en-US" dirty="0" smtClean="0"/>
              <a:t>At first when I am exposed</a:t>
            </a:r>
            <a:r>
              <a:rPr lang="en-US" baseline="0" dirty="0" smtClean="0"/>
              <a:t>, I want to adopt the behavior immediately.</a:t>
            </a:r>
          </a:p>
          <a:p>
            <a:r>
              <a:rPr lang="en-US" baseline="0" dirty="0" smtClean="0"/>
              <a:t>As time goes on, it is less likely to adopt </a:t>
            </a:r>
            <a:r>
              <a:rPr lang="en-US" baseline="0" dirty="0" err="1" smtClean="0"/>
              <a:t>sth</a:t>
            </a:r>
            <a:r>
              <a:rPr lang="en-US" baseline="0" dirty="0" smtClean="0"/>
              <a:t>.</a:t>
            </a:r>
          </a:p>
          <a:p>
            <a:r>
              <a:rPr lang="en-US" dirty="0" smtClean="0"/>
              <a:t>$p^0_v,u$: can be estimated in exactly the same was as for the static models =&gt; four</a:t>
            </a:r>
            <a:r>
              <a:rPr lang="en-US" baseline="0" dirty="0" smtClean="0"/>
              <a:t> variation of this model</a:t>
            </a:r>
            <a:endParaRPr lang="en-US" dirty="0" smtClean="0"/>
          </a:p>
          <a:p>
            <a:r>
              <a:rPr lang="en-US" dirty="0" smtClean="0"/>
              <a:t>$\</a:t>
            </a:r>
            <a:r>
              <a:rPr lang="en-US" dirty="0" err="1" smtClean="0"/>
              <a:t>tau_v,u</a:t>
            </a:r>
            <a:r>
              <a:rPr lang="en-US" dirty="0" smtClean="0"/>
              <a:t>$:</a:t>
            </a:r>
            <a:r>
              <a:rPr lang="en-US" baseline="0" dirty="0" smtClean="0"/>
              <a:t> </a:t>
            </a:r>
            <a:r>
              <a:rPr lang="en-US" dirty="0" smtClean="0"/>
              <a:t>corresponds to the expected time delay between v performing an action and u performing the same action.</a:t>
            </a:r>
            <a:r>
              <a:rPr lang="en-US" baseline="0" dirty="0" smtClean="0"/>
              <a:t> Can be approximated as avg. time to influence.</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182</a:t>
            </a:fld>
            <a:endParaRPr lang="en-US"/>
          </a:p>
        </p:txBody>
      </p:sp>
    </p:spTree>
    <p:extLst>
      <p:ext uri="{BB962C8B-B14F-4D97-AF65-F5344CB8AC3E}">
        <p14:creationId xmlns:p14="http://schemas.microsoft.com/office/powerpoint/2010/main" val="208671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makes the computation faster. We don’t need to </a:t>
            </a:r>
            <a:r>
              <a:rPr lang="en-US" dirty="0" err="1" smtClean="0"/>
              <a:t>recompute</a:t>
            </a:r>
            <a:r>
              <a:rPr lang="en-US" dirty="0" smtClean="0"/>
              <a:t> everything each time a new node adopts.</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183</a:t>
            </a:fld>
            <a:endParaRPr lang="en-US"/>
          </a:p>
        </p:txBody>
      </p:sp>
    </p:spTree>
    <p:extLst>
      <p:ext uri="{BB962C8B-B14F-4D97-AF65-F5344CB8AC3E}">
        <p14:creationId xmlns:p14="http://schemas.microsoft.com/office/powerpoint/2010/main" val="107658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will be influenced</a:t>
            </a:r>
            <a:r>
              <a:rPr lang="en-US" baseline="0" dirty="0" smtClean="0"/>
              <a:t> in time interval t + \</a:t>
            </a:r>
            <a:r>
              <a:rPr lang="en-US" baseline="0" dirty="0" err="1" smtClean="0"/>
              <a:t>tav</a:t>
            </a:r>
            <a:r>
              <a:rPr lang="en-US" baseline="0" dirty="0" smtClean="0"/>
              <a:t>. \</a:t>
            </a:r>
            <a:r>
              <a:rPr lang="en-US" baseline="0" dirty="0" err="1" smtClean="0"/>
              <a:t>tav</a:t>
            </a:r>
            <a:r>
              <a:rPr lang="en-US" baseline="0" dirty="0" smtClean="0"/>
              <a:t> time after the neighbor has adopted </a:t>
            </a:r>
            <a:r>
              <a:rPr lang="en-US" baseline="0" dirty="0" err="1" smtClean="0"/>
              <a:t>sth</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Continuous Time Models are not incremental in nature, hence they are very expensive in terms of run time required for testing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influence of an active user v on its neighbor u remains constant at </a:t>
            </a:r>
            <a:r>
              <a:rPr lang="en-US" sz="1200" kern="1200" dirty="0" err="1" smtClean="0">
                <a:solidFill>
                  <a:schemeClr val="tx1"/>
                </a:solidFill>
                <a:effectLst/>
                <a:latin typeface="+mn-lt"/>
                <a:ea typeface="+mn-ea"/>
                <a:cs typeface="+mn-cs"/>
              </a:rPr>
              <a:t>p_v,u</a:t>
            </a:r>
            <a:r>
              <a:rPr lang="en-US" sz="1200" kern="1200" dirty="0" smtClean="0">
                <a:solidFill>
                  <a:schemeClr val="tx1"/>
                </a:solidFill>
                <a:effectLst/>
                <a:latin typeface="+mn-lt"/>
                <a:ea typeface="+mn-ea"/>
                <a:cs typeface="+mn-cs"/>
              </a:rPr>
              <a:t> for a time window of </a:t>
            </a:r>
            <a:r>
              <a:rPr lang="en-US" sz="1200" kern="1200" dirty="0" err="1" smtClean="0">
                <a:solidFill>
                  <a:schemeClr val="tx1"/>
                </a:solidFill>
                <a:effectLst/>
                <a:latin typeface="+mn-lt"/>
                <a:ea typeface="+mn-ea"/>
                <a:cs typeface="+mn-cs"/>
              </a:rPr>
              <a:t>τ_v,u</a:t>
            </a:r>
            <a:r>
              <a:rPr lang="en-US" sz="1200" kern="1200" dirty="0" smtClean="0">
                <a:solidFill>
                  <a:schemeClr val="tx1"/>
                </a:solidFill>
                <a:effectLst/>
                <a:latin typeface="+mn-lt"/>
                <a:ea typeface="+mn-ea"/>
                <a:cs typeface="+mn-cs"/>
              </a:rPr>
              <a:t> after v performs the action. After that it drops to 0, i.e. a user v is contagious for u in the time interval [</a:t>
            </a:r>
            <a:r>
              <a:rPr lang="en-US" sz="1200" kern="1200" dirty="0" err="1" smtClean="0">
                <a:solidFill>
                  <a:schemeClr val="tx1"/>
                </a:solidFill>
                <a:effectLst/>
                <a:latin typeface="+mn-lt"/>
                <a:ea typeface="+mn-ea"/>
                <a:cs typeface="+mn-cs"/>
              </a:rPr>
              <a:t>tv,tv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τv,u</a:t>
            </a:r>
            <a:r>
              <a:rPr lang="en-US" sz="1200" kern="1200" dirty="0" smtClean="0">
                <a:solidFill>
                  <a:schemeClr val="tx1"/>
                </a:solidFill>
                <a:effectLst/>
                <a:latin typeface="+mn-lt"/>
                <a:ea typeface="+mn-ea"/>
                <a:cs typeface="+mn-cs"/>
              </a:rPr>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184</a:t>
            </a:fld>
            <a:endParaRPr lang="en-US"/>
          </a:p>
        </p:txBody>
      </p:sp>
    </p:spTree>
    <p:extLst>
      <p:ext uri="{BB962C8B-B14F-4D97-AF65-F5344CB8AC3E}">
        <p14:creationId xmlns:p14="http://schemas.microsoft.com/office/powerpoint/2010/main" val="283252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Dynamic outperformed static models</a:t>
            </a:r>
          </a:p>
          <a:p>
            <a:r>
              <a:rPr lang="en-US" sz="1200" dirty="0" smtClean="0"/>
              <a:t>Bernoulli models outperformed Jaccard Models</a:t>
            </a:r>
          </a:p>
          <a:p>
            <a:r>
              <a:rPr lang="en-US" sz="1200" dirty="0" smtClean="0"/>
              <a:t>Partial credit Bernoulli models slightly out-performed standard Bernoulli models</a:t>
            </a:r>
          </a:p>
          <a:p>
            <a:r>
              <a:rPr lang="en-US" sz="1200" dirty="0" smtClean="0"/>
              <a:t>Discrete time models were comparable to continuous time models </a:t>
            </a:r>
          </a:p>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187</a:t>
            </a:fld>
            <a:endParaRPr lang="en-US"/>
          </a:p>
        </p:txBody>
      </p:sp>
    </p:spTree>
    <p:extLst>
      <p:ext uri="{BB962C8B-B14F-4D97-AF65-F5344CB8AC3E}">
        <p14:creationId xmlns:p14="http://schemas.microsoft.com/office/powerpoint/2010/main" val="2360213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188</a:t>
            </a:fld>
            <a:endParaRPr lang="en-US"/>
          </a:p>
        </p:txBody>
      </p:sp>
    </p:spTree>
    <p:extLst>
      <p:ext uri="{BB962C8B-B14F-4D97-AF65-F5344CB8AC3E}">
        <p14:creationId xmlns:p14="http://schemas.microsoft.com/office/powerpoint/2010/main" val="172794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comes from the KKT</a:t>
            </a:r>
            <a:r>
              <a:rPr lang="en-US" baseline="0" dirty="0" smtClean="0"/>
              <a:t> IC model which is a generalization of SIR. We will talk about it in the KKT section.</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22</a:t>
            </a:fld>
            <a:endParaRPr lang="en-US"/>
          </a:p>
        </p:txBody>
      </p:sp>
    </p:spTree>
    <p:extLst>
      <p:ext uri="{BB962C8B-B14F-4D97-AF65-F5344CB8AC3E}">
        <p14:creationId xmlns:p14="http://schemas.microsoft.com/office/powerpoint/2010/main" val="2470920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(credit</a:t>
            </a:r>
            <a:r>
              <a:rPr lang="en-US" baseline="0" dirty="0" smtClean="0"/>
              <a:t> v has received from u)</a:t>
            </a:r>
            <a:endParaRPr lang="en-US" dirty="0" smtClean="0"/>
          </a:p>
          <a:p>
            <a:r>
              <a:rPr lang="en-US" dirty="0" smtClean="0"/>
              <a:t>\</a:t>
            </a:r>
            <a:r>
              <a:rPr lang="en-US" dirty="0" err="1" smtClean="0"/>
              <a:t>gamma_v,u</a:t>
            </a:r>
            <a:r>
              <a:rPr lang="en-US" dirty="0" smtClean="0"/>
              <a:t>:</a:t>
            </a:r>
            <a:r>
              <a:rPr lang="en-US" baseline="0" dirty="0" smtClean="0"/>
              <a:t> giving credit to the neighboring nodes which adopted before me. v \in </a:t>
            </a:r>
            <a:r>
              <a:rPr lang="en-US" baseline="0" dirty="0" err="1" smtClean="0"/>
              <a:t>N_in</a:t>
            </a:r>
            <a:r>
              <a:rPr lang="en-US" baseline="0" dirty="0" smtClean="0"/>
              <a:t>. can do this in different ways. Another way in the next slide…</a:t>
            </a:r>
          </a:p>
          <a:p>
            <a:r>
              <a:rPr lang="en-US" baseline="0" dirty="0" smtClean="0"/>
              <a:t>\Gamma: distribute the credit transitively backward in the diffusion graph. Not v get the credit, but they will pass the credit to their predecessors in the diffusion trace.</a:t>
            </a:r>
          </a:p>
          <a:p>
            <a:r>
              <a:rPr lang="en-US" baseline="0" dirty="0" smtClean="0"/>
              <a:t>Constrained the sum of the credit a node gives to its neighbors to be no more than 1.</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189</a:t>
            </a:fld>
            <a:endParaRPr lang="en-US"/>
          </a:p>
        </p:txBody>
      </p:sp>
    </p:spTree>
    <p:extLst>
      <p:ext uri="{BB962C8B-B14F-4D97-AF65-F5344CB8AC3E}">
        <p14:creationId xmlns:p14="http://schemas.microsoft.com/office/powerpoint/2010/main" val="1134910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Simple</a:t>
            </a:r>
            <a:r>
              <a:rPr lang="en-US" baseline="0" dirty="0" smtClean="0"/>
              <a:t> generalization of the definition.</a:t>
            </a:r>
          </a:p>
          <a:p>
            <a:pPr marL="228600" indent="-228600">
              <a:buAutoNum type="arabicParenR"/>
            </a:pPr>
            <a:r>
              <a:rPr lang="en-US" baseline="0" dirty="0" smtClean="0"/>
              <a:t>More sophisticated way to define the direct credit.</a:t>
            </a:r>
          </a:p>
          <a:p>
            <a:pPr marL="228600" indent="-228600">
              <a:buAutoNum type="arabicParenR"/>
            </a:pPr>
            <a:r>
              <a:rPr lang="en-US" baseline="0" dirty="0" err="1" smtClean="0"/>
              <a:t>Inf</a:t>
            </a:r>
            <a:r>
              <a:rPr lang="en-US" baseline="0" dirty="0" smtClean="0"/>
              <a:t>(.): user </a:t>
            </a:r>
            <a:r>
              <a:rPr lang="en-US" baseline="0" dirty="0" err="1" smtClean="0"/>
              <a:t>influenceability</a:t>
            </a:r>
            <a:r>
              <a:rPr lang="en-US" baseline="0" dirty="0" smtClean="0"/>
              <a:t>. Fraction of actions u has done under the influence of at least one of his neighbors.</a:t>
            </a:r>
          </a:p>
          <a:p>
            <a:pPr marL="0" indent="0">
              <a:buNone/>
            </a:pP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190</a:t>
            </a:fld>
            <a:endParaRPr lang="en-US"/>
          </a:p>
        </p:txBody>
      </p:sp>
    </p:spTree>
    <p:extLst>
      <p:ext uri="{BB962C8B-B14F-4D97-AF65-F5344CB8AC3E}">
        <p14:creationId xmlns:p14="http://schemas.microsoft.com/office/powerpoint/2010/main" val="245047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A_u</a:t>
            </a:r>
            <a:r>
              <a:rPr lang="en-US" baseline="0" dirty="0" smtClean="0"/>
              <a:t> is the set of actions done by u. messages u has tweeted for instance.</a:t>
            </a:r>
          </a:p>
          <a:p>
            <a:r>
              <a:rPr lang="en-US" baseline="0" dirty="0" smtClean="0"/>
              <a:t>1) Average of credit given to v from u.</a:t>
            </a:r>
          </a:p>
          <a:p>
            <a:r>
              <a:rPr lang="en-US" dirty="0" smtClean="0"/>
              <a:t>2) Generalized</a:t>
            </a:r>
            <a:r>
              <a:rPr lang="en-US" baseline="0" dirty="0" smtClean="0"/>
              <a:t> for set S</a:t>
            </a:r>
          </a:p>
          <a:p>
            <a:r>
              <a:rPr lang="en-US" baseline="0" dirty="0" smtClean="0"/>
              <a:t>3)inf. Spread. Total influence credit given to S by all the nodes in the social network.</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192</a:t>
            </a:fld>
            <a:endParaRPr lang="en-US"/>
          </a:p>
        </p:txBody>
      </p:sp>
    </p:spTree>
    <p:extLst>
      <p:ext uri="{BB962C8B-B14F-4D97-AF65-F5344CB8AC3E}">
        <p14:creationId xmlns:p14="http://schemas.microsoft.com/office/powerpoint/2010/main" val="2916963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Root</a:t>
            </a:r>
            <a:r>
              <a:rPr lang="en-US" baseline="0" dirty="0" smtClean="0"/>
              <a:t> mean squared error for the given size of spread.</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194</a:t>
            </a:fld>
            <a:endParaRPr lang="en-US"/>
          </a:p>
        </p:txBody>
      </p:sp>
    </p:spTree>
    <p:extLst>
      <p:ext uri="{BB962C8B-B14F-4D97-AF65-F5344CB8AC3E}">
        <p14:creationId xmlns:p14="http://schemas.microsoft.com/office/powerpoint/2010/main" val="108034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Proportion</a:t>
            </a:r>
            <a:r>
              <a:rPr lang="en-US" baseline="0" dirty="0" smtClean="0"/>
              <a:t> of diffusions captured by each model captured given an absolute error.=&gt; estimated – actual</a:t>
            </a:r>
            <a:endParaRPr lang="en-US" dirty="0" smtClean="0"/>
          </a:p>
          <a:p>
            <a:r>
              <a:rPr lang="en-US" dirty="0" smtClean="0"/>
              <a:t>For abs error=30, CD</a:t>
            </a:r>
            <a:r>
              <a:rPr lang="en-US" baseline="0" dirty="0" smtClean="0"/>
              <a:t> captured 60%</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195</a:t>
            </a:fld>
            <a:endParaRPr lang="en-US"/>
          </a:p>
        </p:txBody>
      </p:sp>
    </p:spTree>
    <p:extLst>
      <p:ext uri="{BB962C8B-B14F-4D97-AF65-F5344CB8AC3E}">
        <p14:creationId xmlns:p14="http://schemas.microsoft.com/office/powerpoint/2010/main" val="2206568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identify cascades of size 50 that grow to size 500 with precision of 0.69 and recall of 0.52 (for the viral class, &lt;2% of samples)</a:t>
            </a:r>
          </a:p>
          <a:p>
            <a:r>
              <a:rPr lang="en-US" dirty="0" smtClean="0"/>
              <a:t>Analogous results for cascades that have progressed for 60 minutes</a:t>
            </a:r>
          </a:p>
          <a:p>
            <a:r>
              <a:rPr lang="en-US" dirty="0" smtClean="0"/>
              <a:t>Demonstrate how to trade precision for recall allowing us to obtain precision of 0.78 or recall of 0.71 (at the expense of the other) for the viral class</a:t>
            </a:r>
          </a:p>
        </p:txBody>
      </p:sp>
      <p:sp>
        <p:nvSpPr>
          <p:cNvPr id="4" name="Slide Number Placeholder 3"/>
          <p:cNvSpPr>
            <a:spLocks noGrp="1"/>
          </p:cNvSpPr>
          <p:nvPr>
            <p:ph type="sldNum" sz="quarter" idx="10"/>
          </p:nvPr>
        </p:nvSpPr>
        <p:spPr/>
        <p:txBody>
          <a:bodyPr/>
          <a:lstStyle/>
          <a:p>
            <a:fld id="{195A9746-C4F2-41D0-83BE-E7CAB52A745C}" type="slidenum">
              <a:rPr lang="en-US" smtClean="0"/>
              <a:pPr/>
              <a:t>225</a:t>
            </a:fld>
            <a:endParaRPr lang="en-US" dirty="0"/>
          </a:p>
        </p:txBody>
      </p:sp>
    </p:spTree>
    <p:extLst>
      <p:ext uri="{BB962C8B-B14F-4D97-AF65-F5344CB8AC3E}">
        <p14:creationId xmlns:p14="http://schemas.microsoft.com/office/powerpoint/2010/main" val="24241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229</a:t>
            </a:fld>
            <a:endParaRPr lang="en-US"/>
          </a:p>
        </p:txBody>
      </p:sp>
    </p:spTree>
    <p:extLst>
      <p:ext uri="{BB962C8B-B14F-4D97-AF65-F5344CB8AC3E}">
        <p14:creationId xmlns:p14="http://schemas.microsoft.com/office/powerpoint/2010/main" val="342871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23</a:t>
            </a:fld>
            <a:endParaRPr lang="en-US"/>
          </a:p>
        </p:txBody>
      </p:sp>
    </p:spTree>
    <p:extLst>
      <p:ext uri="{BB962C8B-B14F-4D97-AF65-F5344CB8AC3E}">
        <p14:creationId xmlns:p14="http://schemas.microsoft.com/office/powerpoint/2010/main" val="260842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27</a:t>
            </a:fld>
            <a:endParaRPr lang="en-US"/>
          </a:p>
        </p:txBody>
      </p:sp>
    </p:spTree>
    <p:extLst>
      <p:ext uri="{BB962C8B-B14F-4D97-AF65-F5344CB8AC3E}">
        <p14:creationId xmlns:p14="http://schemas.microsoft.com/office/powerpoint/2010/main" val="145996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28</a:t>
            </a:fld>
            <a:endParaRPr lang="en-US"/>
          </a:p>
        </p:txBody>
      </p:sp>
    </p:spTree>
    <p:extLst>
      <p:ext uri="{BB962C8B-B14F-4D97-AF65-F5344CB8AC3E}">
        <p14:creationId xmlns:p14="http://schemas.microsoft.com/office/powerpoint/2010/main" val="253082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http://www.plosone.org/article/info%3Adoi%2F10.1371%2Fjournal.pone.0077455</a:t>
            </a:r>
            <a:endParaRPr lang="en-US" dirty="0"/>
          </a:p>
        </p:txBody>
      </p:sp>
      <p:sp>
        <p:nvSpPr>
          <p:cNvPr id="4" name="Slide Number Placeholder 3"/>
          <p:cNvSpPr>
            <a:spLocks noGrp="1"/>
          </p:cNvSpPr>
          <p:nvPr>
            <p:ph type="sldNum" sz="quarter" idx="10"/>
          </p:nvPr>
        </p:nvSpPr>
        <p:spPr/>
        <p:txBody>
          <a:bodyPr/>
          <a:lstStyle/>
          <a:p>
            <a:fld id="{E71B9F92-3E63-435A-B7D5-54F3391B512E}" type="slidenum">
              <a:rPr lang="en-US" smtClean="0"/>
              <a:t>29</a:t>
            </a:fld>
            <a:endParaRPr lang="en-US"/>
          </a:p>
        </p:txBody>
      </p:sp>
    </p:spTree>
    <p:extLst>
      <p:ext uri="{BB962C8B-B14F-4D97-AF65-F5344CB8AC3E}">
        <p14:creationId xmlns:p14="http://schemas.microsoft.com/office/powerpoint/2010/main" val="1780794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add a ground node to the graph. Add bidirectional edges from each node to the node. Applying standard random walk to the newly connected graph.</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30</a:t>
            </a:fld>
            <a:endParaRPr lang="en-US"/>
          </a:p>
        </p:txBody>
      </p:sp>
    </p:spTree>
    <p:extLst>
      <p:ext uri="{BB962C8B-B14F-4D97-AF65-F5344CB8AC3E}">
        <p14:creationId xmlns:p14="http://schemas.microsoft.com/office/powerpoint/2010/main" val="341252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MIA the newly picked seed node may block the way of other seed nodes.</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131</a:t>
            </a:fld>
            <a:endParaRPr lang="en-US"/>
          </a:p>
        </p:txBody>
      </p:sp>
    </p:spTree>
    <p:extLst>
      <p:ext uri="{BB962C8B-B14F-4D97-AF65-F5344CB8AC3E}">
        <p14:creationId xmlns:p14="http://schemas.microsoft.com/office/powerpoint/2010/main" val="2082893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one is SIMPATH.</a:t>
            </a:r>
          </a:p>
          <a:p>
            <a:r>
              <a:rPr lang="en-US" baseline="0" dirty="0" smtClean="0"/>
              <a:t>Say: now we want to come up with a model for LT…</a:t>
            </a:r>
            <a:endParaRPr lang="en-US" dirty="0"/>
          </a:p>
        </p:txBody>
      </p:sp>
      <p:sp>
        <p:nvSpPr>
          <p:cNvPr id="4" name="Slide Number Placeholder 3"/>
          <p:cNvSpPr>
            <a:spLocks noGrp="1"/>
          </p:cNvSpPr>
          <p:nvPr>
            <p:ph type="sldNum" sz="quarter" idx="10"/>
          </p:nvPr>
        </p:nvSpPr>
        <p:spPr/>
        <p:txBody>
          <a:bodyPr/>
          <a:lstStyle/>
          <a:p>
            <a:fld id="{05F75E04-F4EF-574A-B93F-6411AFAF0D3B}" type="slidenum">
              <a:rPr lang="en-US" smtClean="0"/>
              <a:t>133</a:t>
            </a:fld>
            <a:endParaRPr lang="en-US"/>
          </a:p>
        </p:txBody>
      </p:sp>
    </p:spTree>
    <p:extLst>
      <p:ext uri="{BB962C8B-B14F-4D97-AF65-F5344CB8AC3E}">
        <p14:creationId xmlns:p14="http://schemas.microsoft.com/office/powerpoint/2010/main" val="1114572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205C2B-2DBE-49C0-923A-9E83E46FC974}"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3ACB9-B71E-427E-9F1D-76DFA87271B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38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205C2B-2DBE-49C0-923A-9E83E46FC974}"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52534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205C2B-2DBE-49C0-923A-9E83E46FC974}"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366188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205C2B-2DBE-49C0-923A-9E83E46FC974}"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17069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205C2B-2DBE-49C0-923A-9E83E46FC974}"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E3ACB9-B71E-427E-9F1D-76DFA87271B7}"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8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205C2B-2DBE-49C0-923A-9E83E46FC974}" type="datetimeFigureOut">
              <a:rPr lang="en-US" smtClean="0"/>
              <a:t>9/4/2015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1861078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205C2B-2DBE-49C0-923A-9E83E46FC974}" type="datetimeFigureOut">
              <a:rPr lang="en-US" smtClean="0"/>
              <a:t>9/4/2015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393640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5017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18"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19"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79E3ACB9-B71E-427E-9F1D-76DFA87271B7}" type="slidenum">
              <a:rPr lang="en-US" smtClean="0"/>
              <a:t>‹#›</a:t>
            </a:fld>
            <a:endParaRPr lang="en-US"/>
          </a:p>
        </p:txBody>
      </p:sp>
      <p:pic>
        <p:nvPicPr>
          <p:cNvPr id="20" name="Picture 19" descr="ASU_engineering_REV_2013.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79166" y="6423110"/>
            <a:ext cx="1788582" cy="403141"/>
          </a:xfrm>
          <a:prstGeom prst="rect">
            <a:avLst/>
          </a:prstGeom>
        </p:spPr>
      </p:pic>
      <p:pic>
        <p:nvPicPr>
          <p:cNvPr id="21" name="Picture 20" descr="cysis_sign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0404" y="6265333"/>
            <a:ext cx="2455346" cy="635003"/>
          </a:xfrm>
          <a:prstGeom prst="rect">
            <a:avLst/>
          </a:prstGeom>
        </p:spPr>
      </p:pic>
    </p:spTree>
    <p:extLst>
      <p:ext uri="{BB962C8B-B14F-4D97-AF65-F5344CB8AC3E}">
        <p14:creationId xmlns:p14="http://schemas.microsoft.com/office/powerpoint/2010/main" val="359517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E205C2B-2DBE-49C0-923A-9E83E46FC974}" type="datetimeFigureOut">
              <a:rPr lang="en-US" smtClean="0"/>
              <a:t>9/4/2015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9E3ACB9-B71E-427E-9F1D-76DFA87271B7}" type="slidenum">
              <a:rPr lang="en-US" smtClean="0"/>
              <a:t>‹#›</a:t>
            </a:fld>
            <a:endParaRPr lang="en-US"/>
          </a:p>
        </p:txBody>
      </p:sp>
    </p:spTree>
    <p:extLst>
      <p:ext uri="{BB962C8B-B14F-4D97-AF65-F5344CB8AC3E}">
        <p14:creationId xmlns:p14="http://schemas.microsoft.com/office/powerpoint/2010/main" val="339949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205C2B-2DBE-49C0-923A-9E83E46FC974}" type="datetimeFigureOut">
              <a:rPr lang="en-US" smtClean="0"/>
              <a:t>9/4/2015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E3ACB9-B71E-427E-9F1D-76DFA87271B7}" type="slidenum">
              <a:rPr lang="en-US" smtClean="0"/>
              <a:t>‹#›</a:t>
            </a:fld>
            <a:endParaRPr lang="en-US"/>
          </a:p>
        </p:txBody>
      </p:sp>
    </p:spTree>
    <p:extLst>
      <p:ext uri="{BB962C8B-B14F-4D97-AF65-F5344CB8AC3E}">
        <p14:creationId xmlns:p14="http://schemas.microsoft.com/office/powerpoint/2010/main" val="334842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79E3ACB9-B71E-427E-9F1D-76DFA87271B7}"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SU_engineering_REV_2013.eps"/>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879166" y="6423110"/>
            <a:ext cx="1788582" cy="403141"/>
          </a:xfrm>
          <a:prstGeom prst="rect">
            <a:avLst/>
          </a:prstGeom>
        </p:spPr>
      </p:pic>
      <p:pic>
        <p:nvPicPr>
          <p:cNvPr id="23" name="Picture 22" descr="cysis_sign white.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70404" y="6265333"/>
            <a:ext cx="2455346" cy="635003"/>
          </a:xfrm>
          <a:prstGeom prst="rect">
            <a:avLst/>
          </a:prstGeom>
        </p:spPr>
      </p:pic>
    </p:spTree>
    <p:extLst>
      <p:ext uri="{BB962C8B-B14F-4D97-AF65-F5344CB8AC3E}">
        <p14:creationId xmlns:p14="http://schemas.microsoft.com/office/powerpoint/2010/main" val="251077458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1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shak@asu.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2.emf"/></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6.emf"/><Relationship Id="rId4" Type="http://schemas.openxmlformats.org/officeDocument/2006/relationships/oleObject" Target="../embeddings/oleObject2.bin"/></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lab.engineering.asu.edu/cysis/diffusion/"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lham.shaabani@asu.edu" TargetMode="External"/><Relationship Id="rId7" Type="http://schemas.openxmlformats.org/officeDocument/2006/relationships/image" Target="../media/image8.jpeg"/><Relationship Id="rId2" Type="http://schemas.openxmlformats.org/officeDocument/2006/relationships/hyperlink" Target="mailto:Ruocheng.Guo@asu.edu" TargetMode="Externa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mailto:Abhinav.Bhatnagar@asu.edu" TargetMode="External"/><Relationship Id="rId4" Type="http://schemas.openxmlformats.org/officeDocument/2006/relationships/hyperlink" Target="mailto:aleali@asu.edu" TargetMode="External"/><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plosone.org/article/info:doi/10.1371/journal.pone.007745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lab.engineering.asu.edu/cysis/diffusi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6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7200" b="1" dirty="0" smtClean="0">
                <a:latin typeface="Arial"/>
                <a:cs typeface="Arial"/>
              </a:rPr>
              <a:t>Diffusion in Social Networks</a:t>
            </a:r>
            <a:endParaRPr lang="en-US" sz="7200" b="1" dirty="0">
              <a:latin typeface="Arial"/>
              <a:cs typeface="Arial"/>
            </a:endParaRPr>
          </a:p>
        </p:txBody>
      </p:sp>
      <p:pic>
        <p:nvPicPr>
          <p:cNvPr id="7" name="Picture 6" descr="ASU_engineering_CMYK_201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16" y="254001"/>
            <a:ext cx="3122083" cy="709978"/>
          </a:xfrm>
          <a:prstGeom prst="rect">
            <a:avLst/>
          </a:prstGeom>
        </p:spPr>
      </p:pic>
      <p:pic>
        <p:nvPicPr>
          <p:cNvPr id="8" name="Picture 7" descr="cysis_sign copy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767" y="105833"/>
            <a:ext cx="3778235" cy="944559"/>
          </a:xfrm>
          <a:prstGeom prst="rect">
            <a:avLst/>
          </a:prstGeom>
        </p:spPr>
      </p:pic>
      <p:pic>
        <p:nvPicPr>
          <p:cNvPr id="11" name="Picture 10" descr="tNf6Hz3M.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1" y="4497918"/>
            <a:ext cx="1756832" cy="1756832"/>
          </a:xfrm>
          <a:prstGeom prst="rect">
            <a:avLst/>
          </a:prstGeom>
        </p:spPr>
      </p:pic>
      <p:sp>
        <p:nvSpPr>
          <p:cNvPr id="3" name="TextBox 2"/>
          <p:cNvSpPr txBox="1"/>
          <p:nvPr/>
        </p:nvSpPr>
        <p:spPr>
          <a:xfrm>
            <a:off x="5737122" y="5391082"/>
            <a:ext cx="3406878" cy="923330"/>
          </a:xfrm>
          <a:prstGeom prst="rect">
            <a:avLst/>
          </a:prstGeom>
          <a:noFill/>
        </p:spPr>
        <p:txBody>
          <a:bodyPr wrap="square" rtlCol="0">
            <a:spAutoFit/>
          </a:bodyPr>
          <a:lstStyle/>
          <a:p>
            <a:r>
              <a:rPr lang="en-US" b="1" dirty="0" smtClean="0">
                <a:solidFill>
                  <a:srgbClr val="FF0000"/>
                </a:solidFill>
              </a:rPr>
              <a:t>Updated slide – final version that was presented on July 26, 2015 as an IJCAI full-day tutorial.</a:t>
            </a:r>
            <a:endParaRPr lang="en-US" b="1" dirty="0">
              <a:solidFill>
                <a:srgbClr val="FF0000"/>
              </a:solidFill>
            </a:endParaRPr>
          </a:p>
        </p:txBody>
      </p:sp>
    </p:spTree>
    <p:extLst>
      <p:ext uri="{BB962C8B-B14F-4D97-AF65-F5344CB8AC3E}">
        <p14:creationId xmlns:p14="http://schemas.microsoft.com/office/powerpoint/2010/main" val="35241347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Model</a:t>
            </a:r>
            <a:endParaRPr lang="en-US" dirty="0"/>
          </a:p>
        </p:txBody>
      </p:sp>
      <p:sp>
        <p:nvSpPr>
          <p:cNvPr id="4" name="Rounded Rectangle 3"/>
          <p:cNvSpPr/>
          <p:nvPr/>
        </p:nvSpPr>
        <p:spPr>
          <a:xfrm>
            <a:off x="3619500" y="2058802"/>
            <a:ext cx="2042584" cy="3947257"/>
          </a:xfrm>
          <a:prstGeom prst="roundRect">
            <a:avLst/>
          </a:prstGeom>
          <a:solidFill>
            <a:srgbClr val="FF0000">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9114" y="5359728"/>
            <a:ext cx="1378052" cy="646331"/>
          </a:xfrm>
          <a:prstGeom prst="rect">
            <a:avLst/>
          </a:prstGeom>
          <a:noFill/>
        </p:spPr>
        <p:txBody>
          <a:bodyPr wrap="none" rtlCol="0">
            <a:spAutoFit/>
          </a:bodyPr>
          <a:lstStyle/>
          <a:p>
            <a:pPr algn="ctr"/>
            <a:r>
              <a:rPr lang="en-US" b="1" dirty="0" smtClean="0"/>
              <a:t>S</a:t>
            </a:r>
            <a:r>
              <a:rPr lang="en-US" dirty="0" smtClean="0"/>
              <a:t>usceptible </a:t>
            </a:r>
          </a:p>
          <a:p>
            <a:pPr algn="ctr"/>
            <a:r>
              <a:rPr lang="en-US" dirty="0" smtClean="0"/>
              <a:t>(healthy)</a:t>
            </a:r>
            <a:endParaRPr lang="en-US" dirty="0"/>
          </a:p>
        </p:txBody>
      </p:sp>
      <p:sp>
        <p:nvSpPr>
          <p:cNvPr id="9" name="TextBox 8"/>
          <p:cNvSpPr txBox="1"/>
          <p:nvPr/>
        </p:nvSpPr>
        <p:spPr>
          <a:xfrm>
            <a:off x="4158959" y="5359728"/>
            <a:ext cx="1005992" cy="646331"/>
          </a:xfrm>
          <a:prstGeom prst="rect">
            <a:avLst/>
          </a:prstGeom>
          <a:noFill/>
        </p:spPr>
        <p:txBody>
          <a:bodyPr wrap="none" rtlCol="0">
            <a:spAutoFit/>
          </a:bodyPr>
          <a:lstStyle/>
          <a:p>
            <a:pPr algn="ctr"/>
            <a:r>
              <a:rPr lang="en-US" b="1" dirty="0" smtClean="0"/>
              <a:t>I</a:t>
            </a:r>
            <a:r>
              <a:rPr lang="en-US" dirty="0" smtClean="0"/>
              <a:t>nfected </a:t>
            </a:r>
          </a:p>
          <a:p>
            <a:pPr algn="ctr"/>
            <a:r>
              <a:rPr lang="en-US" dirty="0" smtClean="0"/>
              <a:t>(sick)</a:t>
            </a:r>
            <a:endParaRPr lang="en-US" dirty="0"/>
          </a:p>
        </p:txBody>
      </p:sp>
      <p:sp>
        <p:nvSpPr>
          <p:cNvPr id="10" name="TextBox 9"/>
          <p:cNvSpPr txBox="1"/>
          <p:nvPr/>
        </p:nvSpPr>
        <p:spPr>
          <a:xfrm>
            <a:off x="6856142" y="5206446"/>
            <a:ext cx="1865302" cy="646331"/>
          </a:xfrm>
          <a:prstGeom prst="rect">
            <a:avLst/>
          </a:prstGeom>
          <a:noFill/>
        </p:spPr>
        <p:txBody>
          <a:bodyPr wrap="none" rtlCol="0">
            <a:spAutoFit/>
          </a:bodyPr>
          <a:lstStyle/>
          <a:p>
            <a:pPr algn="ctr"/>
            <a:r>
              <a:rPr lang="en-US" b="1" dirty="0" smtClean="0"/>
              <a:t>R</a:t>
            </a:r>
            <a:r>
              <a:rPr lang="en-US" dirty="0" smtClean="0"/>
              <a:t>emoved</a:t>
            </a:r>
          </a:p>
          <a:p>
            <a:pPr algn="ctr"/>
            <a:r>
              <a:rPr lang="en-US" dirty="0" smtClean="0"/>
              <a:t>(immune / dead)</a:t>
            </a:r>
            <a:endParaRPr lang="en-US" dirty="0"/>
          </a:p>
        </p:txBody>
      </p:sp>
      <p:cxnSp>
        <p:nvCxnSpPr>
          <p:cNvPr id="11" name="Straight Arrow Connector 10"/>
          <p:cNvCxnSpPr/>
          <p:nvPr/>
        </p:nvCxnSpPr>
        <p:spPr>
          <a:xfrm>
            <a:off x="2465916" y="3433043"/>
            <a:ext cx="1132417" cy="1588"/>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15003" y="3614548"/>
            <a:ext cx="998451" cy="1588"/>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V="1">
            <a:off x="2465917" y="4180366"/>
            <a:ext cx="1058278" cy="1"/>
          </a:xfrm>
          <a:prstGeom prst="straightConnector1">
            <a:avLst/>
          </a:prstGeom>
          <a:ln w="38100">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46456" y="3416443"/>
            <a:ext cx="655110" cy="938719"/>
          </a:xfrm>
          <a:prstGeom prst="rect">
            <a:avLst/>
          </a:prstGeom>
          <a:noFill/>
        </p:spPr>
        <p:txBody>
          <a:bodyPr wrap="none" rtlCol="0">
            <a:spAutoFit/>
          </a:bodyPr>
          <a:lstStyle/>
          <a:p>
            <a:r>
              <a:rPr lang="en-US" sz="5500" dirty="0" smtClean="0"/>
              <a:t>S</a:t>
            </a:r>
            <a:endParaRPr lang="en-US" sz="5500" dirty="0"/>
          </a:p>
        </p:txBody>
      </p:sp>
      <p:sp>
        <p:nvSpPr>
          <p:cNvPr id="15" name="TextBox 14"/>
          <p:cNvSpPr txBox="1"/>
          <p:nvPr/>
        </p:nvSpPr>
        <p:spPr>
          <a:xfrm>
            <a:off x="4503210" y="3306955"/>
            <a:ext cx="380627" cy="938719"/>
          </a:xfrm>
          <a:prstGeom prst="rect">
            <a:avLst/>
          </a:prstGeom>
          <a:noFill/>
        </p:spPr>
        <p:txBody>
          <a:bodyPr wrap="none" rtlCol="0">
            <a:spAutoFit/>
          </a:bodyPr>
          <a:lstStyle/>
          <a:p>
            <a:r>
              <a:rPr lang="en-US" sz="5500" dirty="0" smtClean="0"/>
              <a:t>I</a:t>
            </a:r>
            <a:endParaRPr lang="en-US" sz="5500" dirty="0"/>
          </a:p>
        </p:txBody>
      </p:sp>
      <p:sp>
        <p:nvSpPr>
          <p:cNvPr id="16" name="TextBox 15"/>
          <p:cNvSpPr txBox="1"/>
          <p:nvPr/>
        </p:nvSpPr>
        <p:spPr>
          <a:xfrm>
            <a:off x="7488628" y="3416442"/>
            <a:ext cx="694026" cy="938719"/>
          </a:xfrm>
          <a:prstGeom prst="rect">
            <a:avLst/>
          </a:prstGeom>
          <a:noFill/>
        </p:spPr>
        <p:txBody>
          <a:bodyPr wrap="none" rtlCol="0">
            <a:spAutoFit/>
          </a:bodyPr>
          <a:lstStyle/>
          <a:p>
            <a:r>
              <a:rPr lang="en-US" sz="5500" dirty="0" smtClean="0"/>
              <a:t>R</a:t>
            </a:r>
            <a:endParaRPr lang="en-US" sz="5500" dirty="0"/>
          </a:p>
        </p:txBody>
      </p:sp>
      <p:cxnSp>
        <p:nvCxnSpPr>
          <p:cNvPr id="17" name="Straight Arrow Connector 16"/>
          <p:cNvCxnSpPr/>
          <p:nvPr/>
        </p:nvCxnSpPr>
        <p:spPr>
          <a:xfrm rot="10800000">
            <a:off x="2435228" y="5291478"/>
            <a:ext cx="4332201" cy="1588"/>
          </a:xfrm>
          <a:prstGeom prst="straightConnector1">
            <a:avLst/>
          </a:prstGeom>
          <a:ln w="38100">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70419" y="2058802"/>
            <a:ext cx="2042584" cy="3947257"/>
          </a:xfrm>
          <a:prstGeom prst="roundRect">
            <a:avLst/>
          </a:prstGeom>
          <a:solidFill>
            <a:srgbClr val="22C029">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767462" y="2004057"/>
            <a:ext cx="2042584" cy="3947257"/>
          </a:xfrm>
          <a:prstGeom prst="roundRect">
            <a:avLst/>
          </a:prstGeom>
          <a:solidFill>
            <a:schemeClr val="tx2">
              <a:lumMod val="20000"/>
              <a:lumOff val="80000"/>
              <a:alpha val="16000"/>
            </a:scheme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495796" y="3087928"/>
            <a:ext cx="1018616" cy="954107"/>
          </a:xfrm>
          <a:prstGeom prst="rect">
            <a:avLst/>
          </a:prstGeom>
          <a:noFill/>
        </p:spPr>
        <p:txBody>
          <a:bodyPr wrap="none" rtlCol="0">
            <a:spAutoFit/>
          </a:bodyPr>
          <a:lstStyle/>
          <a:p>
            <a:pPr algn="ctr"/>
            <a:r>
              <a:rPr lang="en-US" dirty="0">
                <a:solidFill>
                  <a:srgbClr val="FF0000"/>
                </a:solidFill>
              </a:rPr>
              <a:t>Infection</a:t>
            </a:r>
          </a:p>
          <a:p>
            <a:pPr algn="ctr"/>
            <a:r>
              <a:rPr lang="en-US" sz="2000" dirty="0">
                <a:solidFill>
                  <a:srgbClr val="FF0000"/>
                </a:solidFill>
              </a:rPr>
              <a:t>β</a:t>
            </a:r>
            <a:endParaRPr lang="en-US" dirty="0">
              <a:solidFill>
                <a:srgbClr val="FF0000"/>
              </a:solidFill>
            </a:endParaRPr>
          </a:p>
          <a:p>
            <a:endParaRPr lang="en-US" dirty="0">
              <a:solidFill>
                <a:srgbClr val="FF0000"/>
              </a:solidFill>
            </a:endParaRPr>
          </a:p>
        </p:txBody>
      </p:sp>
      <p:sp>
        <p:nvSpPr>
          <p:cNvPr id="22" name="TextBox 21"/>
          <p:cNvSpPr txBox="1"/>
          <p:nvPr/>
        </p:nvSpPr>
        <p:spPr>
          <a:xfrm>
            <a:off x="2488143" y="3768550"/>
            <a:ext cx="1048259" cy="369332"/>
          </a:xfrm>
          <a:prstGeom prst="rect">
            <a:avLst/>
          </a:prstGeom>
          <a:noFill/>
        </p:spPr>
        <p:txBody>
          <a:bodyPr wrap="none" rtlCol="0">
            <a:spAutoFit/>
          </a:bodyPr>
          <a:lstStyle/>
          <a:p>
            <a:r>
              <a:rPr lang="en-US" dirty="0" smtClean="0">
                <a:solidFill>
                  <a:schemeClr val="tx2">
                    <a:lumMod val="40000"/>
                    <a:lumOff val="60000"/>
                  </a:schemeClr>
                </a:solidFill>
              </a:rPr>
              <a:t>Recovery</a:t>
            </a:r>
            <a:endParaRPr lang="en-US" dirty="0">
              <a:solidFill>
                <a:schemeClr val="tx2">
                  <a:lumMod val="40000"/>
                  <a:lumOff val="60000"/>
                </a:schemeClr>
              </a:solidFill>
            </a:endParaRPr>
          </a:p>
        </p:txBody>
      </p:sp>
      <p:sp>
        <p:nvSpPr>
          <p:cNvPr id="23" name="TextBox 22"/>
          <p:cNvSpPr txBox="1"/>
          <p:nvPr/>
        </p:nvSpPr>
        <p:spPr>
          <a:xfrm>
            <a:off x="2537748" y="4846989"/>
            <a:ext cx="1048259" cy="369332"/>
          </a:xfrm>
          <a:prstGeom prst="rect">
            <a:avLst/>
          </a:prstGeom>
          <a:noFill/>
        </p:spPr>
        <p:txBody>
          <a:bodyPr wrap="none" rtlCol="0">
            <a:spAutoFit/>
          </a:bodyPr>
          <a:lstStyle/>
          <a:p>
            <a:r>
              <a:rPr lang="en-US" dirty="0" smtClean="0">
                <a:solidFill>
                  <a:srgbClr val="C3C1C1"/>
                </a:solidFill>
              </a:rPr>
              <a:t>Recovery</a:t>
            </a:r>
            <a:endParaRPr lang="en-US" dirty="0">
              <a:solidFill>
                <a:srgbClr val="C3C1C1"/>
              </a:solidFill>
            </a:endParaRPr>
          </a:p>
        </p:txBody>
      </p:sp>
      <p:sp>
        <p:nvSpPr>
          <p:cNvPr id="24" name="TextBox 23"/>
          <p:cNvSpPr txBox="1"/>
          <p:nvPr/>
        </p:nvSpPr>
        <p:spPr>
          <a:xfrm>
            <a:off x="5683254" y="3257886"/>
            <a:ext cx="998779" cy="677108"/>
          </a:xfrm>
          <a:prstGeom prst="rect">
            <a:avLst/>
          </a:prstGeom>
          <a:noFill/>
        </p:spPr>
        <p:txBody>
          <a:bodyPr wrap="none" rtlCol="0">
            <a:spAutoFit/>
          </a:bodyPr>
          <a:lstStyle/>
          <a:p>
            <a:pPr algn="ctr"/>
            <a:r>
              <a:rPr lang="en-US" dirty="0" smtClean="0">
                <a:solidFill>
                  <a:srgbClr val="3366FF"/>
                </a:solidFill>
              </a:rPr>
              <a:t>Removal</a:t>
            </a:r>
          </a:p>
          <a:p>
            <a:pPr algn="ctr"/>
            <a:r>
              <a:rPr lang="en-US" sz="2000" dirty="0" smtClean="0">
                <a:solidFill>
                  <a:srgbClr val="3366FF"/>
                </a:solidFill>
              </a:rPr>
              <a:t>𝜸</a:t>
            </a:r>
            <a:endParaRPr lang="en-US" sz="3200" dirty="0">
              <a:solidFill>
                <a:srgbClr val="3366FF"/>
              </a:solidFill>
            </a:endParaRPr>
          </a:p>
        </p:txBody>
      </p:sp>
    </p:spTree>
    <p:extLst>
      <p:ext uri="{BB962C8B-B14F-4D97-AF65-F5344CB8AC3E}">
        <p14:creationId xmlns:p14="http://schemas.microsoft.com/office/powerpoint/2010/main" val="18205908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Expected number of </a:t>
            </a:r>
            <a:r>
              <a:rPr lang="en-US" dirty="0" err="1"/>
              <a:t>infectees</a:t>
            </a:r>
            <a:r>
              <a:rPr lang="en-US" dirty="0"/>
              <a:t> Solvable </a:t>
            </a:r>
            <a:r>
              <a:rPr lang="en-US" dirty="0" smtClean="0"/>
              <a:t>is #P-hard for general graphs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Intuition: Leverages known #P-hard problem: counting number of simple paths (#SIMPATH) in a directed graph.</a:t>
            </a:r>
          </a:p>
          <a:p>
            <a:endParaRPr lang="en-US" dirty="0" smtClean="0"/>
          </a:p>
          <a:p>
            <a:r>
              <a:rPr lang="en-US" dirty="0" smtClean="0"/>
              <a:t>Given input for #SIMPATH (graph G) create G’ by adding node s and creating a directed edge from s to each node in G.  The node s is used as an origin of the diffusion process.</a:t>
            </a:r>
          </a:p>
          <a:p>
            <a:endParaRPr lang="en-US" dirty="0"/>
          </a:p>
          <a:p>
            <a:r>
              <a:rPr lang="en-US" dirty="0" smtClean="0"/>
              <a:t>Note that </a:t>
            </a:r>
            <a:r>
              <a:rPr lang="en-US" dirty="0" err="1" smtClean="0"/>
              <a:t>subgraphs</a:t>
            </a:r>
            <a:r>
              <a:rPr lang="en-US" dirty="0" smtClean="0"/>
              <a:t> for non-zero probability outcomes in the live-arc model can be viewed as sets of simple paths (as each node will only have one incoming edge).  We can also set the edge weights to be equal.</a:t>
            </a:r>
          </a:p>
          <a:p>
            <a:endParaRPr lang="en-US" dirty="0" smtClean="0"/>
          </a:p>
          <a:p>
            <a:r>
              <a:rPr lang="en-US" dirty="0" smtClean="0"/>
              <a:t>Remainder of the proof leverages the live-arc technique (again).</a:t>
            </a:r>
          </a:p>
        </p:txBody>
      </p:sp>
    </p:spTree>
    <p:extLst>
      <p:ext uri="{BB962C8B-B14F-4D97-AF65-F5344CB8AC3E}">
        <p14:creationId xmlns:p14="http://schemas.microsoft.com/office/powerpoint/2010/main" val="4094012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NP-Hardness</a:t>
            </a:r>
            <a:endParaRPr lang="en-US" dirty="0"/>
          </a:p>
        </p:txBody>
      </p:sp>
      <p:sp>
        <p:nvSpPr>
          <p:cNvPr id="3" name="Content Placeholder 2"/>
          <p:cNvSpPr>
            <a:spLocks noGrp="1"/>
          </p:cNvSpPr>
          <p:nvPr>
            <p:ph idx="1"/>
          </p:nvPr>
        </p:nvSpPr>
        <p:spPr>
          <a:xfrm>
            <a:off x="822959" y="1845734"/>
            <a:ext cx="7543801" cy="4431498"/>
          </a:xfrm>
        </p:spPr>
        <p:txBody>
          <a:bodyPr>
            <a:noAutofit/>
          </a:bodyPr>
          <a:lstStyle/>
          <a:p>
            <a:pPr marL="0" indent="0">
              <a:buNone/>
            </a:pPr>
            <a:r>
              <a:rPr lang="en-US" sz="1600" dirty="0" smtClean="0"/>
              <a:t>Reduction from known NP-hard problem vertex cover.</a:t>
            </a:r>
          </a:p>
          <a:p>
            <a:pPr marL="0" indent="0">
              <a:buNone/>
            </a:pPr>
            <a:r>
              <a:rPr lang="en-US" sz="1600" b="1" i="1" dirty="0" smtClean="0"/>
              <a:t>Vertex cover.  </a:t>
            </a:r>
            <a:r>
              <a:rPr lang="en-US" sz="1600" dirty="0" smtClean="0"/>
              <a:t>Given a (undirected) graph G and natural k, is there a set S of k nodes in G </a:t>
            </a:r>
            <a:r>
              <a:rPr lang="en-US" sz="1600" dirty="0" err="1" smtClean="0"/>
              <a:t>s.t.</a:t>
            </a:r>
            <a:r>
              <a:rPr lang="en-US" sz="1600" dirty="0" smtClean="0"/>
              <a:t> each edge is adjacent to a node in S?</a:t>
            </a:r>
          </a:p>
          <a:p>
            <a:pPr marL="0" indent="0">
              <a:buNone/>
            </a:pPr>
            <a:r>
              <a:rPr lang="en-US" sz="1600" dirty="0" smtClean="0"/>
              <a:t>Given a vertex cover graph G, create an instance of max-influence problem with a directed version of G (arrows in both directions*).  For each node v, set the weight of all its incoming edges to be the reciprocal of v’s in-degree.</a:t>
            </a:r>
          </a:p>
          <a:p>
            <a:pPr marL="0" indent="0">
              <a:buNone/>
            </a:pPr>
            <a:endParaRPr lang="en-US" sz="1600" dirty="0" smtClean="0"/>
          </a:p>
          <a:p>
            <a:pPr marL="0" indent="0">
              <a:buNone/>
            </a:pPr>
            <a:r>
              <a:rPr lang="en-US" sz="1600" dirty="0" smtClean="0"/>
              <a:t>Clearly, a solution to vertex cover is of size k and activates the entire network with a probability of 1.0 in 1 time-step – providing the maximum expected number of </a:t>
            </a:r>
            <a:r>
              <a:rPr lang="en-US" sz="1600" dirty="0" err="1" smtClean="0"/>
              <a:t>infectees</a:t>
            </a:r>
            <a:r>
              <a:rPr lang="en-US" sz="1600" dirty="0" smtClean="0"/>
              <a:t> possible (|V|).</a:t>
            </a:r>
          </a:p>
          <a:p>
            <a:pPr marL="0" indent="0">
              <a:buNone/>
            </a:pPr>
            <a:r>
              <a:rPr lang="en-US" sz="1600" dirty="0" smtClean="0"/>
              <a:t>Going the other way, any solution of size k to the max-influence problem that infects |V| vertices must also be a vertex cover, as it must reach all neighbors in 1-time step to infect them with a probability of 1.0 (and must infect them through all incoming edges).</a:t>
            </a:r>
          </a:p>
          <a:p>
            <a:endParaRPr lang="en-US" sz="1200" dirty="0"/>
          </a:p>
          <a:p>
            <a:r>
              <a:rPr lang="en-US" sz="1200" dirty="0" smtClean="0"/>
              <a:t>*Note that this causes each node to have a two adjacent edges.</a:t>
            </a:r>
            <a:endParaRPr lang="en-US" sz="1200" dirty="0"/>
          </a:p>
        </p:txBody>
      </p:sp>
    </p:spTree>
    <p:extLst>
      <p:ext uri="{BB962C8B-B14F-4D97-AF65-F5344CB8AC3E}">
        <p14:creationId xmlns:p14="http://schemas.microsoft.com/office/powerpoint/2010/main" val="252243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Submodularity</a:t>
            </a:r>
            <a:endParaRPr lang="en-US" dirty="0"/>
          </a:p>
        </p:txBody>
      </p:sp>
      <p:sp>
        <p:nvSpPr>
          <p:cNvPr id="3" name="Content Placeholder 2"/>
          <p:cNvSpPr>
            <a:spLocks noGrp="1"/>
          </p:cNvSpPr>
          <p:nvPr>
            <p:ph idx="1"/>
          </p:nvPr>
        </p:nvSpPr>
        <p:spPr/>
        <p:txBody>
          <a:bodyPr/>
          <a:lstStyle/>
          <a:p>
            <a:r>
              <a:rPr lang="en-US" dirty="0" smtClean="0"/>
              <a:t>Recall:</a:t>
            </a:r>
          </a:p>
          <a:p>
            <a:r>
              <a:rPr lang="en-US" dirty="0" smtClean="0"/>
              <a:t>For the IC model we leveraged the live-arc (a.k.a. live edge) model and showed that the oracle in that model is sub-modular.</a:t>
            </a:r>
          </a:p>
          <a:p>
            <a:r>
              <a:rPr lang="en-US" b="1" dirty="0" smtClean="0"/>
              <a:t>The main difference between the live-arc model for IC and LT is that the PDF over the set of outcomes (possible worlds) is different.</a:t>
            </a:r>
          </a:p>
          <a:p>
            <a:r>
              <a:rPr lang="en-US" dirty="0" smtClean="0"/>
              <a:t>However, this does not matter in the </a:t>
            </a:r>
            <a:r>
              <a:rPr lang="en-US" dirty="0" err="1" smtClean="0"/>
              <a:t>submodularity</a:t>
            </a:r>
            <a:r>
              <a:rPr lang="en-US" dirty="0" smtClean="0"/>
              <a:t> proof as the PDF only provides coefficients for a non-negative sum over </a:t>
            </a:r>
            <a:r>
              <a:rPr lang="en-US" dirty="0" err="1" smtClean="0"/>
              <a:t>submodular</a:t>
            </a:r>
            <a:r>
              <a:rPr lang="en-US" dirty="0" smtClean="0"/>
              <a:t> functions, which is also </a:t>
            </a:r>
            <a:r>
              <a:rPr lang="en-US" dirty="0" err="1" smtClean="0"/>
              <a:t>submodular</a:t>
            </a:r>
            <a:r>
              <a:rPr lang="en-US" dirty="0" smtClean="0"/>
              <a:t>.</a:t>
            </a:r>
            <a:endParaRPr lang="en-US" dirty="0"/>
          </a:p>
        </p:txBody>
      </p:sp>
    </p:spTree>
    <p:extLst>
      <p:ext uri="{BB962C8B-B14F-4D97-AF65-F5344CB8AC3E}">
        <p14:creationId xmlns:p14="http://schemas.microsoft.com/office/powerpoint/2010/main" val="803454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the Greedy Algorithm (again)</a:t>
            </a:r>
            <a:endParaRPr lang="en-US" dirty="0"/>
          </a:p>
        </p:txBody>
      </p:sp>
      <p:sp>
        <p:nvSpPr>
          <p:cNvPr id="3" name="Content Placeholder 2"/>
          <p:cNvSpPr>
            <a:spLocks noGrp="1"/>
          </p:cNvSpPr>
          <p:nvPr>
            <p:ph idx="1"/>
          </p:nvPr>
        </p:nvSpPr>
        <p:spPr/>
        <p:txBody>
          <a:bodyPr/>
          <a:lstStyle/>
          <a:p>
            <a:r>
              <a:rPr lang="en-US" dirty="0" smtClean="0"/>
              <a:t>LT is clearly </a:t>
            </a:r>
            <a:r>
              <a:rPr lang="en-US" b="1" u="sng" dirty="0" smtClean="0"/>
              <a:t>normalized</a:t>
            </a:r>
            <a:r>
              <a:rPr lang="en-US" dirty="0" smtClean="0"/>
              <a:t> (no seeds – no diffusion)</a:t>
            </a:r>
          </a:p>
          <a:p>
            <a:r>
              <a:rPr lang="en-US" b="1" u="sng" dirty="0" smtClean="0"/>
              <a:t>Monotonicity</a:t>
            </a:r>
            <a:r>
              <a:rPr lang="en-US" dirty="0" smtClean="0"/>
              <a:t> of the LT model follows the same argument we showed last lesson for the IC model.</a:t>
            </a:r>
          </a:p>
          <a:p>
            <a:r>
              <a:rPr lang="en-US" dirty="0" smtClean="0"/>
              <a:t>We showed </a:t>
            </a:r>
            <a:r>
              <a:rPr lang="en-US" b="1" u="sng" dirty="0" err="1" smtClean="0"/>
              <a:t>submodualrity</a:t>
            </a:r>
            <a:r>
              <a:rPr lang="en-US" dirty="0" smtClean="0"/>
              <a:t> in the last slide.</a:t>
            </a:r>
          </a:p>
          <a:p>
            <a:endParaRPr lang="en-US" dirty="0"/>
          </a:p>
          <a:p>
            <a:r>
              <a:rPr lang="en-US" dirty="0" smtClean="0"/>
              <a:t>These three properties allow us to again use the greedy algorithm and get a 0.63 (1-1/e) approximation guarantee by the result of </a:t>
            </a:r>
            <a:r>
              <a:rPr lang="en-US" dirty="0" err="1" smtClean="0"/>
              <a:t>Nemhauser</a:t>
            </a:r>
            <a:r>
              <a:rPr lang="en-US" dirty="0" smtClean="0"/>
              <a:t> and </a:t>
            </a:r>
            <a:r>
              <a:rPr lang="en-US" dirty="0" err="1" smtClean="0"/>
              <a:t>Wolsely</a:t>
            </a:r>
            <a:r>
              <a:rPr lang="en-US" dirty="0" smtClean="0"/>
              <a:t> given that we can compute the outcome of the diffusion process exactly.</a:t>
            </a:r>
            <a:endParaRPr lang="en-US" dirty="0"/>
          </a:p>
        </p:txBody>
      </p:sp>
    </p:spTree>
    <p:extLst>
      <p:ext uri="{BB962C8B-B14F-4D97-AF65-F5344CB8AC3E}">
        <p14:creationId xmlns:p14="http://schemas.microsoft.com/office/powerpoint/2010/main" val="1122885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Threshold Model</a:t>
            </a:r>
            <a:endParaRPr lang="en-US" dirty="0"/>
          </a:p>
        </p:txBody>
      </p:sp>
      <p:sp>
        <p:nvSpPr>
          <p:cNvPr id="3" name="Content Placeholder 2"/>
          <p:cNvSpPr>
            <a:spLocks noGrp="1"/>
          </p:cNvSpPr>
          <p:nvPr>
            <p:ph idx="1"/>
          </p:nvPr>
        </p:nvSpPr>
        <p:spPr/>
        <p:txBody>
          <a:bodyPr/>
          <a:lstStyle/>
          <a:p>
            <a:r>
              <a:rPr lang="en-US" dirty="0" smtClean="0"/>
              <a:t>Each node v has a threshold function </a:t>
            </a:r>
            <a:r>
              <a:rPr lang="en-US" dirty="0" err="1" smtClean="0"/>
              <a:t>f</a:t>
            </a:r>
            <a:r>
              <a:rPr lang="en-US" baseline="-25000" dirty="0" err="1" smtClean="0"/>
              <a:t>v</a:t>
            </a:r>
            <a:r>
              <a:rPr lang="en-US" dirty="0" smtClean="0"/>
              <a:t> that maps subsets of nodes to a scalar in [0,1].</a:t>
            </a:r>
          </a:p>
          <a:p>
            <a:endParaRPr lang="en-US" dirty="0"/>
          </a:p>
          <a:p>
            <a:r>
              <a:rPr lang="en-US" dirty="0" smtClean="0"/>
              <a:t>Each node draws a </a:t>
            </a:r>
            <a:r>
              <a:rPr lang="en-US" dirty="0" err="1" smtClean="0"/>
              <a:t>a</a:t>
            </a:r>
            <a:r>
              <a:rPr lang="en-US" dirty="0" smtClean="0"/>
              <a:t> threshold value in [0,1] from a uniform probability distribution.</a:t>
            </a:r>
          </a:p>
          <a:p>
            <a:endParaRPr lang="en-US" dirty="0"/>
          </a:p>
          <a:p>
            <a:r>
              <a:rPr lang="en-US" dirty="0" smtClean="0"/>
              <a:t>A node v is infected at each time step if </a:t>
            </a:r>
            <a:r>
              <a:rPr lang="en-US" dirty="0" err="1" smtClean="0"/>
              <a:t>f</a:t>
            </a:r>
            <a:r>
              <a:rPr lang="en-US" baseline="-25000" dirty="0" err="1" smtClean="0"/>
              <a:t>v</a:t>
            </a:r>
            <a:r>
              <a:rPr lang="en-US" dirty="0" smtClean="0"/>
              <a:t>(</a:t>
            </a:r>
            <a:r>
              <a:rPr lang="en-US" dirty="0" err="1" smtClean="0"/>
              <a:t>S</a:t>
            </a:r>
            <a:r>
              <a:rPr lang="en-US" baseline="-25000" dirty="0" err="1" smtClean="0"/>
              <a:t>v</a:t>
            </a:r>
            <a:r>
              <a:rPr lang="en-US" dirty="0" smtClean="0"/>
              <a:t>) is greater or equal to the threshold.</a:t>
            </a:r>
            <a:endParaRPr lang="en-US" dirty="0"/>
          </a:p>
        </p:txBody>
      </p:sp>
    </p:spTree>
    <p:extLst>
      <p:ext uri="{BB962C8B-B14F-4D97-AF65-F5344CB8AC3E}">
        <p14:creationId xmlns:p14="http://schemas.microsoft.com/office/powerpoint/2010/main" val="633991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Threshold Model:</a:t>
            </a:r>
            <a:br>
              <a:rPr lang="en-US" dirty="0" smtClean="0"/>
            </a:br>
            <a:r>
              <a:rPr lang="en-US" dirty="0" smtClean="0"/>
              <a:t>Main Results</a:t>
            </a:r>
            <a:endParaRPr lang="en-US" dirty="0"/>
          </a:p>
        </p:txBody>
      </p:sp>
      <p:sp>
        <p:nvSpPr>
          <p:cNvPr id="3" name="Content Placeholder 2"/>
          <p:cNvSpPr>
            <a:spLocks noGrp="1"/>
          </p:cNvSpPr>
          <p:nvPr>
            <p:ph idx="1"/>
          </p:nvPr>
        </p:nvSpPr>
        <p:spPr/>
        <p:txBody>
          <a:bodyPr/>
          <a:lstStyle/>
          <a:p>
            <a:pPr lvl="1"/>
            <a:r>
              <a:rPr lang="en-US" dirty="0" smtClean="0"/>
              <a:t>KKT03: The LT is a special case of the generalized threshold model.</a:t>
            </a:r>
          </a:p>
          <a:p>
            <a:pPr lvl="1"/>
            <a:r>
              <a:rPr lang="en-US" dirty="0" smtClean="0"/>
              <a:t>KKT03 introduced a generalization of the IC model called the generalized cascade model.</a:t>
            </a:r>
          </a:p>
          <a:p>
            <a:pPr lvl="1"/>
            <a:r>
              <a:rPr lang="en-US" dirty="0" smtClean="0"/>
              <a:t>KKT03 shows that the generalized threshold and generalized cascade models are equivalent</a:t>
            </a:r>
          </a:p>
          <a:p>
            <a:pPr lvl="1"/>
            <a:r>
              <a:rPr lang="en-US" dirty="0" smtClean="0"/>
              <a:t>KKT03 show it is NP-hard to approximate the Generalized Threshold model within a non-trivial factor</a:t>
            </a:r>
          </a:p>
          <a:p>
            <a:pPr lvl="1"/>
            <a:r>
              <a:rPr lang="en-US" dirty="0" err="1" smtClean="0"/>
              <a:t>Mossel</a:t>
            </a:r>
            <a:r>
              <a:rPr lang="en-US" dirty="0" smtClean="0"/>
              <a:t> and </a:t>
            </a:r>
            <a:r>
              <a:rPr lang="en-US" dirty="0" err="1" smtClean="0"/>
              <a:t>Roch</a:t>
            </a:r>
            <a:r>
              <a:rPr lang="en-US" dirty="0" smtClean="0"/>
              <a:t> 07 show that if all the </a:t>
            </a:r>
            <a:r>
              <a:rPr lang="en-US" dirty="0" err="1" smtClean="0"/>
              <a:t>f</a:t>
            </a:r>
            <a:r>
              <a:rPr lang="en-US" baseline="-25000" dirty="0" err="1" smtClean="0"/>
              <a:t>v</a:t>
            </a:r>
            <a:r>
              <a:rPr lang="en-US" dirty="0" smtClean="0"/>
              <a:t> functions are normalized, monotonic, and </a:t>
            </a:r>
            <a:r>
              <a:rPr lang="en-US" dirty="0" err="1" smtClean="0"/>
              <a:t>submodular</a:t>
            </a:r>
            <a:r>
              <a:rPr lang="en-US" dirty="0" smtClean="0"/>
              <a:t>, then the expected number of </a:t>
            </a:r>
            <a:r>
              <a:rPr lang="en-US" dirty="0" err="1" smtClean="0"/>
              <a:t>infectees</a:t>
            </a:r>
            <a:r>
              <a:rPr lang="en-US" dirty="0" smtClean="0"/>
              <a:t> under the generalized threshold model is also normalized, monotonic, and </a:t>
            </a:r>
            <a:r>
              <a:rPr lang="en-US" dirty="0" err="1" smtClean="0"/>
              <a:t>submodualr</a:t>
            </a:r>
            <a:r>
              <a:rPr lang="en-US" dirty="0" smtClean="0"/>
              <a:t>.</a:t>
            </a:r>
          </a:p>
          <a:p>
            <a:endParaRPr lang="en-US" dirty="0" smtClean="0"/>
          </a:p>
          <a:p>
            <a:endParaRPr lang="en-US" dirty="0"/>
          </a:p>
        </p:txBody>
      </p:sp>
    </p:spTree>
    <p:extLst>
      <p:ext uri="{BB962C8B-B14F-4D97-AF65-F5344CB8AC3E}">
        <p14:creationId xmlns:p14="http://schemas.microsoft.com/office/powerpoint/2010/main" val="3411524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Generalization: Decreasing Cascade Model</a:t>
            </a:r>
            <a:endParaRPr lang="en-US" dirty="0"/>
          </a:p>
        </p:txBody>
      </p:sp>
      <p:sp>
        <p:nvSpPr>
          <p:cNvPr id="3" name="Content Placeholder 2"/>
          <p:cNvSpPr>
            <a:spLocks noGrp="1"/>
          </p:cNvSpPr>
          <p:nvPr>
            <p:ph idx="1"/>
          </p:nvPr>
        </p:nvSpPr>
        <p:spPr/>
        <p:txBody>
          <a:bodyPr/>
          <a:lstStyle/>
          <a:p>
            <a:r>
              <a:rPr lang="en-US" dirty="0" smtClean="0"/>
              <a:t>Special case of Generalized Threshold Model</a:t>
            </a:r>
          </a:p>
          <a:p>
            <a:r>
              <a:rPr lang="en-US" dirty="0" smtClean="0"/>
              <a:t>Here for each edge directed from u v and subset S of v’s incoming neighbors (that does not include u), we specify a probability </a:t>
            </a:r>
            <a:r>
              <a:rPr lang="en-US" dirty="0" err="1" smtClean="0"/>
              <a:t>p</a:t>
            </a:r>
            <a:r>
              <a:rPr lang="en-US" baseline="-25000" dirty="0" err="1" smtClean="0"/>
              <a:t>v</a:t>
            </a:r>
            <a:r>
              <a:rPr lang="en-US" dirty="0" smtClean="0"/>
              <a:t>(</a:t>
            </a:r>
            <a:r>
              <a:rPr lang="en-US" dirty="0" err="1" smtClean="0"/>
              <a:t>u,S</a:t>
            </a:r>
            <a:r>
              <a:rPr lang="en-US" dirty="0" smtClean="0"/>
              <a:t>) such that for any superset T of S we have:</a:t>
            </a:r>
          </a:p>
          <a:p>
            <a:pPr algn="ctr"/>
            <a:r>
              <a:rPr lang="en-US" dirty="0" err="1"/>
              <a:t>p</a:t>
            </a:r>
            <a:r>
              <a:rPr lang="en-US" baseline="-25000" dirty="0" err="1"/>
              <a:t>v</a:t>
            </a:r>
            <a:r>
              <a:rPr lang="en-US" dirty="0"/>
              <a:t>(</a:t>
            </a:r>
            <a:r>
              <a:rPr lang="en-US" dirty="0" err="1"/>
              <a:t>u,S</a:t>
            </a:r>
            <a:r>
              <a:rPr lang="en-US" dirty="0" smtClean="0"/>
              <a:t>) </a:t>
            </a:r>
            <a:r>
              <a:rPr lang="en-US" dirty="0" smtClean="0">
                <a:latin typeface="Symbol" panose="05050102010706020507" pitchFamily="18" charset="2"/>
              </a:rPr>
              <a:t>³</a:t>
            </a:r>
            <a:r>
              <a:rPr lang="en-US" dirty="0" smtClean="0"/>
              <a:t> </a:t>
            </a:r>
            <a:r>
              <a:rPr lang="en-US" dirty="0" err="1" smtClean="0"/>
              <a:t>p</a:t>
            </a:r>
            <a:r>
              <a:rPr lang="en-US" baseline="-25000" dirty="0" err="1" smtClean="0"/>
              <a:t>v</a:t>
            </a:r>
            <a:r>
              <a:rPr lang="en-US" dirty="0" smtClean="0"/>
              <a:t>(</a:t>
            </a:r>
            <a:r>
              <a:rPr lang="en-US" dirty="0" err="1" smtClean="0"/>
              <a:t>u,T</a:t>
            </a:r>
            <a:r>
              <a:rPr lang="en-US" dirty="0" smtClean="0"/>
              <a:t>)</a:t>
            </a:r>
          </a:p>
          <a:p>
            <a:endParaRPr lang="en-US" dirty="0"/>
          </a:p>
          <a:p>
            <a:r>
              <a:rPr lang="en-US" dirty="0" smtClean="0"/>
              <a:t>In </a:t>
            </a:r>
            <a:r>
              <a:rPr lang="en-US" dirty="0" err="1" smtClean="0"/>
              <a:t>Kempe</a:t>
            </a:r>
            <a:r>
              <a:rPr lang="en-US" dirty="0" smtClean="0"/>
              <a:t> et al. ’05, the authors show that the associated oracle is also normalized, </a:t>
            </a:r>
            <a:r>
              <a:rPr lang="en-US" dirty="0" err="1" smtClean="0"/>
              <a:t>montonic</a:t>
            </a:r>
            <a:r>
              <a:rPr lang="en-US" dirty="0" smtClean="0"/>
              <a:t>, and </a:t>
            </a:r>
            <a:r>
              <a:rPr lang="en-US" dirty="0" err="1" smtClean="0"/>
              <a:t>submodular</a:t>
            </a:r>
            <a:r>
              <a:rPr lang="en-US" dirty="0" smtClean="0"/>
              <a:t>.</a:t>
            </a:r>
          </a:p>
          <a:p>
            <a:endParaRPr lang="en-US" dirty="0"/>
          </a:p>
        </p:txBody>
      </p:sp>
    </p:spTree>
    <p:extLst>
      <p:ext uri="{BB962C8B-B14F-4D97-AF65-F5344CB8AC3E}">
        <p14:creationId xmlns:p14="http://schemas.microsoft.com/office/powerpoint/2010/main" val="2889159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822959" y="1845733"/>
            <a:ext cx="7543801" cy="4493683"/>
          </a:xfrm>
        </p:spPr>
        <p:txBody>
          <a:bodyPr>
            <a:normAutofit lnSpcReduction="10000"/>
          </a:bodyPr>
          <a:lstStyle/>
          <a:p>
            <a:pPr lvl="1">
              <a:buFont typeface="Arial"/>
              <a:buChar char="•"/>
            </a:pPr>
            <a:r>
              <a:rPr lang="en-US" dirty="0" err="1"/>
              <a:t>Kempe</a:t>
            </a:r>
            <a:r>
              <a:rPr lang="en-US" dirty="0" smtClean="0"/>
              <a:t>, David and Kleinberg, </a:t>
            </a:r>
            <a:r>
              <a:rPr lang="en-US" dirty="0" err="1" smtClean="0"/>
              <a:t>Jonand</a:t>
            </a:r>
            <a:r>
              <a:rPr lang="en-US" dirty="0" smtClean="0"/>
              <a:t> and </a:t>
            </a:r>
            <a:r>
              <a:rPr lang="en-US" dirty="0" err="1" smtClean="0"/>
              <a:t>Tardos</a:t>
            </a:r>
            <a:r>
              <a:rPr lang="en-US" dirty="0" smtClean="0"/>
              <a:t>. Maximizing the spread of influence through a </a:t>
            </a:r>
            <a:r>
              <a:rPr lang="en-US" dirty="0"/>
              <a:t>social network. (2003) ACM 137–146. </a:t>
            </a:r>
          </a:p>
          <a:p>
            <a:pPr lvl="1">
              <a:buFont typeface="Arial"/>
              <a:buChar char="•"/>
            </a:pPr>
            <a:r>
              <a:rPr lang="en-US" dirty="0" err="1"/>
              <a:t>Nemhauser</a:t>
            </a:r>
            <a:r>
              <a:rPr lang="en-US" dirty="0"/>
              <a:t>, George L and Wolsey, Laurence A and Fisher, Marshall L. An analysis of </a:t>
            </a:r>
            <a:r>
              <a:rPr lang="en-US" dirty="0" smtClean="0"/>
              <a:t>approximations </a:t>
            </a:r>
            <a:r>
              <a:rPr lang="en-US" dirty="0"/>
              <a:t>for maximizing </a:t>
            </a:r>
            <a:r>
              <a:rPr lang="en-US" dirty="0" err="1"/>
              <a:t>submodular</a:t>
            </a:r>
            <a:r>
              <a:rPr lang="en-US" dirty="0"/>
              <a:t> set </a:t>
            </a:r>
            <a:r>
              <a:rPr lang="en-US" dirty="0" err="1"/>
              <a:t>functionsI</a:t>
            </a:r>
            <a:r>
              <a:rPr lang="en-US" dirty="0"/>
              <a:t>. (1978) 14(1) 265–294. </a:t>
            </a:r>
            <a:endParaRPr lang="en-US" dirty="0" smtClean="0"/>
          </a:p>
          <a:p>
            <a:pPr lvl="1">
              <a:buFont typeface="Arial"/>
              <a:buChar char="•"/>
            </a:pPr>
            <a:r>
              <a:rPr lang="en-US" dirty="0" err="1"/>
              <a:t>Goyal</a:t>
            </a:r>
            <a:r>
              <a:rPr lang="en-US" dirty="0"/>
              <a:t>, </a:t>
            </a:r>
            <a:r>
              <a:rPr lang="en-US" dirty="0" err="1"/>
              <a:t>Amit</a:t>
            </a:r>
            <a:r>
              <a:rPr lang="en-US" dirty="0"/>
              <a:t> and Lu, Wei and </a:t>
            </a:r>
            <a:r>
              <a:rPr lang="en-US" dirty="0" err="1"/>
              <a:t>Lakshmanan</a:t>
            </a:r>
            <a:r>
              <a:rPr lang="en-US" dirty="0"/>
              <a:t>, </a:t>
            </a:r>
            <a:r>
              <a:rPr lang="en-US" dirty="0" err="1"/>
              <a:t>Laks</a:t>
            </a:r>
            <a:r>
              <a:rPr lang="en-US" dirty="0"/>
              <a:t> VS. </a:t>
            </a:r>
            <a:r>
              <a:rPr lang="en-US" dirty="0" err="1"/>
              <a:t>Simpath</a:t>
            </a:r>
            <a:r>
              <a:rPr lang="en-US" dirty="0"/>
              <a:t>: An efficient algorithm for influence maximization under the linear threshold model.(2011) Data Mining (ICDM), 2011 IEEE 11th International Conference, 211–220. </a:t>
            </a:r>
          </a:p>
          <a:p>
            <a:pPr lvl="1">
              <a:buFont typeface="Arial"/>
              <a:buChar char="•"/>
            </a:pPr>
            <a:r>
              <a:rPr lang="en-US" dirty="0"/>
              <a:t>Chen, </a:t>
            </a:r>
            <a:r>
              <a:rPr lang="en-US" dirty="0" err="1"/>
              <a:t>Weiand</a:t>
            </a:r>
            <a:r>
              <a:rPr lang="en-US" dirty="0"/>
              <a:t> Yuan, </a:t>
            </a:r>
            <a:r>
              <a:rPr lang="en-US" dirty="0" err="1"/>
              <a:t>Yifei</a:t>
            </a:r>
            <a:r>
              <a:rPr lang="en-US" dirty="0"/>
              <a:t> and Zhang, Li. Scalable influence maximization in social networks under the linear threshold model. (2010) Data Mining (ICDM), 2010 IEEE 10th International Conference, 88–97 </a:t>
            </a:r>
            <a:endParaRPr lang="en-US" dirty="0" smtClean="0"/>
          </a:p>
          <a:p>
            <a:pPr lvl="1">
              <a:buFont typeface="Arial"/>
              <a:buChar char="•"/>
            </a:pPr>
            <a:r>
              <a:rPr lang="en-US" dirty="0" err="1"/>
              <a:t>Mossel</a:t>
            </a:r>
            <a:r>
              <a:rPr lang="en-US" dirty="0"/>
              <a:t>, </a:t>
            </a:r>
            <a:r>
              <a:rPr lang="en-US" dirty="0" err="1"/>
              <a:t>Elchanan</a:t>
            </a:r>
            <a:r>
              <a:rPr lang="en-US" dirty="0"/>
              <a:t>, and </a:t>
            </a:r>
            <a:r>
              <a:rPr lang="en-US" dirty="0" err="1"/>
              <a:t>Sebastien</a:t>
            </a:r>
            <a:r>
              <a:rPr lang="en-US" dirty="0"/>
              <a:t> </a:t>
            </a:r>
            <a:r>
              <a:rPr lang="en-US" dirty="0" err="1"/>
              <a:t>Roch</a:t>
            </a:r>
            <a:r>
              <a:rPr lang="en-US" dirty="0"/>
              <a:t>. "On the </a:t>
            </a:r>
            <a:r>
              <a:rPr lang="en-US" dirty="0" err="1"/>
              <a:t>submodularity</a:t>
            </a:r>
            <a:r>
              <a:rPr lang="en-US" dirty="0"/>
              <a:t> of influence in social networks." Proceedings of the thirty-ninth annual ACM symposium on Theory of computing. ACM, 2007</a:t>
            </a:r>
            <a:r>
              <a:rPr lang="en-US" dirty="0" smtClean="0"/>
              <a:t>.</a:t>
            </a:r>
          </a:p>
          <a:p>
            <a:pPr lvl="1">
              <a:buFont typeface="Arial"/>
              <a:buChar char="•"/>
            </a:pPr>
            <a:r>
              <a:rPr lang="en-US" dirty="0" err="1"/>
              <a:t>Kempe</a:t>
            </a:r>
            <a:r>
              <a:rPr lang="en-US" dirty="0"/>
              <a:t>, David, Jon Kleinberg, and </a:t>
            </a:r>
            <a:r>
              <a:rPr lang="en-US" dirty="0" err="1"/>
              <a:t>Éva</a:t>
            </a:r>
            <a:r>
              <a:rPr lang="en-US" dirty="0"/>
              <a:t> </a:t>
            </a:r>
            <a:r>
              <a:rPr lang="en-US" dirty="0" err="1"/>
              <a:t>Tardos</a:t>
            </a:r>
            <a:r>
              <a:rPr lang="en-US" dirty="0"/>
              <a:t>. "Influential nodes in a diffusion model for social networks." Automata, languages and programming. Springer Berlin Heidelberg, 2005. 1127-1138.</a:t>
            </a:r>
          </a:p>
          <a:p>
            <a:pPr lvl="1">
              <a:buFont typeface="Arial"/>
              <a:buChar char="•"/>
            </a:pPr>
            <a:endParaRPr lang="en-US" dirty="0"/>
          </a:p>
        </p:txBody>
      </p:sp>
    </p:spTree>
    <p:extLst>
      <p:ext uri="{BB962C8B-B14F-4D97-AF65-F5344CB8AC3E}">
        <p14:creationId xmlns:p14="http://schemas.microsoft.com/office/powerpoint/2010/main" val="14193452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000000"/>
                </a:solidFill>
              </a:rPr>
              <a:t>SIR and SIS Models</a:t>
            </a:r>
          </a:p>
          <a:p>
            <a:pPr algn="ctr">
              <a:lnSpc>
                <a:spcPct val="200000"/>
              </a:lnSpc>
            </a:pPr>
            <a:r>
              <a:rPr lang="en-US" sz="3600" b="1" dirty="0" smtClean="0">
                <a:solidFill>
                  <a:srgbClr val="000000"/>
                </a:solidFill>
              </a:rPr>
              <a:t>Tipping Model and Target Set Selection</a:t>
            </a:r>
          </a:p>
          <a:p>
            <a:pPr algn="ctr">
              <a:lnSpc>
                <a:spcPct val="200000"/>
              </a:lnSpc>
            </a:pPr>
            <a:r>
              <a:rPr lang="en-US" sz="3600" b="1" dirty="0" err="1" smtClean="0">
                <a:solidFill>
                  <a:srgbClr val="000000"/>
                </a:solidFill>
              </a:rPr>
              <a:t>Kempe</a:t>
            </a:r>
            <a:r>
              <a:rPr lang="en-US" sz="3600" b="1" dirty="0" smtClean="0">
                <a:solidFill>
                  <a:srgbClr val="000000"/>
                </a:solidFill>
              </a:rPr>
              <a:t>-Kleinberg-</a:t>
            </a:r>
            <a:r>
              <a:rPr lang="en-US" sz="3600" b="1" dirty="0" err="1" smtClean="0">
                <a:solidFill>
                  <a:srgbClr val="000000"/>
                </a:solidFill>
              </a:rPr>
              <a:t>Tardos</a:t>
            </a:r>
            <a:r>
              <a:rPr lang="en-US" sz="3600" b="1" dirty="0" smtClean="0">
                <a:solidFill>
                  <a:srgbClr val="000000"/>
                </a:solidFill>
              </a:rPr>
              <a:t> (KKT) Framework Part I</a:t>
            </a:r>
          </a:p>
          <a:p>
            <a:pPr algn="ctr">
              <a:lnSpc>
                <a:spcPct val="200000"/>
              </a:lnSpc>
            </a:pPr>
            <a:r>
              <a:rPr lang="en-US" sz="3600" b="1" dirty="0" err="1">
                <a:solidFill>
                  <a:srgbClr val="9B2D1F"/>
                </a:solidFill>
              </a:rPr>
              <a:t>Kempe</a:t>
            </a:r>
            <a:r>
              <a:rPr lang="en-US" sz="3600" b="1" dirty="0">
                <a:solidFill>
                  <a:srgbClr val="9B2D1F"/>
                </a:solidFill>
              </a:rPr>
              <a:t>-Kleinberg-</a:t>
            </a:r>
            <a:r>
              <a:rPr lang="en-US" sz="3600" b="1" dirty="0" err="1">
                <a:solidFill>
                  <a:srgbClr val="9B2D1F"/>
                </a:solidFill>
              </a:rPr>
              <a:t>Tardos</a:t>
            </a:r>
            <a:r>
              <a:rPr lang="en-US" sz="3600" b="1" dirty="0">
                <a:solidFill>
                  <a:srgbClr val="9B2D1F"/>
                </a:solidFill>
              </a:rPr>
              <a:t> (KKT) Framework Part </a:t>
            </a:r>
            <a:r>
              <a:rPr lang="en-US" sz="3600" b="1" dirty="0" smtClean="0">
                <a:solidFill>
                  <a:srgbClr val="9B2D1F"/>
                </a:solidFill>
              </a:rPr>
              <a:t>II</a:t>
            </a:r>
          </a:p>
          <a:p>
            <a:pPr algn="ctr">
              <a:lnSpc>
                <a:spcPct val="200000"/>
              </a:lnSpc>
            </a:pPr>
            <a:r>
              <a:rPr lang="en-US" sz="3600" b="1" dirty="0" smtClean="0">
                <a:solidFill>
                  <a:srgbClr val="000000"/>
                </a:solidFill>
              </a:rPr>
              <a:t>Logic Programming Based Diffusion</a:t>
            </a:r>
          </a:p>
          <a:p>
            <a:pPr algn="ctr">
              <a:lnSpc>
                <a:spcPct val="200000"/>
              </a:lnSpc>
            </a:pPr>
            <a:r>
              <a:rPr lang="en-US" sz="3600" b="1" dirty="0">
                <a:solidFill>
                  <a:srgbClr val="000000"/>
                </a:solidFill>
              </a:rPr>
              <a:t>Evolutionary Graph Theory (EGT)</a:t>
            </a:r>
          </a:p>
          <a:p>
            <a:pPr algn="ctr">
              <a:lnSpc>
                <a:spcPct val="200000"/>
              </a:lnSpc>
            </a:pPr>
            <a:r>
              <a:rPr lang="en-US" sz="3600" b="1" dirty="0" smtClean="0">
                <a:solidFill>
                  <a:srgbClr val="000000"/>
                </a:solidFill>
              </a:rPr>
              <a:t>Empirical Results</a:t>
            </a:r>
          </a:p>
          <a:p>
            <a:pPr algn="ctr">
              <a:lnSpc>
                <a:spcPct val="200000"/>
              </a:lnSpc>
            </a:pPr>
            <a:r>
              <a:rPr lang="en-US" sz="3600" b="1" dirty="0" smtClean="0">
                <a:solidFill>
                  <a:srgbClr val="000000"/>
                </a:solidFill>
              </a:rPr>
              <a:t>Data-driven approaches</a:t>
            </a:r>
          </a:p>
          <a:p>
            <a:pPr algn="ctr">
              <a:lnSpc>
                <a:spcPct val="200000"/>
              </a:lnSpc>
            </a:pPr>
            <a:r>
              <a:rPr lang="en-US" sz="3600" b="1" dirty="0" smtClean="0">
                <a:solidFill>
                  <a:srgbClr val="000000"/>
                </a:solidFill>
              </a:rPr>
              <a:t>Open Problems</a:t>
            </a:r>
          </a:p>
          <a:p>
            <a:pPr algn="ctr">
              <a:lnSpc>
                <a:spcPct val="200000"/>
              </a:lnSpc>
            </a:pPr>
            <a:endParaRPr lang="en-US" sz="3600" b="1" dirty="0" smtClean="0">
              <a:solidFill>
                <a:srgbClr val="9B2D1F"/>
              </a:solidFill>
            </a:endParaRPr>
          </a:p>
        </p:txBody>
      </p:sp>
    </p:spTree>
    <p:extLst>
      <p:ext uri="{BB962C8B-B14F-4D97-AF65-F5344CB8AC3E}">
        <p14:creationId xmlns:p14="http://schemas.microsoft.com/office/powerpoint/2010/main" val="88453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KKT Framework Part II</a:t>
            </a:r>
            <a:endParaRPr lang="en-US" dirty="0"/>
          </a:p>
        </p:txBody>
      </p:sp>
      <p:sp>
        <p:nvSpPr>
          <p:cNvPr id="3" name="Content Placeholder 2"/>
          <p:cNvSpPr>
            <a:spLocks noGrp="1"/>
          </p:cNvSpPr>
          <p:nvPr>
            <p:ph idx="1"/>
          </p:nvPr>
        </p:nvSpPr>
        <p:spPr/>
        <p:txBody>
          <a:bodyPr>
            <a:normAutofit/>
          </a:bodyPr>
          <a:lstStyle/>
          <a:p>
            <a:r>
              <a:rPr lang="en-US" sz="2800" dirty="0"/>
              <a:t>Scaling Max Influence Problems</a:t>
            </a:r>
          </a:p>
          <a:p>
            <a:pPr lvl="1"/>
            <a:r>
              <a:rPr lang="en-US" sz="2400" dirty="0"/>
              <a:t>Evaluating the Greedy Algorithm</a:t>
            </a:r>
          </a:p>
          <a:p>
            <a:pPr lvl="1"/>
            <a:r>
              <a:rPr lang="en-US" sz="2400" dirty="0"/>
              <a:t>Lazy Evaluation</a:t>
            </a:r>
          </a:p>
          <a:p>
            <a:pPr lvl="1"/>
            <a:r>
              <a:rPr lang="en-US" sz="2400" dirty="0"/>
              <a:t>The MIIA </a:t>
            </a:r>
            <a:r>
              <a:rPr lang="en-US" sz="2400" dirty="0" smtClean="0"/>
              <a:t>Model</a:t>
            </a:r>
          </a:p>
          <a:p>
            <a:pPr lvl="1"/>
            <a:r>
              <a:rPr lang="en-US" sz="2400" dirty="0" smtClean="0"/>
              <a:t>The SIMPATH-SPREAD algorithm</a:t>
            </a:r>
            <a:endParaRPr lang="en-US" sz="2400" dirty="0"/>
          </a:p>
          <a:p>
            <a:endParaRPr lang="en-US" sz="3200" dirty="0"/>
          </a:p>
        </p:txBody>
      </p:sp>
    </p:spTree>
    <p:extLst>
      <p:ext uri="{BB962C8B-B14F-4D97-AF65-F5344CB8AC3E}">
        <p14:creationId xmlns:p14="http://schemas.microsoft.com/office/powerpoint/2010/main" val="116951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Model</a:t>
            </a:r>
            <a:endParaRPr lang="en-US" dirty="0"/>
          </a:p>
        </p:txBody>
      </p:sp>
      <p:sp>
        <p:nvSpPr>
          <p:cNvPr id="3" name="Content Placeholder 2"/>
          <p:cNvSpPr>
            <a:spLocks noGrp="1"/>
          </p:cNvSpPr>
          <p:nvPr>
            <p:ph idx="1"/>
          </p:nvPr>
        </p:nvSpPr>
        <p:spPr/>
        <p:txBody>
          <a:bodyPr/>
          <a:lstStyle/>
          <a:p>
            <a:r>
              <a:rPr lang="en-US" dirty="0" smtClean="0"/>
              <a:t>Parameter </a:t>
            </a:r>
            <a:r>
              <a:rPr lang="en-US" b="1" i="1" dirty="0" smtClean="0">
                <a:latin typeface="Symbol" panose="05050102010706020507" pitchFamily="18" charset="2"/>
              </a:rPr>
              <a:t>b</a:t>
            </a:r>
            <a:r>
              <a:rPr lang="en-US" i="1" dirty="0" smtClean="0">
                <a:latin typeface="Symbol" panose="05050102010706020507" pitchFamily="18" charset="2"/>
              </a:rPr>
              <a:t>,</a:t>
            </a:r>
            <a:r>
              <a:rPr lang="en-US" dirty="0">
                <a:solidFill>
                  <a:srgbClr val="3366FF"/>
                </a:solidFill>
              </a:rPr>
              <a:t> </a:t>
            </a:r>
            <a:r>
              <a:rPr lang="en-US" dirty="0" smtClean="0">
                <a:solidFill>
                  <a:schemeClr val="tx1"/>
                </a:solidFill>
              </a:rPr>
              <a:t>𝜸</a:t>
            </a:r>
            <a:r>
              <a:rPr lang="en-US" i="1" dirty="0" smtClean="0">
                <a:latin typeface="Symbol" panose="05050102010706020507" pitchFamily="18" charset="2"/>
              </a:rPr>
              <a:t> </a:t>
            </a:r>
            <a:r>
              <a:rPr lang="en-US" dirty="0" smtClean="0"/>
              <a:t> are a </a:t>
            </a:r>
            <a:r>
              <a:rPr lang="en-US" dirty="0" err="1" smtClean="0"/>
              <a:t>reals</a:t>
            </a:r>
            <a:r>
              <a:rPr lang="en-US" dirty="0" smtClean="0"/>
              <a:t> in [0,1]</a:t>
            </a:r>
          </a:p>
          <a:p>
            <a:r>
              <a:rPr lang="en-US" dirty="0" smtClean="0"/>
              <a:t>Each node in one of three states: </a:t>
            </a:r>
            <a:r>
              <a:rPr lang="en-US" b="1" dirty="0" smtClean="0"/>
              <a:t>S</a:t>
            </a:r>
            <a:r>
              <a:rPr lang="en-US" dirty="0" smtClean="0"/>
              <a:t>, </a:t>
            </a:r>
            <a:r>
              <a:rPr lang="en-US" b="1" dirty="0" smtClean="0"/>
              <a:t>I</a:t>
            </a:r>
            <a:r>
              <a:rPr lang="en-US" dirty="0" smtClean="0"/>
              <a:t>, or </a:t>
            </a:r>
            <a:r>
              <a:rPr lang="en-US" b="1" dirty="0" smtClean="0"/>
              <a:t>R</a:t>
            </a:r>
          </a:p>
          <a:p>
            <a:r>
              <a:rPr lang="en-US" dirty="0" smtClean="0"/>
              <a:t>At each time step:</a:t>
            </a:r>
          </a:p>
          <a:p>
            <a:pPr lvl="1"/>
            <a:r>
              <a:rPr lang="en-US" dirty="0" smtClean="0"/>
              <a:t>If a node is in state </a:t>
            </a:r>
            <a:r>
              <a:rPr lang="en-US" b="1" dirty="0" smtClean="0"/>
              <a:t>I</a:t>
            </a:r>
            <a:r>
              <a:rPr lang="en-US" dirty="0" smtClean="0"/>
              <a:t>, it attempts to infect each of its outgoing neighbors which are in </a:t>
            </a:r>
            <a:r>
              <a:rPr lang="en-US" b="1" dirty="0" smtClean="0"/>
              <a:t>S</a:t>
            </a:r>
            <a:r>
              <a:rPr lang="en-US" dirty="0" smtClean="0"/>
              <a:t> state and is successful with a probability of </a:t>
            </a:r>
            <a:r>
              <a:rPr lang="en-US" i="1" dirty="0">
                <a:latin typeface="Symbol" panose="05050102010706020507" pitchFamily="18" charset="2"/>
              </a:rPr>
              <a:t>b</a:t>
            </a:r>
            <a:endParaRPr lang="en-US" dirty="0" smtClean="0"/>
          </a:p>
          <a:p>
            <a:pPr lvl="1"/>
            <a:r>
              <a:rPr lang="en-US" dirty="0" smtClean="0"/>
              <a:t>After attempting to infect its susceptible neighbors, the node moves to the </a:t>
            </a:r>
            <a:r>
              <a:rPr lang="en-US" b="1" dirty="0" smtClean="0"/>
              <a:t>R</a:t>
            </a:r>
            <a:r>
              <a:rPr lang="en-US" dirty="0" smtClean="0"/>
              <a:t> state with probability </a:t>
            </a:r>
            <a:r>
              <a:rPr lang="en-US" dirty="0">
                <a:solidFill>
                  <a:schemeClr val="tx1"/>
                </a:solidFill>
              </a:rPr>
              <a:t>𝜸</a:t>
            </a:r>
            <a:r>
              <a:rPr lang="en-US" dirty="0" smtClean="0"/>
              <a:t> (in some variants, the node remains in the I state for multiple time steps)</a:t>
            </a:r>
          </a:p>
          <a:p>
            <a:pPr lvl="1"/>
            <a:r>
              <a:rPr lang="en-US" dirty="0" smtClean="0"/>
              <a:t>If node is in the </a:t>
            </a:r>
            <a:r>
              <a:rPr lang="en-US" b="1" dirty="0" smtClean="0"/>
              <a:t>S</a:t>
            </a:r>
            <a:r>
              <a:rPr lang="en-US" dirty="0" smtClean="0"/>
              <a:t> state and is infected by an </a:t>
            </a:r>
            <a:r>
              <a:rPr lang="en-US" b="1" dirty="0" smtClean="0"/>
              <a:t>I</a:t>
            </a:r>
            <a:r>
              <a:rPr lang="en-US" dirty="0" smtClean="0"/>
              <a:t> node, it moves to the </a:t>
            </a:r>
            <a:r>
              <a:rPr lang="en-US" b="1" dirty="0" smtClean="0"/>
              <a:t>I</a:t>
            </a:r>
            <a:r>
              <a:rPr lang="en-US" dirty="0" smtClean="0"/>
              <a:t> state in the next time step</a:t>
            </a:r>
          </a:p>
          <a:p>
            <a:pPr lvl="1"/>
            <a:endParaRPr lang="en-US" dirty="0"/>
          </a:p>
        </p:txBody>
      </p:sp>
    </p:spTree>
    <p:extLst>
      <p:ext uri="{BB962C8B-B14F-4D97-AF65-F5344CB8AC3E}">
        <p14:creationId xmlns:p14="http://schemas.microsoft.com/office/powerpoint/2010/main" val="11447238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Approximation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a:t> </a:t>
            </a:r>
            <a:r>
              <a:rPr lang="en-US" dirty="0" smtClean="0"/>
              <a:t>The algorithm proceeds as follows:</a:t>
            </a:r>
          </a:p>
          <a:p>
            <a:pPr marL="457200" indent="-457200">
              <a:buFont typeface="+mj-lt"/>
              <a:buAutoNum type="arabicPeriod"/>
            </a:pPr>
            <a:r>
              <a:rPr lang="en-US" dirty="0" smtClean="0"/>
              <a:t>Set S = </a:t>
            </a:r>
            <a:r>
              <a:rPr lang="en-US" dirty="0" smtClean="0">
                <a:latin typeface="Symbol" panose="05050102010706020507" pitchFamily="18" charset="2"/>
              </a:rPr>
              <a:t>Æ</a:t>
            </a:r>
            <a:endParaRPr lang="en-US" i="1" dirty="0" smtClean="0"/>
          </a:p>
          <a:p>
            <a:pPr marL="457200" indent="-457200">
              <a:buFont typeface="+mj-lt"/>
              <a:buAutoNum type="arabicPeriod"/>
            </a:pPr>
            <a:r>
              <a:rPr lang="en-US" dirty="0" smtClean="0"/>
              <a:t>While |S| </a:t>
            </a:r>
            <a:r>
              <a:rPr lang="en-US" b="1" dirty="0" smtClean="0">
                <a:latin typeface="Symbol" panose="05050102010706020507" pitchFamily="18" charset="2"/>
              </a:rPr>
              <a:t>£ </a:t>
            </a:r>
            <a:r>
              <a:rPr lang="en-US" dirty="0" smtClean="0"/>
              <a:t>K</a:t>
            </a:r>
          </a:p>
          <a:p>
            <a:pPr marL="749808" lvl="1" indent="-457200">
              <a:buFont typeface="+mj-lt"/>
              <a:buAutoNum type="arabicPeriod"/>
            </a:pPr>
            <a:r>
              <a:rPr lang="en-US" dirty="0" smtClean="0"/>
              <a:t>Pick v </a:t>
            </a:r>
            <a:r>
              <a:rPr lang="en-US" dirty="0">
                <a:latin typeface="Symbol" panose="05050102010706020507" pitchFamily="18" charset="2"/>
              </a:rPr>
              <a:t>Î</a:t>
            </a:r>
            <a:r>
              <a:rPr lang="en-US" dirty="0" smtClean="0"/>
              <a:t> V-S where </a:t>
            </a:r>
            <a:r>
              <a:rPr lang="en-US" dirty="0" err="1" smtClean="0">
                <a:latin typeface="Symbol" panose="05050102010706020507" pitchFamily="18" charset="2"/>
              </a:rPr>
              <a:t>s</a:t>
            </a:r>
            <a:r>
              <a:rPr lang="en-US" baseline="-25000" dirty="0" err="1" smtClean="0"/>
              <a:t>LT</a:t>
            </a:r>
            <a:r>
              <a:rPr lang="en-US" dirty="0" smtClean="0"/>
              <a:t>(S </a:t>
            </a:r>
            <a:r>
              <a:rPr lang="en-US" dirty="0" smtClean="0">
                <a:latin typeface="Symbol" panose="05050102010706020507" pitchFamily="18" charset="2"/>
              </a:rPr>
              <a:t>È</a:t>
            </a:r>
            <a:r>
              <a:rPr lang="en-US" dirty="0" smtClean="0"/>
              <a:t> {v})-</a:t>
            </a:r>
            <a:r>
              <a:rPr lang="en-US" dirty="0">
                <a:latin typeface="Symbol" panose="05050102010706020507" pitchFamily="18" charset="2"/>
              </a:rPr>
              <a:t> </a:t>
            </a:r>
            <a:r>
              <a:rPr lang="en-US" dirty="0" err="1" smtClean="0">
                <a:latin typeface="Symbol" panose="05050102010706020507" pitchFamily="18" charset="2"/>
              </a:rPr>
              <a:t>s</a:t>
            </a:r>
            <a:r>
              <a:rPr lang="en-US" baseline="-25000" dirty="0" err="1" smtClean="0"/>
              <a:t>LT</a:t>
            </a:r>
            <a:r>
              <a:rPr lang="en-US" dirty="0" smtClean="0"/>
              <a:t>(S) is the greatest</a:t>
            </a:r>
          </a:p>
          <a:p>
            <a:pPr marL="749808" lvl="1" indent="-457200">
              <a:buFont typeface="+mj-lt"/>
              <a:buAutoNum type="arabicPeriod"/>
            </a:pPr>
            <a:r>
              <a:rPr lang="en-US" dirty="0" smtClean="0"/>
              <a:t>Add v to S</a:t>
            </a:r>
          </a:p>
          <a:p>
            <a:pPr marL="457200" indent="-457200">
              <a:buFont typeface="+mj-lt"/>
              <a:buAutoNum type="arabicPeriod"/>
            </a:pPr>
            <a:r>
              <a:rPr lang="en-US" dirty="0" smtClean="0"/>
              <a:t>Return S</a:t>
            </a:r>
          </a:p>
          <a:p>
            <a:endParaRPr lang="en-US" dirty="0"/>
          </a:p>
          <a:p>
            <a:endParaRPr lang="en-US" dirty="0"/>
          </a:p>
        </p:txBody>
      </p:sp>
    </p:spTree>
    <p:extLst>
      <p:ext uri="{BB962C8B-B14F-4D97-AF65-F5344CB8AC3E}">
        <p14:creationId xmlns:p14="http://schemas.microsoft.com/office/powerpoint/2010/main" val="1160647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Complexity of the Greedy Algorithm</a:t>
            </a:r>
            <a:endParaRPr lang="en-US" dirty="0"/>
          </a:p>
        </p:txBody>
      </p:sp>
      <p:sp>
        <p:nvSpPr>
          <p:cNvPr id="3" name="Content Placeholder 2"/>
          <p:cNvSpPr>
            <a:spLocks noGrp="1"/>
          </p:cNvSpPr>
          <p:nvPr>
            <p:ph idx="1"/>
          </p:nvPr>
        </p:nvSpPr>
        <p:spPr/>
        <p:txBody>
          <a:bodyPr>
            <a:normAutofit/>
          </a:bodyPr>
          <a:lstStyle/>
          <a:p>
            <a:r>
              <a:rPr lang="en-US" sz="2800" dirty="0" smtClean="0"/>
              <a:t>k iterations of the outer loop</a:t>
            </a:r>
          </a:p>
          <a:p>
            <a:r>
              <a:rPr lang="en-US" sz="2800" dirty="0" smtClean="0"/>
              <a:t>|V| iterations of the inner loop</a:t>
            </a:r>
          </a:p>
          <a:p>
            <a:r>
              <a:rPr lang="en-US" sz="2800" b="1" u="sng" dirty="0" smtClean="0"/>
              <a:t>Each of these</a:t>
            </a:r>
            <a:r>
              <a:rPr lang="en-US" sz="2800" b="1" dirty="0" smtClean="0"/>
              <a:t> </a:t>
            </a:r>
            <a:r>
              <a:rPr lang="en-US" sz="2800" dirty="0" smtClean="0"/>
              <a:t>k |V| iterations require many simulation runs</a:t>
            </a:r>
          </a:p>
          <a:p>
            <a:endParaRPr lang="en-US" sz="2800" b="1" u="sng" dirty="0"/>
          </a:p>
          <a:p>
            <a:r>
              <a:rPr lang="en-US" sz="2800" b="1" i="1" dirty="0" smtClean="0"/>
              <a:t>This becomes very expensive!</a:t>
            </a:r>
            <a:endParaRPr lang="en-US" sz="2800" b="1" i="1" dirty="0"/>
          </a:p>
        </p:txBody>
      </p:sp>
    </p:spTree>
    <p:extLst>
      <p:ext uri="{BB962C8B-B14F-4D97-AF65-F5344CB8AC3E}">
        <p14:creationId xmlns:p14="http://schemas.microsoft.com/office/powerpoint/2010/main" val="601731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Submodularity Evaluation in the Greedy Algorithm</a:t>
            </a:r>
            <a:endParaRPr lang="en-US" dirty="0"/>
          </a:p>
        </p:txBody>
      </p:sp>
      <p:sp>
        <p:nvSpPr>
          <p:cNvPr id="3" name="Content Placeholder 2"/>
          <p:cNvSpPr>
            <a:spLocks noGrp="1"/>
          </p:cNvSpPr>
          <p:nvPr>
            <p:ph idx="1"/>
          </p:nvPr>
        </p:nvSpPr>
        <p:spPr/>
        <p:txBody>
          <a:bodyPr>
            <a:normAutofit/>
          </a:bodyPr>
          <a:lstStyle/>
          <a:p>
            <a:r>
              <a:rPr lang="en-US" dirty="0" smtClean="0"/>
              <a:t>Now consider the </a:t>
            </a:r>
            <a:r>
              <a:rPr lang="en-US" i="1" dirty="0" smtClean="0"/>
              <a:t>i+1</a:t>
            </a:r>
            <a:r>
              <a:rPr lang="en-US" dirty="0" smtClean="0"/>
              <a:t>th iteration of the greedy algorithm.</a:t>
            </a:r>
          </a:p>
          <a:p>
            <a:r>
              <a:rPr lang="en-US" dirty="0" smtClean="0"/>
              <a:t>Let S</a:t>
            </a:r>
            <a:r>
              <a:rPr lang="en-US" baseline="-25000" dirty="0" smtClean="0"/>
              <a:t>i+1</a:t>
            </a:r>
            <a:r>
              <a:rPr lang="en-US" dirty="0" smtClean="0"/>
              <a:t> be the set of elements picked at the end of iteration i</a:t>
            </a:r>
          </a:p>
          <a:p>
            <a:r>
              <a:rPr lang="en-US" dirty="0" smtClean="0"/>
              <a:t>Now consider node v (again).  The algorithm evaluates the following quantity:</a:t>
            </a:r>
          </a:p>
          <a:p>
            <a:pPr algn="ctr"/>
            <a:r>
              <a:rPr lang="en-US" b="1" dirty="0" smtClean="0">
                <a:latin typeface="Symbol" panose="05050102010706020507" pitchFamily="18" charset="2"/>
              </a:rPr>
              <a:t>s</a:t>
            </a:r>
            <a:r>
              <a:rPr lang="en-US" b="1" dirty="0" smtClean="0"/>
              <a:t>(S</a:t>
            </a:r>
            <a:r>
              <a:rPr lang="en-US" b="1" baseline="-25000" dirty="0" smtClean="0"/>
              <a:t>i+1</a:t>
            </a:r>
            <a:r>
              <a:rPr lang="en-US" b="1" dirty="0" smtClean="0"/>
              <a:t> </a:t>
            </a:r>
            <a:r>
              <a:rPr lang="en-US" b="1" dirty="0" smtClean="0">
                <a:latin typeface="Symbol" panose="05050102010706020507" pitchFamily="18" charset="2"/>
              </a:rPr>
              <a:t>È</a:t>
            </a:r>
            <a:r>
              <a:rPr lang="en-US" b="1" dirty="0"/>
              <a:t> </a:t>
            </a:r>
            <a:r>
              <a:rPr lang="en-US" b="1" dirty="0" smtClean="0"/>
              <a:t>{v})-</a:t>
            </a:r>
            <a:r>
              <a:rPr lang="en-US" b="1" dirty="0" smtClean="0">
                <a:latin typeface="Symbol" panose="05050102010706020507" pitchFamily="18" charset="2"/>
              </a:rPr>
              <a:t>s</a:t>
            </a:r>
            <a:r>
              <a:rPr lang="en-US" b="1" dirty="0" smtClean="0"/>
              <a:t>(S</a:t>
            </a:r>
            <a:r>
              <a:rPr lang="en-US" b="1" baseline="-25000" dirty="0" smtClean="0"/>
              <a:t>i+1</a:t>
            </a:r>
            <a:r>
              <a:rPr lang="en-US" b="1" dirty="0" smtClean="0"/>
              <a:t>)</a:t>
            </a:r>
          </a:p>
          <a:p>
            <a:r>
              <a:rPr lang="en-US" dirty="0" smtClean="0"/>
              <a:t>Let us call this value </a:t>
            </a:r>
            <a:r>
              <a:rPr lang="en-US" dirty="0" smtClean="0">
                <a:latin typeface="Symbol" panose="05050102010706020507" pitchFamily="18" charset="2"/>
              </a:rPr>
              <a:t>l</a:t>
            </a:r>
            <a:r>
              <a:rPr lang="en-US" dirty="0" smtClean="0"/>
              <a:t>(i+1,v), the incremental increase afforded to v at iteration i+1. </a:t>
            </a:r>
          </a:p>
          <a:p>
            <a:endParaRPr lang="en-US" dirty="0"/>
          </a:p>
          <a:p>
            <a:r>
              <a:rPr lang="en-US" dirty="0" smtClean="0"/>
              <a:t>Again, let us assume that v doesn’t do very well – in fact it is somewhere in the middle of the pack.</a:t>
            </a:r>
            <a:endParaRPr lang="en-US" dirty="0"/>
          </a:p>
          <a:p>
            <a:endParaRPr lang="en-US" dirty="0"/>
          </a:p>
        </p:txBody>
      </p:sp>
    </p:spTree>
    <p:extLst>
      <p:ext uri="{BB962C8B-B14F-4D97-AF65-F5344CB8AC3E}">
        <p14:creationId xmlns:p14="http://schemas.microsoft.com/office/powerpoint/2010/main" val="253218547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Submodularity Evaluation in the Greedy Algorithm</a:t>
            </a:r>
            <a:endParaRPr lang="en-US" dirty="0"/>
          </a:p>
        </p:txBody>
      </p:sp>
      <p:sp>
        <p:nvSpPr>
          <p:cNvPr id="3" name="Content Placeholder 2"/>
          <p:cNvSpPr>
            <a:spLocks noGrp="1"/>
          </p:cNvSpPr>
          <p:nvPr>
            <p:ph idx="1"/>
          </p:nvPr>
        </p:nvSpPr>
        <p:spPr/>
        <p:txBody>
          <a:bodyPr>
            <a:normAutofit/>
          </a:bodyPr>
          <a:lstStyle/>
          <a:p>
            <a:r>
              <a:rPr lang="en-US" dirty="0" smtClean="0"/>
              <a:t>Now consider the </a:t>
            </a:r>
            <a:r>
              <a:rPr lang="en-US" i="1" dirty="0" smtClean="0"/>
              <a:t>i+1</a:t>
            </a:r>
            <a:r>
              <a:rPr lang="en-US" dirty="0" smtClean="0"/>
              <a:t>th iteration of the greedy algorithm.</a:t>
            </a:r>
          </a:p>
          <a:p>
            <a:r>
              <a:rPr lang="en-US" dirty="0" smtClean="0"/>
              <a:t>Let S</a:t>
            </a:r>
            <a:r>
              <a:rPr lang="en-US" baseline="-25000" dirty="0" smtClean="0"/>
              <a:t>i+1</a:t>
            </a:r>
            <a:r>
              <a:rPr lang="en-US" dirty="0" smtClean="0"/>
              <a:t> be the set of elements picked at the end of iteration i</a:t>
            </a:r>
          </a:p>
          <a:p>
            <a:r>
              <a:rPr lang="en-US" dirty="0" smtClean="0"/>
              <a:t>Now consider node v (again).  The algorithm evaluates the following quantity:</a:t>
            </a:r>
          </a:p>
          <a:p>
            <a:pPr algn="ctr"/>
            <a:r>
              <a:rPr lang="en-US" b="1" dirty="0" smtClean="0">
                <a:latin typeface="Symbol" panose="05050102010706020507" pitchFamily="18" charset="2"/>
              </a:rPr>
              <a:t>s</a:t>
            </a:r>
            <a:r>
              <a:rPr lang="en-US" b="1" dirty="0" smtClean="0"/>
              <a:t>(S</a:t>
            </a:r>
            <a:r>
              <a:rPr lang="en-US" b="1" baseline="-25000" dirty="0" smtClean="0"/>
              <a:t>i+1</a:t>
            </a:r>
            <a:r>
              <a:rPr lang="en-US" b="1" dirty="0" smtClean="0"/>
              <a:t> </a:t>
            </a:r>
            <a:r>
              <a:rPr lang="en-US" b="1" dirty="0" smtClean="0">
                <a:latin typeface="Symbol" panose="05050102010706020507" pitchFamily="18" charset="2"/>
              </a:rPr>
              <a:t>È</a:t>
            </a:r>
            <a:r>
              <a:rPr lang="en-US" b="1" dirty="0"/>
              <a:t> </a:t>
            </a:r>
            <a:r>
              <a:rPr lang="en-US" b="1" dirty="0" smtClean="0"/>
              <a:t>{v})-</a:t>
            </a:r>
            <a:r>
              <a:rPr lang="en-US" b="1" dirty="0" smtClean="0">
                <a:latin typeface="Symbol" panose="05050102010706020507" pitchFamily="18" charset="2"/>
              </a:rPr>
              <a:t>s</a:t>
            </a:r>
            <a:r>
              <a:rPr lang="en-US" b="1" dirty="0" smtClean="0"/>
              <a:t>(S</a:t>
            </a:r>
            <a:r>
              <a:rPr lang="en-US" b="1" baseline="-25000" dirty="0" smtClean="0"/>
              <a:t>i+1</a:t>
            </a:r>
            <a:r>
              <a:rPr lang="en-US" b="1" dirty="0" smtClean="0"/>
              <a:t>)</a:t>
            </a:r>
          </a:p>
          <a:p>
            <a:r>
              <a:rPr lang="en-US" dirty="0" smtClean="0"/>
              <a:t>Let us call this value </a:t>
            </a:r>
            <a:r>
              <a:rPr lang="en-US" dirty="0" smtClean="0">
                <a:latin typeface="Symbol" panose="05050102010706020507" pitchFamily="18" charset="2"/>
              </a:rPr>
              <a:t>l</a:t>
            </a:r>
            <a:r>
              <a:rPr lang="en-US" dirty="0" smtClean="0"/>
              <a:t>(i+1,v), the incremental increase afforded to v at iteration i+1. </a:t>
            </a:r>
          </a:p>
          <a:p>
            <a:endParaRPr lang="en-US" dirty="0"/>
          </a:p>
          <a:p>
            <a:r>
              <a:rPr lang="en-US" dirty="0" smtClean="0"/>
              <a:t>Again, let us assume that v doesn’t do very well – in fact it is somewhere in the middle of the pack.</a:t>
            </a:r>
            <a:endParaRPr lang="en-US" dirty="0"/>
          </a:p>
          <a:p>
            <a:endParaRPr lang="en-US" dirty="0"/>
          </a:p>
        </p:txBody>
      </p:sp>
    </p:spTree>
    <p:extLst>
      <p:ext uri="{BB962C8B-B14F-4D97-AF65-F5344CB8AC3E}">
        <p14:creationId xmlns:p14="http://schemas.microsoft.com/office/powerpoint/2010/main" val="1284503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Submodularity Evaluation in the Greedy Algorithm</a:t>
            </a:r>
            <a:endParaRPr lang="en-US" dirty="0"/>
          </a:p>
        </p:txBody>
      </p:sp>
      <p:sp>
        <p:nvSpPr>
          <p:cNvPr id="3" name="Content Placeholder 2"/>
          <p:cNvSpPr>
            <a:spLocks noGrp="1"/>
          </p:cNvSpPr>
          <p:nvPr>
            <p:ph idx="1"/>
          </p:nvPr>
        </p:nvSpPr>
        <p:spPr/>
        <p:txBody>
          <a:bodyPr>
            <a:normAutofit/>
          </a:bodyPr>
          <a:lstStyle/>
          <a:p>
            <a:endParaRPr lang="en-US" sz="2400" dirty="0"/>
          </a:p>
          <a:p>
            <a:r>
              <a:rPr lang="en-US" sz="2400" dirty="0" smtClean="0"/>
              <a:t>We note </a:t>
            </a:r>
            <a:r>
              <a:rPr lang="en-US" sz="2400" dirty="0"/>
              <a:t>that S</a:t>
            </a:r>
            <a:r>
              <a:rPr lang="en-US" sz="2400" baseline="-25000" dirty="0"/>
              <a:t>i</a:t>
            </a:r>
            <a:r>
              <a:rPr lang="en-US" sz="2400" baseline="-25000" dirty="0" smtClean="0"/>
              <a:t>+1</a:t>
            </a:r>
            <a:r>
              <a:rPr lang="en-US" sz="2400" dirty="0" smtClean="0"/>
              <a:t> is a superset of S</a:t>
            </a:r>
            <a:r>
              <a:rPr lang="en-US" sz="2400" baseline="-25000" dirty="0" smtClean="0"/>
              <a:t>i</a:t>
            </a:r>
            <a:r>
              <a:rPr lang="en-US" sz="2400" dirty="0" smtClean="0"/>
              <a:t>.  Hence, we get the following:</a:t>
            </a:r>
          </a:p>
          <a:p>
            <a:pPr algn="ctr"/>
            <a:r>
              <a:rPr lang="en-US" sz="2400" b="1" dirty="0" smtClean="0">
                <a:latin typeface="Symbol" panose="05050102010706020507" pitchFamily="18" charset="2"/>
              </a:rPr>
              <a:t>s</a:t>
            </a:r>
            <a:r>
              <a:rPr lang="en-US" sz="2400" b="1" dirty="0" smtClean="0"/>
              <a:t>(S</a:t>
            </a:r>
            <a:r>
              <a:rPr lang="en-US" sz="2400" b="1" baseline="-25000" dirty="0" smtClean="0"/>
              <a:t>i+1</a:t>
            </a:r>
            <a:r>
              <a:rPr lang="en-US" sz="2400" b="1" dirty="0" smtClean="0"/>
              <a:t> </a:t>
            </a:r>
            <a:r>
              <a:rPr lang="en-US" sz="2400" b="1" dirty="0" smtClean="0">
                <a:latin typeface="Symbol" panose="05050102010706020507" pitchFamily="18" charset="2"/>
              </a:rPr>
              <a:t>È</a:t>
            </a:r>
            <a:r>
              <a:rPr lang="en-US" sz="2400" b="1" dirty="0"/>
              <a:t> </a:t>
            </a:r>
            <a:r>
              <a:rPr lang="en-US" sz="2400" b="1" dirty="0" smtClean="0"/>
              <a:t>{v})-</a:t>
            </a:r>
            <a:r>
              <a:rPr lang="en-US" sz="2400" b="1" dirty="0" smtClean="0">
                <a:latin typeface="Symbol" panose="05050102010706020507" pitchFamily="18" charset="2"/>
              </a:rPr>
              <a:t>s</a:t>
            </a:r>
            <a:r>
              <a:rPr lang="en-US" sz="2400" b="1" dirty="0" smtClean="0"/>
              <a:t>(S</a:t>
            </a:r>
            <a:r>
              <a:rPr lang="en-US" sz="2400" b="1" baseline="-25000" dirty="0" smtClean="0"/>
              <a:t>i+1</a:t>
            </a:r>
            <a:r>
              <a:rPr lang="en-US" sz="2400" b="1" dirty="0" smtClean="0"/>
              <a:t>)</a:t>
            </a:r>
            <a:r>
              <a:rPr lang="en-US" sz="2400" b="1" dirty="0"/>
              <a:t> </a:t>
            </a:r>
            <a:r>
              <a:rPr lang="en-US" sz="2400" b="1" dirty="0" smtClean="0">
                <a:latin typeface="Symbol" panose="05050102010706020507" pitchFamily="18" charset="2"/>
              </a:rPr>
              <a:t>£ s</a:t>
            </a:r>
            <a:r>
              <a:rPr lang="en-US" sz="2400" b="1" dirty="0" smtClean="0"/>
              <a:t>(S</a:t>
            </a:r>
            <a:r>
              <a:rPr lang="en-US" sz="2400" b="1" baseline="-25000" dirty="0" smtClean="0"/>
              <a:t>i</a:t>
            </a:r>
            <a:r>
              <a:rPr lang="en-US" sz="2400" b="1" dirty="0" smtClean="0"/>
              <a:t> </a:t>
            </a:r>
            <a:r>
              <a:rPr lang="en-US" sz="2400" b="1" dirty="0">
                <a:latin typeface="Symbol" panose="05050102010706020507" pitchFamily="18" charset="2"/>
              </a:rPr>
              <a:t>È</a:t>
            </a:r>
            <a:r>
              <a:rPr lang="en-US" sz="2400" b="1" dirty="0"/>
              <a:t> {v})-</a:t>
            </a:r>
            <a:r>
              <a:rPr lang="en-US" sz="2400" b="1" dirty="0">
                <a:latin typeface="Symbol" panose="05050102010706020507" pitchFamily="18" charset="2"/>
              </a:rPr>
              <a:t>s</a:t>
            </a:r>
            <a:r>
              <a:rPr lang="en-US" sz="2400" b="1" dirty="0"/>
              <a:t>(S</a:t>
            </a:r>
            <a:r>
              <a:rPr lang="en-US" sz="2400" b="1" baseline="-25000" dirty="0"/>
              <a:t>i</a:t>
            </a:r>
            <a:r>
              <a:rPr lang="en-US" sz="2400" b="1" dirty="0"/>
              <a:t>)</a:t>
            </a:r>
          </a:p>
          <a:p>
            <a:pPr algn="ctr"/>
            <a:r>
              <a:rPr lang="en-US" sz="2400" b="1" dirty="0">
                <a:latin typeface="Symbol" panose="05050102010706020507" pitchFamily="18" charset="2"/>
              </a:rPr>
              <a:t>l</a:t>
            </a:r>
            <a:r>
              <a:rPr lang="en-US" sz="2400" b="1" dirty="0"/>
              <a:t>(i+1,v</a:t>
            </a:r>
            <a:r>
              <a:rPr lang="en-US" sz="2400" b="1" dirty="0" smtClean="0"/>
              <a:t>)</a:t>
            </a:r>
            <a:r>
              <a:rPr lang="en-US" sz="2400" b="1" dirty="0">
                <a:latin typeface="Symbol" panose="05050102010706020507" pitchFamily="18" charset="2"/>
              </a:rPr>
              <a:t> </a:t>
            </a:r>
            <a:r>
              <a:rPr lang="en-US" sz="2400" b="1" dirty="0" smtClean="0">
                <a:latin typeface="Symbol" panose="05050102010706020507" pitchFamily="18" charset="2"/>
              </a:rPr>
              <a:t>£ l</a:t>
            </a:r>
            <a:r>
              <a:rPr lang="en-US" sz="2400" b="1" dirty="0" smtClean="0"/>
              <a:t>(</a:t>
            </a:r>
            <a:r>
              <a:rPr lang="en-US" sz="2400" b="1" dirty="0" err="1" smtClean="0"/>
              <a:t>i,v</a:t>
            </a:r>
            <a:r>
              <a:rPr lang="en-US" sz="2400" b="1" dirty="0"/>
              <a:t>)</a:t>
            </a:r>
            <a:endParaRPr lang="en-US" sz="2400" b="1" dirty="0" smtClean="0">
              <a:latin typeface="Symbol" panose="05050102010706020507" pitchFamily="18" charset="2"/>
            </a:endParaRPr>
          </a:p>
          <a:p>
            <a:r>
              <a:rPr lang="en-US" sz="2400" dirty="0" smtClean="0"/>
              <a:t>Why do we get this?  This is because </a:t>
            </a:r>
            <a:r>
              <a:rPr lang="en-US" sz="2400" b="1" dirty="0" smtClean="0">
                <a:latin typeface="Symbol" panose="05050102010706020507" pitchFamily="18" charset="2"/>
              </a:rPr>
              <a:t>s </a:t>
            </a:r>
            <a:r>
              <a:rPr lang="en-US" sz="2400" dirty="0" smtClean="0"/>
              <a:t>is sub-modular!</a:t>
            </a:r>
          </a:p>
          <a:p>
            <a:endParaRPr lang="en-US" sz="2400" dirty="0"/>
          </a:p>
          <a:p>
            <a:endParaRPr lang="en-US" sz="2400" dirty="0"/>
          </a:p>
        </p:txBody>
      </p:sp>
    </p:spTree>
    <p:extLst>
      <p:ext uri="{BB962C8B-B14F-4D97-AF65-F5344CB8AC3E}">
        <p14:creationId xmlns:p14="http://schemas.microsoft.com/office/powerpoint/2010/main" val="1409010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Submodularity Evaluation in the Greedy Algorithm</a:t>
            </a:r>
            <a:endParaRPr lang="en-US" dirty="0"/>
          </a:p>
        </p:txBody>
      </p:sp>
      <p:sp>
        <p:nvSpPr>
          <p:cNvPr id="3" name="Content Placeholder 2"/>
          <p:cNvSpPr>
            <a:spLocks noGrp="1"/>
          </p:cNvSpPr>
          <p:nvPr>
            <p:ph idx="1"/>
          </p:nvPr>
        </p:nvSpPr>
        <p:spPr/>
        <p:txBody>
          <a:bodyPr>
            <a:normAutofit lnSpcReduction="10000"/>
          </a:bodyPr>
          <a:lstStyle/>
          <a:p>
            <a:r>
              <a:rPr lang="en-US" dirty="0" smtClean="0"/>
              <a:t>So, suppose at iteration i we saved </a:t>
            </a:r>
            <a:r>
              <a:rPr lang="en-US" b="1" dirty="0">
                <a:latin typeface="Symbol" panose="05050102010706020507" pitchFamily="18" charset="2"/>
              </a:rPr>
              <a:t>l</a:t>
            </a:r>
            <a:r>
              <a:rPr lang="en-US" b="1" dirty="0"/>
              <a:t>(</a:t>
            </a:r>
            <a:r>
              <a:rPr lang="en-US" b="1" dirty="0" err="1"/>
              <a:t>i,v</a:t>
            </a:r>
            <a:r>
              <a:rPr lang="en-US" b="1" dirty="0" smtClean="0"/>
              <a:t>) </a:t>
            </a:r>
            <a:r>
              <a:rPr lang="en-US" dirty="0" smtClean="0"/>
              <a:t>in some data structure.  </a:t>
            </a:r>
          </a:p>
          <a:p>
            <a:r>
              <a:rPr lang="en-US" dirty="0" smtClean="0"/>
              <a:t>Suppose we start evaluating </a:t>
            </a:r>
            <a:r>
              <a:rPr lang="en-US" b="1" dirty="0">
                <a:latin typeface="Symbol" panose="05050102010706020507" pitchFamily="18" charset="2"/>
              </a:rPr>
              <a:t> </a:t>
            </a:r>
            <a:r>
              <a:rPr lang="en-US" b="1" dirty="0" smtClean="0">
                <a:latin typeface="Symbol" panose="05050102010706020507" pitchFamily="18" charset="2"/>
              </a:rPr>
              <a:t>l </a:t>
            </a:r>
            <a:r>
              <a:rPr lang="en-US" dirty="0" smtClean="0"/>
              <a:t>at the start of iteration i+1, and let v’ be the node where currently </a:t>
            </a:r>
            <a:r>
              <a:rPr lang="en-US" b="1" dirty="0" smtClean="0">
                <a:latin typeface="Symbol" panose="05050102010706020507" pitchFamily="18" charset="2"/>
              </a:rPr>
              <a:t>l</a:t>
            </a:r>
            <a:r>
              <a:rPr lang="en-US" b="1" dirty="0" smtClean="0"/>
              <a:t>(i+1,v’) </a:t>
            </a:r>
            <a:r>
              <a:rPr lang="en-US" dirty="0" smtClean="0"/>
              <a:t>is the greatest.  So, now instead of evaluating </a:t>
            </a:r>
            <a:r>
              <a:rPr lang="en-US" b="1" dirty="0">
                <a:latin typeface="Symbol" panose="05050102010706020507" pitchFamily="18" charset="2"/>
              </a:rPr>
              <a:t>l</a:t>
            </a:r>
            <a:r>
              <a:rPr lang="en-US" b="1" dirty="0"/>
              <a:t>(i+1,v)</a:t>
            </a:r>
            <a:r>
              <a:rPr lang="en-US" b="1" dirty="0">
                <a:latin typeface="Symbol" panose="05050102010706020507" pitchFamily="18" charset="2"/>
              </a:rPr>
              <a:t> </a:t>
            </a:r>
            <a:r>
              <a:rPr lang="en-US" dirty="0" smtClean="0"/>
              <a:t>directly, we preform the following steps:</a:t>
            </a:r>
          </a:p>
          <a:p>
            <a:pPr marL="457200" indent="-457200">
              <a:buFont typeface="+mj-lt"/>
              <a:buAutoNum type="arabicPeriod"/>
            </a:pPr>
            <a:r>
              <a:rPr lang="en-US" dirty="0" smtClean="0"/>
              <a:t>Is </a:t>
            </a:r>
            <a:r>
              <a:rPr lang="en-US" b="1" dirty="0">
                <a:latin typeface="Symbol" panose="05050102010706020507" pitchFamily="18" charset="2"/>
              </a:rPr>
              <a:t>l</a:t>
            </a:r>
            <a:r>
              <a:rPr lang="en-US" b="1" dirty="0"/>
              <a:t>(i+1,v</a:t>
            </a:r>
            <a:r>
              <a:rPr lang="en-US" b="1" dirty="0" smtClean="0"/>
              <a:t>’) &lt; </a:t>
            </a:r>
            <a:r>
              <a:rPr lang="en-US" b="1" dirty="0" smtClean="0">
                <a:latin typeface="Symbol" panose="05050102010706020507" pitchFamily="18" charset="2"/>
              </a:rPr>
              <a:t>l</a:t>
            </a:r>
            <a:r>
              <a:rPr lang="en-US" b="1" dirty="0" smtClean="0"/>
              <a:t>(</a:t>
            </a:r>
            <a:r>
              <a:rPr lang="en-US" b="1" dirty="0" err="1" smtClean="0"/>
              <a:t>i,v</a:t>
            </a:r>
            <a:r>
              <a:rPr lang="en-US" b="1" dirty="0" smtClean="0"/>
              <a:t>)?  </a:t>
            </a:r>
            <a:r>
              <a:rPr lang="en-US" dirty="0" smtClean="0"/>
              <a:t>If so, do the following steps, otherwise go to the next node:</a:t>
            </a:r>
          </a:p>
          <a:p>
            <a:pPr marL="749808" lvl="1" indent="-457200">
              <a:buFont typeface="+mj-lt"/>
              <a:buAutoNum type="alphaLcPeriod"/>
            </a:pPr>
            <a:r>
              <a:rPr lang="en-US" dirty="0" smtClean="0"/>
              <a:t>Evaluate </a:t>
            </a:r>
            <a:r>
              <a:rPr lang="en-US" b="1" dirty="0" smtClean="0">
                <a:latin typeface="Symbol" panose="05050102010706020507" pitchFamily="18" charset="2"/>
              </a:rPr>
              <a:t>l</a:t>
            </a:r>
            <a:r>
              <a:rPr lang="en-US" b="1" dirty="0" smtClean="0"/>
              <a:t>(i+1,v) </a:t>
            </a:r>
          </a:p>
          <a:p>
            <a:pPr marL="749808" lvl="1" indent="-457200">
              <a:buFont typeface="+mj-lt"/>
              <a:buAutoNum type="alphaLcPeriod"/>
            </a:pPr>
            <a:r>
              <a:rPr lang="en-US" dirty="0"/>
              <a:t>Is </a:t>
            </a:r>
            <a:r>
              <a:rPr lang="en-US" b="1" dirty="0">
                <a:latin typeface="Symbol" panose="05050102010706020507" pitchFamily="18" charset="2"/>
              </a:rPr>
              <a:t>l</a:t>
            </a:r>
            <a:r>
              <a:rPr lang="en-US" b="1" dirty="0"/>
              <a:t>(i+1,v’) &lt; </a:t>
            </a:r>
            <a:r>
              <a:rPr lang="en-US" b="1" dirty="0" smtClean="0">
                <a:latin typeface="Symbol" panose="05050102010706020507" pitchFamily="18" charset="2"/>
              </a:rPr>
              <a:t>l</a:t>
            </a:r>
            <a:r>
              <a:rPr lang="en-US" b="1" dirty="0" smtClean="0"/>
              <a:t>(i+1,v</a:t>
            </a:r>
            <a:r>
              <a:rPr lang="en-US" b="1" dirty="0"/>
              <a:t>)?  </a:t>
            </a:r>
            <a:r>
              <a:rPr lang="en-US" dirty="0"/>
              <a:t>If so</a:t>
            </a:r>
            <a:r>
              <a:rPr lang="en-US" dirty="0" smtClean="0"/>
              <a:t>, then v is now the node that affords the greatest incremental increase</a:t>
            </a:r>
          </a:p>
          <a:p>
            <a:pPr marL="749808" lvl="1" indent="-457200">
              <a:buFont typeface="+mj-lt"/>
              <a:buAutoNum type="alphaLcPeriod"/>
            </a:pPr>
            <a:endParaRPr lang="en-US" dirty="0"/>
          </a:p>
          <a:p>
            <a:pPr marL="0" indent="0">
              <a:buNone/>
            </a:pPr>
            <a:r>
              <a:rPr lang="en-US" dirty="0" smtClean="0"/>
              <a:t>Note, that the simulations are run (in step a) only if the answer </a:t>
            </a:r>
            <a:r>
              <a:rPr lang="en-US" smtClean="0"/>
              <a:t>to question 1 is “yes” !</a:t>
            </a:r>
            <a:endParaRPr lang="en-US" dirty="0"/>
          </a:p>
          <a:p>
            <a:endParaRPr lang="en-US" dirty="0"/>
          </a:p>
        </p:txBody>
      </p:sp>
    </p:spTree>
    <p:extLst>
      <p:ext uri="{BB962C8B-B14F-4D97-AF65-F5344CB8AC3E}">
        <p14:creationId xmlns:p14="http://schemas.microsoft.com/office/powerpoint/2010/main" val="277583075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Submodularity Example</a:t>
            </a:r>
            <a:endParaRPr lang="en-US" dirty="0"/>
          </a:p>
        </p:txBody>
      </p:sp>
      <p:pic>
        <p:nvPicPr>
          <p:cNvPr id="4" name="Content Placeholder 3" descr="Untitled Diagram (1).pdf"/>
          <p:cNvPicPr>
            <a:picLocks noGrp="1" noChangeAspect="1"/>
          </p:cNvPicPr>
          <p:nvPr>
            <p:ph idx="1"/>
          </p:nvPr>
        </p:nvPicPr>
        <p:blipFill>
          <a:blip r:embed="rId2">
            <a:extLst>
              <a:ext uri="{28A0092B-C50C-407E-A947-70E740481C1C}">
                <a14:useLocalDpi xmlns:a14="http://schemas.microsoft.com/office/drawing/2010/main" val="0"/>
              </a:ext>
            </a:extLst>
          </a:blip>
          <a:srcRect t="31187" b="31187"/>
          <a:stretch>
            <a:fillRect/>
          </a:stretch>
        </p:blipFill>
        <p:spPr/>
      </p:pic>
      <p:sp>
        <p:nvSpPr>
          <p:cNvPr id="3" name="Oval 2"/>
          <p:cNvSpPr/>
          <p:nvPr/>
        </p:nvSpPr>
        <p:spPr>
          <a:xfrm>
            <a:off x="7048276" y="3929982"/>
            <a:ext cx="563137" cy="56313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sp>
        <p:nvSpPr>
          <p:cNvPr id="7" name="Oval 6"/>
          <p:cNvSpPr/>
          <p:nvPr/>
        </p:nvSpPr>
        <p:spPr>
          <a:xfrm>
            <a:off x="5010466" y="2754981"/>
            <a:ext cx="563137" cy="56313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8335465" y="5456911"/>
            <a:ext cx="563137" cy="56313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
            </a:r>
            <a:endParaRPr lang="en-US" dirty="0"/>
          </a:p>
        </p:txBody>
      </p:sp>
      <p:sp>
        <p:nvSpPr>
          <p:cNvPr id="9" name="Oval 8"/>
          <p:cNvSpPr/>
          <p:nvPr/>
        </p:nvSpPr>
        <p:spPr>
          <a:xfrm>
            <a:off x="7185351" y="1790524"/>
            <a:ext cx="563137" cy="56313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t>
            </a:r>
            <a:endParaRPr lang="en-US" dirty="0"/>
          </a:p>
        </p:txBody>
      </p:sp>
      <p:sp>
        <p:nvSpPr>
          <p:cNvPr id="10" name="Oval 9"/>
          <p:cNvSpPr/>
          <p:nvPr/>
        </p:nvSpPr>
        <p:spPr>
          <a:xfrm>
            <a:off x="5885049" y="5402614"/>
            <a:ext cx="563137" cy="56313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cxnSp>
        <p:nvCxnSpPr>
          <p:cNvPr id="11" name="Straight Connector 10"/>
          <p:cNvCxnSpPr>
            <a:stCxn id="9" idx="4"/>
            <a:endCxn id="3" idx="0"/>
          </p:cNvCxnSpPr>
          <p:nvPr/>
        </p:nvCxnSpPr>
        <p:spPr>
          <a:xfrm flipH="1">
            <a:off x="7329845" y="2353661"/>
            <a:ext cx="137075" cy="157632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3"/>
            <a:endCxn id="7" idx="7"/>
          </p:cNvCxnSpPr>
          <p:nvPr/>
        </p:nvCxnSpPr>
        <p:spPr>
          <a:xfrm flipH="1">
            <a:off x="5491133" y="2271191"/>
            <a:ext cx="1776688" cy="56626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3" idx="2"/>
            <a:endCxn id="7" idx="5"/>
          </p:cNvCxnSpPr>
          <p:nvPr/>
        </p:nvCxnSpPr>
        <p:spPr>
          <a:xfrm flipH="1" flipV="1">
            <a:off x="5491133" y="3235648"/>
            <a:ext cx="1557143" cy="97590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 idx="3"/>
            <a:endCxn id="10" idx="7"/>
          </p:cNvCxnSpPr>
          <p:nvPr/>
        </p:nvCxnSpPr>
        <p:spPr>
          <a:xfrm flipH="1">
            <a:off x="6365716" y="4410649"/>
            <a:ext cx="765030" cy="107443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8" idx="1"/>
            <a:endCxn id="3" idx="5"/>
          </p:cNvCxnSpPr>
          <p:nvPr/>
        </p:nvCxnSpPr>
        <p:spPr>
          <a:xfrm flipH="1" flipV="1">
            <a:off x="7528943" y="4410649"/>
            <a:ext cx="888992" cy="112873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963732" y="2575057"/>
            <a:ext cx="1646243" cy="47033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963267" y="3115480"/>
            <a:ext cx="1646243" cy="47033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1962801" y="3655902"/>
            <a:ext cx="1646243" cy="47033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1962336" y="4196324"/>
            <a:ext cx="1646243" cy="47033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961870" y="4736746"/>
            <a:ext cx="1646243" cy="470330"/>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961403" y="2572770"/>
            <a:ext cx="1260529"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1960939" y="3113192"/>
            <a:ext cx="708327"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960473" y="3653614"/>
            <a:ext cx="967488"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1955688" y="4197155"/>
            <a:ext cx="368250"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1959542" y="4734459"/>
            <a:ext cx="615653"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1587449" y="2610331"/>
            <a:ext cx="318229" cy="369332"/>
          </a:xfrm>
          <a:prstGeom prst="rect">
            <a:avLst/>
          </a:prstGeom>
          <a:noFill/>
        </p:spPr>
        <p:txBody>
          <a:bodyPr wrap="none" rtlCol="0">
            <a:spAutoFit/>
          </a:bodyPr>
          <a:lstStyle/>
          <a:p>
            <a:r>
              <a:rPr lang="en-US" dirty="0" smtClean="0"/>
              <a:t>A</a:t>
            </a:r>
            <a:endParaRPr lang="en-US" dirty="0"/>
          </a:p>
        </p:txBody>
      </p:sp>
      <p:sp>
        <p:nvSpPr>
          <p:cNvPr id="53" name="TextBox 52"/>
          <p:cNvSpPr txBox="1"/>
          <p:nvPr/>
        </p:nvSpPr>
        <p:spPr>
          <a:xfrm>
            <a:off x="1551707" y="3162512"/>
            <a:ext cx="318229" cy="369332"/>
          </a:xfrm>
          <a:prstGeom prst="rect">
            <a:avLst/>
          </a:prstGeom>
          <a:noFill/>
        </p:spPr>
        <p:txBody>
          <a:bodyPr wrap="none" rtlCol="0">
            <a:spAutoFit/>
          </a:bodyPr>
          <a:lstStyle/>
          <a:p>
            <a:r>
              <a:rPr lang="en-US" dirty="0" smtClean="0"/>
              <a:t>B</a:t>
            </a:r>
            <a:endParaRPr lang="en-US" dirty="0"/>
          </a:p>
        </p:txBody>
      </p:sp>
      <p:sp>
        <p:nvSpPr>
          <p:cNvPr id="54" name="TextBox 53"/>
          <p:cNvSpPr txBox="1"/>
          <p:nvPr/>
        </p:nvSpPr>
        <p:spPr>
          <a:xfrm>
            <a:off x="1551241" y="3714692"/>
            <a:ext cx="318229" cy="369332"/>
          </a:xfrm>
          <a:prstGeom prst="rect">
            <a:avLst/>
          </a:prstGeom>
          <a:noFill/>
        </p:spPr>
        <p:txBody>
          <a:bodyPr wrap="none" rtlCol="0">
            <a:spAutoFit/>
          </a:bodyPr>
          <a:lstStyle/>
          <a:p>
            <a:r>
              <a:rPr lang="en-US" dirty="0" smtClean="0"/>
              <a:t>C</a:t>
            </a:r>
            <a:endParaRPr lang="en-US" dirty="0"/>
          </a:p>
        </p:txBody>
      </p:sp>
      <p:sp>
        <p:nvSpPr>
          <p:cNvPr id="55" name="TextBox 54"/>
          <p:cNvSpPr txBox="1"/>
          <p:nvPr/>
        </p:nvSpPr>
        <p:spPr>
          <a:xfrm>
            <a:off x="1550776" y="4243356"/>
            <a:ext cx="326682" cy="369332"/>
          </a:xfrm>
          <a:prstGeom prst="rect">
            <a:avLst/>
          </a:prstGeom>
          <a:noFill/>
        </p:spPr>
        <p:txBody>
          <a:bodyPr wrap="none" rtlCol="0">
            <a:spAutoFit/>
          </a:bodyPr>
          <a:lstStyle/>
          <a:p>
            <a:r>
              <a:rPr lang="en-US" dirty="0" smtClean="0"/>
              <a:t>D</a:t>
            </a:r>
            <a:endParaRPr lang="en-US" dirty="0"/>
          </a:p>
        </p:txBody>
      </p:sp>
      <p:sp>
        <p:nvSpPr>
          <p:cNvPr id="56" name="TextBox 55"/>
          <p:cNvSpPr txBox="1"/>
          <p:nvPr/>
        </p:nvSpPr>
        <p:spPr>
          <a:xfrm>
            <a:off x="1550310" y="4795536"/>
            <a:ext cx="297377" cy="369332"/>
          </a:xfrm>
          <a:prstGeom prst="rect">
            <a:avLst/>
          </a:prstGeom>
          <a:noFill/>
        </p:spPr>
        <p:txBody>
          <a:bodyPr wrap="none" rtlCol="0">
            <a:spAutoFit/>
          </a:bodyPr>
          <a:lstStyle/>
          <a:p>
            <a:r>
              <a:rPr lang="en-US" dirty="0" smtClean="0"/>
              <a:t>E</a:t>
            </a:r>
            <a:endParaRPr lang="en-US" dirty="0"/>
          </a:p>
        </p:txBody>
      </p:sp>
      <p:sp>
        <p:nvSpPr>
          <p:cNvPr id="57" name="Rectangle 56"/>
          <p:cNvSpPr/>
          <p:nvPr/>
        </p:nvSpPr>
        <p:spPr>
          <a:xfrm>
            <a:off x="1960475" y="3112735"/>
            <a:ext cx="414820" cy="470330"/>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1960824" y="3656532"/>
            <a:ext cx="779810" cy="462232"/>
          </a:xfrm>
          <a:prstGeom prst="rect">
            <a:avLst/>
          </a:prstGeom>
          <a:solidFill>
            <a:srgbClr val="DC430E"/>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905434" y="1975385"/>
            <a:ext cx="1408145" cy="369332"/>
          </a:xfrm>
          <a:prstGeom prst="rect">
            <a:avLst/>
          </a:prstGeom>
          <a:noFill/>
        </p:spPr>
        <p:txBody>
          <a:bodyPr wrap="none" rtlCol="0">
            <a:spAutoFit/>
          </a:bodyPr>
          <a:lstStyle/>
          <a:p>
            <a:r>
              <a:rPr lang="en-US" b="1" dirty="0" smtClean="0"/>
              <a:t>Suppose K=2</a:t>
            </a:r>
            <a:endParaRPr lang="en-US" b="1" dirty="0"/>
          </a:p>
        </p:txBody>
      </p:sp>
    </p:spTree>
    <p:extLst>
      <p:ext uri="{BB962C8B-B14F-4D97-AF65-F5344CB8AC3E}">
        <p14:creationId xmlns:p14="http://schemas.microsoft.com/office/powerpoint/2010/main" val="228391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4" presetClass="emph" presetSubtype="0" fill="hold" grpId="0" nodeType="clickEffect">
                                  <p:stCondLst>
                                    <p:cond delay="0"/>
                                  </p:stCondLst>
                                  <p:childTnLst>
                                    <p:animClr clrSpc="hsl" dir="cw">
                                      <p:cBhvr override="childStyle">
                                        <p:cTn id="18" dur="500" fill="hold"/>
                                        <p:tgtEl>
                                          <p:spTgt spid="47"/>
                                        </p:tgtEl>
                                        <p:attrNameLst>
                                          <p:attrName>style.color</p:attrName>
                                        </p:attrNameLst>
                                      </p:cBhvr>
                                      <p:by>
                                        <p:hsl h="0" s="-12549" l="-25098"/>
                                      </p:by>
                                    </p:animClr>
                                    <p:animClr clrSpc="hsl" dir="cw">
                                      <p:cBhvr>
                                        <p:cTn id="19" dur="500" fill="hold"/>
                                        <p:tgtEl>
                                          <p:spTgt spid="47"/>
                                        </p:tgtEl>
                                        <p:attrNameLst>
                                          <p:attrName>fillcolor</p:attrName>
                                        </p:attrNameLst>
                                      </p:cBhvr>
                                      <p:by>
                                        <p:hsl h="0" s="-12549" l="-25098"/>
                                      </p:by>
                                    </p:animClr>
                                    <p:animClr clrSpc="hsl" dir="cw">
                                      <p:cBhvr>
                                        <p:cTn id="20" dur="500" fill="hold"/>
                                        <p:tgtEl>
                                          <p:spTgt spid="47"/>
                                        </p:tgtEl>
                                        <p:attrNameLst>
                                          <p:attrName>stroke.color</p:attrName>
                                        </p:attrNameLst>
                                      </p:cBhvr>
                                      <p:by>
                                        <p:hsl h="0" s="-12549" l="-25098"/>
                                      </p:by>
                                    </p:animClr>
                                    <p:set>
                                      <p:cBhvr>
                                        <p:cTn id="21" dur="500" fill="hold"/>
                                        <p:tgtEl>
                                          <p:spTgt spid="47"/>
                                        </p:tgtEl>
                                        <p:attrNameLst>
                                          <p:attrName>fill.type</p:attrName>
                                        </p:attrNameLst>
                                      </p:cBhvr>
                                      <p:to>
                                        <p:strVal val="solid"/>
                                      </p:to>
                                    </p:set>
                                  </p:childTnLst>
                                </p:cTn>
                              </p:par>
                              <p:par>
                                <p:cTn id="22" presetID="24" presetClass="emph" presetSubtype="0" fill="hold" grpId="0" nodeType="withEffect">
                                  <p:stCondLst>
                                    <p:cond delay="0"/>
                                  </p:stCondLst>
                                  <p:childTnLst>
                                    <p:animClr clrSpc="hsl" dir="cw">
                                      <p:cBhvr override="childStyle">
                                        <p:cTn id="23" dur="500" fill="hold"/>
                                        <p:tgtEl>
                                          <p:spTgt spid="3"/>
                                        </p:tgtEl>
                                        <p:attrNameLst>
                                          <p:attrName>style.color</p:attrName>
                                        </p:attrNameLst>
                                      </p:cBhvr>
                                      <p:by>
                                        <p:hsl h="0" s="-12549" l="-25098"/>
                                      </p:by>
                                    </p:animClr>
                                    <p:animClr clrSpc="hsl" dir="cw">
                                      <p:cBhvr>
                                        <p:cTn id="24" dur="500" fill="hold"/>
                                        <p:tgtEl>
                                          <p:spTgt spid="3"/>
                                        </p:tgtEl>
                                        <p:attrNameLst>
                                          <p:attrName>fillcolor</p:attrName>
                                        </p:attrNameLst>
                                      </p:cBhvr>
                                      <p:by>
                                        <p:hsl h="0" s="-12549" l="-25098"/>
                                      </p:by>
                                    </p:animClr>
                                    <p:animClr clrSpc="hsl" dir="cw">
                                      <p:cBhvr>
                                        <p:cTn id="25" dur="500" fill="hold"/>
                                        <p:tgtEl>
                                          <p:spTgt spid="3"/>
                                        </p:tgtEl>
                                        <p:attrNameLst>
                                          <p:attrName>stroke.color</p:attrName>
                                        </p:attrNameLst>
                                      </p:cBhvr>
                                      <p:by>
                                        <p:hsl h="0" s="-12549" l="-25098"/>
                                      </p:by>
                                    </p:animClr>
                                    <p:set>
                                      <p:cBhvr>
                                        <p:cTn id="26" dur="500" fill="hold"/>
                                        <p:tgtEl>
                                          <p:spTgt spid="3"/>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30" presetClass="emph" presetSubtype="0" fill="hold" grpId="0" nodeType="clickEffect">
                                  <p:stCondLst>
                                    <p:cond delay="0"/>
                                  </p:stCondLst>
                                  <p:childTnLst>
                                    <p:animClr clrSpc="hsl" dir="cw">
                                      <p:cBhvr override="childStyle">
                                        <p:cTn id="30" dur="500" fill="hold"/>
                                        <p:tgtEl>
                                          <p:spTgt spid="48"/>
                                        </p:tgtEl>
                                        <p:attrNameLst>
                                          <p:attrName>style.color</p:attrName>
                                        </p:attrNameLst>
                                      </p:cBhvr>
                                      <p:by>
                                        <p:hsl h="0" s="12549" l="25098"/>
                                      </p:by>
                                    </p:animClr>
                                    <p:animClr clrSpc="hsl" dir="cw">
                                      <p:cBhvr>
                                        <p:cTn id="31" dur="500" fill="hold"/>
                                        <p:tgtEl>
                                          <p:spTgt spid="48"/>
                                        </p:tgtEl>
                                        <p:attrNameLst>
                                          <p:attrName>fillcolor</p:attrName>
                                        </p:attrNameLst>
                                      </p:cBhvr>
                                      <p:by>
                                        <p:hsl h="0" s="12549" l="25098"/>
                                      </p:by>
                                    </p:animClr>
                                    <p:animClr clrSpc="hsl" dir="cw">
                                      <p:cBhvr>
                                        <p:cTn id="32" dur="500" fill="hold"/>
                                        <p:tgtEl>
                                          <p:spTgt spid="48"/>
                                        </p:tgtEl>
                                        <p:attrNameLst>
                                          <p:attrName>stroke.color</p:attrName>
                                        </p:attrNameLst>
                                      </p:cBhvr>
                                      <p:by>
                                        <p:hsl h="0" s="12549" l="25098"/>
                                      </p:by>
                                    </p:animClr>
                                    <p:set>
                                      <p:cBhvr>
                                        <p:cTn id="33" dur="500" fill="hold"/>
                                        <p:tgtEl>
                                          <p:spTgt spid="48"/>
                                        </p:tgtEl>
                                        <p:attrNameLst>
                                          <p:attrName>fill.type</p:attrName>
                                        </p:attrNameLst>
                                      </p:cBhvr>
                                      <p:to>
                                        <p:strVal val="solid"/>
                                      </p:to>
                                    </p:set>
                                  </p:childTnLst>
                                </p:cTn>
                              </p:par>
                              <p:par>
                                <p:cTn id="34" presetID="30" presetClass="emph" presetSubtype="0" fill="hold" grpId="0" nodeType="withEffect">
                                  <p:stCondLst>
                                    <p:cond delay="0"/>
                                  </p:stCondLst>
                                  <p:childTnLst>
                                    <p:animClr clrSpc="hsl" dir="cw">
                                      <p:cBhvr override="childStyle">
                                        <p:cTn id="35" dur="500" fill="hold"/>
                                        <p:tgtEl>
                                          <p:spTgt spid="49"/>
                                        </p:tgtEl>
                                        <p:attrNameLst>
                                          <p:attrName>style.color</p:attrName>
                                        </p:attrNameLst>
                                      </p:cBhvr>
                                      <p:by>
                                        <p:hsl h="0" s="12549" l="25098"/>
                                      </p:by>
                                    </p:animClr>
                                    <p:animClr clrSpc="hsl" dir="cw">
                                      <p:cBhvr>
                                        <p:cTn id="36" dur="500" fill="hold"/>
                                        <p:tgtEl>
                                          <p:spTgt spid="49"/>
                                        </p:tgtEl>
                                        <p:attrNameLst>
                                          <p:attrName>fillcolor</p:attrName>
                                        </p:attrNameLst>
                                      </p:cBhvr>
                                      <p:by>
                                        <p:hsl h="0" s="12549" l="25098"/>
                                      </p:by>
                                    </p:animClr>
                                    <p:animClr clrSpc="hsl" dir="cw">
                                      <p:cBhvr>
                                        <p:cTn id="37" dur="500" fill="hold"/>
                                        <p:tgtEl>
                                          <p:spTgt spid="49"/>
                                        </p:tgtEl>
                                        <p:attrNameLst>
                                          <p:attrName>stroke.color</p:attrName>
                                        </p:attrNameLst>
                                      </p:cBhvr>
                                      <p:by>
                                        <p:hsl h="0" s="12549" l="25098"/>
                                      </p:by>
                                    </p:animClr>
                                    <p:set>
                                      <p:cBhvr>
                                        <p:cTn id="38" dur="500" fill="hold"/>
                                        <p:tgtEl>
                                          <p:spTgt spid="49"/>
                                        </p:tgtEl>
                                        <p:attrNameLst>
                                          <p:attrName>fill.type</p:attrName>
                                        </p:attrNameLst>
                                      </p:cBhvr>
                                      <p:to>
                                        <p:strVal val="solid"/>
                                      </p:to>
                                    </p:set>
                                  </p:childTnLst>
                                </p:cTn>
                              </p:par>
                              <p:par>
                                <p:cTn id="39" presetID="30" presetClass="emph" presetSubtype="0" fill="hold" grpId="0" nodeType="withEffect">
                                  <p:stCondLst>
                                    <p:cond delay="0"/>
                                  </p:stCondLst>
                                  <p:childTnLst>
                                    <p:animClr clrSpc="hsl" dir="cw">
                                      <p:cBhvr override="childStyle">
                                        <p:cTn id="40" dur="500" fill="hold"/>
                                        <p:tgtEl>
                                          <p:spTgt spid="50"/>
                                        </p:tgtEl>
                                        <p:attrNameLst>
                                          <p:attrName>style.color</p:attrName>
                                        </p:attrNameLst>
                                      </p:cBhvr>
                                      <p:by>
                                        <p:hsl h="0" s="12549" l="25098"/>
                                      </p:by>
                                    </p:animClr>
                                    <p:animClr clrSpc="hsl" dir="cw">
                                      <p:cBhvr>
                                        <p:cTn id="41" dur="500" fill="hold"/>
                                        <p:tgtEl>
                                          <p:spTgt spid="50"/>
                                        </p:tgtEl>
                                        <p:attrNameLst>
                                          <p:attrName>fillcolor</p:attrName>
                                        </p:attrNameLst>
                                      </p:cBhvr>
                                      <p:by>
                                        <p:hsl h="0" s="12549" l="25098"/>
                                      </p:by>
                                    </p:animClr>
                                    <p:animClr clrSpc="hsl" dir="cw">
                                      <p:cBhvr>
                                        <p:cTn id="42" dur="500" fill="hold"/>
                                        <p:tgtEl>
                                          <p:spTgt spid="50"/>
                                        </p:tgtEl>
                                        <p:attrNameLst>
                                          <p:attrName>stroke.color</p:attrName>
                                        </p:attrNameLst>
                                      </p:cBhvr>
                                      <p:by>
                                        <p:hsl h="0" s="12549" l="25098"/>
                                      </p:by>
                                    </p:animClr>
                                    <p:set>
                                      <p:cBhvr>
                                        <p:cTn id="43" dur="500" fill="hold"/>
                                        <p:tgtEl>
                                          <p:spTgt spid="50"/>
                                        </p:tgtEl>
                                        <p:attrNameLst>
                                          <p:attrName>fill.type</p:attrName>
                                        </p:attrNameLst>
                                      </p:cBhvr>
                                      <p:to>
                                        <p:strVal val="solid"/>
                                      </p:to>
                                    </p:set>
                                  </p:childTnLst>
                                </p:cTn>
                              </p:par>
                              <p:par>
                                <p:cTn id="44" presetID="30" presetClass="emph" presetSubtype="0" fill="hold" grpId="0" nodeType="withEffect">
                                  <p:stCondLst>
                                    <p:cond delay="0"/>
                                  </p:stCondLst>
                                  <p:childTnLst>
                                    <p:animClr clrSpc="hsl" dir="cw">
                                      <p:cBhvr override="childStyle">
                                        <p:cTn id="45" dur="500" fill="hold"/>
                                        <p:tgtEl>
                                          <p:spTgt spid="51"/>
                                        </p:tgtEl>
                                        <p:attrNameLst>
                                          <p:attrName>style.color</p:attrName>
                                        </p:attrNameLst>
                                      </p:cBhvr>
                                      <p:by>
                                        <p:hsl h="0" s="12549" l="25098"/>
                                      </p:by>
                                    </p:animClr>
                                    <p:animClr clrSpc="hsl" dir="cw">
                                      <p:cBhvr>
                                        <p:cTn id="46" dur="500" fill="hold"/>
                                        <p:tgtEl>
                                          <p:spTgt spid="51"/>
                                        </p:tgtEl>
                                        <p:attrNameLst>
                                          <p:attrName>fillcolor</p:attrName>
                                        </p:attrNameLst>
                                      </p:cBhvr>
                                      <p:by>
                                        <p:hsl h="0" s="12549" l="25098"/>
                                      </p:by>
                                    </p:animClr>
                                    <p:animClr clrSpc="hsl" dir="cw">
                                      <p:cBhvr>
                                        <p:cTn id="47" dur="500" fill="hold"/>
                                        <p:tgtEl>
                                          <p:spTgt spid="51"/>
                                        </p:tgtEl>
                                        <p:attrNameLst>
                                          <p:attrName>stroke.color</p:attrName>
                                        </p:attrNameLst>
                                      </p:cBhvr>
                                      <p:by>
                                        <p:hsl h="0" s="12549" l="25098"/>
                                      </p:by>
                                    </p:animClr>
                                    <p:set>
                                      <p:cBhvr>
                                        <p:cTn id="48" dur="500" fill="hold"/>
                                        <p:tgtEl>
                                          <p:spTgt spid="51"/>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9" presetClass="emph" presetSubtype="0" fill="hold" grpId="2" nodeType="clickEffect">
                                  <p:stCondLst>
                                    <p:cond delay="0"/>
                                  </p:stCondLst>
                                  <p:childTnLst>
                                    <p:animClr clrSpc="rgb" dir="cw">
                                      <p:cBhvr override="childStyle">
                                        <p:cTn id="60" dur="500" fill="hold"/>
                                        <p:tgtEl>
                                          <p:spTgt spid="50"/>
                                        </p:tgtEl>
                                        <p:attrNameLst>
                                          <p:attrName>style.color</p:attrName>
                                        </p:attrNameLst>
                                      </p:cBhvr>
                                      <p:to>
                                        <a:srgbClr val="FADACD"/>
                                      </p:to>
                                    </p:animClr>
                                    <p:animClr clrSpc="rgb" dir="cw">
                                      <p:cBhvr>
                                        <p:cTn id="61" dur="500" fill="hold"/>
                                        <p:tgtEl>
                                          <p:spTgt spid="50"/>
                                        </p:tgtEl>
                                        <p:attrNameLst>
                                          <p:attrName>fillcolor</p:attrName>
                                        </p:attrNameLst>
                                      </p:cBhvr>
                                      <p:to>
                                        <a:srgbClr val="FADACD"/>
                                      </p:to>
                                    </p:animClr>
                                    <p:set>
                                      <p:cBhvr>
                                        <p:cTn id="62" dur="500" fill="hold"/>
                                        <p:tgtEl>
                                          <p:spTgt spid="50"/>
                                        </p:tgtEl>
                                        <p:attrNameLst>
                                          <p:attrName>fill.type</p:attrName>
                                        </p:attrNameLst>
                                      </p:cBhvr>
                                      <p:to>
                                        <p:strVal val="solid"/>
                                      </p:to>
                                    </p:set>
                                    <p:set>
                                      <p:cBhvr>
                                        <p:cTn id="63" dur="500" fill="hold"/>
                                        <p:tgtEl>
                                          <p:spTgt spid="50"/>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9" presetClass="emph" presetSubtype="0" fill="hold" grpId="2" nodeType="clickEffect">
                                  <p:stCondLst>
                                    <p:cond delay="0"/>
                                  </p:stCondLst>
                                  <p:childTnLst>
                                    <p:animClr clrSpc="rgb" dir="cw">
                                      <p:cBhvr override="childStyle">
                                        <p:cTn id="67" dur="500" fill="hold"/>
                                        <p:tgtEl>
                                          <p:spTgt spid="51"/>
                                        </p:tgtEl>
                                        <p:attrNameLst>
                                          <p:attrName>style.color</p:attrName>
                                        </p:attrNameLst>
                                      </p:cBhvr>
                                      <p:to>
                                        <a:srgbClr val="FADACD"/>
                                      </p:to>
                                    </p:animClr>
                                    <p:animClr clrSpc="rgb" dir="cw">
                                      <p:cBhvr>
                                        <p:cTn id="68" dur="500" fill="hold"/>
                                        <p:tgtEl>
                                          <p:spTgt spid="51"/>
                                        </p:tgtEl>
                                        <p:attrNameLst>
                                          <p:attrName>fillcolor</p:attrName>
                                        </p:attrNameLst>
                                      </p:cBhvr>
                                      <p:to>
                                        <a:srgbClr val="FADACD"/>
                                      </p:to>
                                    </p:animClr>
                                    <p:set>
                                      <p:cBhvr>
                                        <p:cTn id="69" dur="500" fill="hold"/>
                                        <p:tgtEl>
                                          <p:spTgt spid="51"/>
                                        </p:tgtEl>
                                        <p:attrNameLst>
                                          <p:attrName>fill.type</p:attrName>
                                        </p:attrNameLst>
                                      </p:cBhvr>
                                      <p:to>
                                        <p:strVal val="solid"/>
                                      </p:to>
                                    </p:set>
                                    <p:set>
                                      <p:cBhvr>
                                        <p:cTn id="70" dur="500" fill="hold"/>
                                        <p:tgtEl>
                                          <p:spTgt spid="51"/>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24" presetClass="emph" presetSubtype="0" fill="hold" grpId="1" nodeType="clickEffect">
                                  <p:stCondLst>
                                    <p:cond delay="0"/>
                                  </p:stCondLst>
                                  <p:childTnLst>
                                    <p:animClr clrSpc="hsl" dir="cw">
                                      <p:cBhvr override="childStyle">
                                        <p:cTn id="74" dur="500" fill="hold"/>
                                        <p:tgtEl>
                                          <p:spTgt spid="58"/>
                                        </p:tgtEl>
                                        <p:attrNameLst>
                                          <p:attrName>style.color</p:attrName>
                                        </p:attrNameLst>
                                      </p:cBhvr>
                                      <p:by>
                                        <p:hsl h="0" s="-12549" l="-25098"/>
                                      </p:by>
                                    </p:animClr>
                                    <p:animClr clrSpc="hsl" dir="cw">
                                      <p:cBhvr>
                                        <p:cTn id="75" dur="500" fill="hold"/>
                                        <p:tgtEl>
                                          <p:spTgt spid="58"/>
                                        </p:tgtEl>
                                        <p:attrNameLst>
                                          <p:attrName>fillcolor</p:attrName>
                                        </p:attrNameLst>
                                      </p:cBhvr>
                                      <p:by>
                                        <p:hsl h="0" s="-12549" l="-25098"/>
                                      </p:by>
                                    </p:animClr>
                                    <p:animClr clrSpc="hsl" dir="cw">
                                      <p:cBhvr>
                                        <p:cTn id="76" dur="500" fill="hold"/>
                                        <p:tgtEl>
                                          <p:spTgt spid="58"/>
                                        </p:tgtEl>
                                        <p:attrNameLst>
                                          <p:attrName>stroke.color</p:attrName>
                                        </p:attrNameLst>
                                      </p:cBhvr>
                                      <p:by>
                                        <p:hsl h="0" s="-12549" l="-25098"/>
                                      </p:by>
                                    </p:animClr>
                                    <p:set>
                                      <p:cBhvr>
                                        <p:cTn id="77" dur="500" fill="hold"/>
                                        <p:tgtEl>
                                          <p:spTgt spid="58"/>
                                        </p:tgtEl>
                                        <p:attrNameLst>
                                          <p:attrName>fill.type</p:attrName>
                                        </p:attrNameLst>
                                      </p:cBhvr>
                                      <p:to>
                                        <p:strVal val="solid"/>
                                      </p:to>
                                    </p:set>
                                  </p:childTnLst>
                                </p:cTn>
                              </p:par>
                              <p:par>
                                <p:cTn id="78" presetID="24" presetClass="emph" presetSubtype="0" fill="hold" grpId="0" nodeType="withEffect">
                                  <p:stCondLst>
                                    <p:cond delay="0"/>
                                  </p:stCondLst>
                                  <p:childTnLst>
                                    <p:animClr clrSpc="hsl" dir="cw">
                                      <p:cBhvr override="childStyle">
                                        <p:cTn id="79" dur="500" fill="hold"/>
                                        <p:tgtEl>
                                          <p:spTgt spid="7"/>
                                        </p:tgtEl>
                                        <p:attrNameLst>
                                          <p:attrName>style.color</p:attrName>
                                        </p:attrNameLst>
                                      </p:cBhvr>
                                      <p:by>
                                        <p:hsl h="0" s="-12549" l="-25098"/>
                                      </p:by>
                                    </p:animClr>
                                    <p:animClr clrSpc="hsl" dir="cw">
                                      <p:cBhvr>
                                        <p:cTn id="80" dur="500" fill="hold"/>
                                        <p:tgtEl>
                                          <p:spTgt spid="7"/>
                                        </p:tgtEl>
                                        <p:attrNameLst>
                                          <p:attrName>fillcolor</p:attrName>
                                        </p:attrNameLst>
                                      </p:cBhvr>
                                      <p:by>
                                        <p:hsl h="0" s="-12549" l="-25098"/>
                                      </p:by>
                                    </p:animClr>
                                    <p:animClr clrSpc="hsl" dir="cw">
                                      <p:cBhvr>
                                        <p:cTn id="81" dur="500" fill="hold"/>
                                        <p:tgtEl>
                                          <p:spTgt spid="7"/>
                                        </p:tgtEl>
                                        <p:attrNameLst>
                                          <p:attrName>stroke.color</p:attrName>
                                        </p:attrNameLst>
                                      </p:cBhvr>
                                      <p:by>
                                        <p:hsl h="0" s="-12549" l="-25098"/>
                                      </p:by>
                                    </p:animClr>
                                    <p:set>
                                      <p:cBhvr>
                                        <p:cTn id="82"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7" grpId="0" animBg="1"/>
      <p:bldP spid="47" grpId="1" animBg="1"/>
      <p:bldP spid="48" grpId="0" animBg="1"/>
      <p:bldP spid="48" grpId="1" animBg="1"/>
      <p:bldP spid="49" grpId="0" animBg="1"/>
      <p:bldP spid="49" grpId="1" animBg="1"/>
      <p:bldP spid="50" grpId="0" animBg="1"/>
      <p:bldP spid="50" grpId="1" animBg="1"/>
      <p:bldP spid="50" grpId="2" animBg="1"/>
      <p:bldP spid="51" grpId="0" animBg="1"/>
      <p:bldP spid="51" grpId="1" animBg="1"/>
      <p:bldP spid="51" grpId="2" animBg="1"/>
      <p:bldP spid="57" grpId="0" animBg="1"/>
      <p:bldP spid="58" grpId="0" animBg="1"/>
      <p:bldP spid="5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Evaluation of </a:t>
            </a:r>
            <a:r>
              <a:rPr lang="en-US" dirty="0" err="1" smtClean="0"/>
              <a:t>Submodular</a:t>
            </a:r>
            <a:r>
              <a:rPr lang="en-US" dirty="0" smtClean="0"/>
              <a:t> Functions</a:t>
            </a:r>
            <a:endParaRPr lang="en-US" dirty="0"/>
          </a:p>
        </p:txBody>
      </p:sp>
      <p:sp>
        <p:nvSpPr>
          <p:cNvPr id="4" name="Text Placeholder 3"/>
          <p:cNvSpPr>
            <a:spLocks noGrp="1"/>
          </p:cNvSpPr>
          <p:nvPr>
            <p:ph type="body" idx="1"/>
          </p:nvPr>
        </p:nvSpPr>
        <p:spPr/>
        <p:txBody>
          <a:bodyPr/>
          <a:lstStyle/>
          <a:p>
            <a:r>
              <a:rPr lang="en-US" dirty="0" smtClean="0"/>
              <a:t>Positive aspects</a:t>
            </a:r>
            <a:endParaRPr lang="en-US" dirty="0"/>
          </a:p>
        </p:txBody>
      </p:sp>
      <p:sp>
        <p:nvSpPr>
          <p:cNvPr id="5" name="Content Placeholder 4"/>
          <p:cNvSpPr>
            <a:spLocks noGrp="1"/>
          </p:cNvSpPr>
          <p:nvPr>
            <p:ph sz="half" idx="2"/>
          </p:nvPr>
        </p:nvSpPr>
        <p:spPr/>
        <p:txBody>
          <a:bodyPr/>
          <a:lstStyle/>
          <a:p>
            <a:r>
              <a:rPr lang="en-US" dirty="0" smtClean="0"/>
              <a:t>Produces significant speedup in practice</a:t>
            </a:r>
          </a:p>
          <a:p>
            <a:r>
              <a:rPr lang="en-US" dirty="0" smtClean="0"/>
              <a:t>Relatively easy to implement</a:t>
            </a:r>
          </a:p>
          <a:p>
            <a:r>
              <a:rPr lang="en-US" dirty="0" smtClean="0"/>
              <a:t>Can be used with other methods that involve improving the evaluation of the function itself (</a:t>
            </a:r>
            <a:r>
              <a:rPr lang="en-US" dirty="0" smtClean="0">
                <a:latin typeface="Symbol" panose="05050102010706020507" pitchFamily="18" charset="2"/>
              </a:rPr>
              <a:t>s</a:t>
            </a:r>
            <a:r>
              <a:rPr lang="en-US" dirty="0" smtClean="0"/>
              <a:t>)</a:t>
            </a:r>
            <a:endParaRPr lang="en-US" dirty="0"/>
          </a:p>
        </p:txBody>
      </p:sp>
      <p:sp>
        <p:nvSpPr>
          <p:cNvPr id="6" name="Text Placeholder 5"/>
          <p:cNvSpPr>
            <a:spLocks noGrp="1"/>
          </p:cNvSpPr>
          <p:nvPr>
            <p:ph type="body" sz="quarter" idx="3"/>
          </p:nvPr>
        </p:nvSpPr>
        <p:spPr>
          <a:xfrm>
            <a:off x="4663440" y="1810778"/>
            <a:ext cx="3703320" cy="736282"/>
          </a:xfrm>
        </p:spPr>
        <p:txBody>
          <a:bodyPr/>
          <a:lstStyle/>
          <a:p>
            <a:r>
              <a:rPr lang="en-US" dirty="0" smtClean="0"/>
              <a:t>Negative aspects</a:t>
            </a:r>
            <a:endParaRPr lang="en-US" dirty="0"/>
          </a:p>
        </p:txBody>
      </p:sp>
      <p:sp>
        <p:nvSpPr>
          <p:cNvPr id="7" name="Content Placeholder 6"/>
          <p:cNvSpPr>
            <a:spLocks noGrp="1"/>
          </p:cNvSpPr>
          <p:nvPr>
            <p:ph sz="quarter" idx="4"/>
          </p:nvPr>
        </p:nvSpPr>
        <p:spPr/>
        <p:txBody>
          <a:bodyPr>
            <a:normAutofit fontScale="92500" lnSpcReduction="10000"/>
          </a:bodyPr>
          <a:lstStyle/>
          <a:p>
            <a:r>
              <a:rPr lang="en-US" dirty="0" smtClean="0"/>
              <a:t>Must still iterate through all nodes on the first iteration of the outer loop</a:t>
            </a:r>
          </a:p>
          <a:p>
            <a:r>
              <a:rPr lang="en-US" dirty="0" smtClean="0"/>
              <a:t>Worst-case time complexity does not change</a:t>
            </a:r>
          </a:p>
          <a:p>
            <a:r>
              <a:rPr lang="en-US" dirty="0" smtClean="0"/>
              <a:t>Does not address the complexity of evaluating the function (</a:t>
            </a:r>
            <a:r>
              <a:rPr lang="en-US" dirty="0" smtClean="0">
                <a:latin typeface="Symbol" panose="05050102010706020507" pitchFamily="18" charset="2"/>
              </a:rPr>
              <a:t>s</a:t>
            </a:r>
            <a:r>
              <a:rPr lang="en-US" dirty="0" smtClean="0"/>
              <a:t>) itself</a:t>
            </a:r>
          </a:p>
          <a:p>
            <a:r>
              <a:rPr lang="en-US" dirty="0" smtClean="0"/>
              <a:t>Performance may vary depending on the ordering of elements (nodes), and properly ordering the nodes may increase algorithm runtime</a:t>
            </a:r>
            <a:endParaRPr lang="en-US" dirty="0"/>
          </a:p>
        </p:txBody>
      </p:sp>
    </p:spTree>
    <p:extLst>
      <p:ext uri="{BB962C8B-B14F-4D97-AF65-F5344CB8AC3E}">
        <p14:creationId xmlns:p14="http://schemas.microsoft.com/office/powerpoint/2010/main" val="31195007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Scaling the </a:t>
            </a:r>
            <a:r>
              <a:rPr lang="en-US" dirty="0" smtClean="0">
                <a:latin typeface="Symbol" panose="05050102010706020507" pitchFamily="18" charset="2"/>
              </a:rPr>
              <a:t>s</a:t>
            </a:r>
            <a:r>
              <a:rPr lang="en-US" dirty="0" smtClean="0"/>
              <a:t> (Computation of the Expected Number of </a:t>
            </a:r>
            <a:r>
              <a:rPr lang="en-US" dirty="0" err="1" smtClean="0"/>
              <a:t>Infectees</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sz="2800" dirty="0" smtClean="0"/>
              <a:t>Now we turn to the issue of scaling the computation of </a:t>
            </a:r>
            <a:r>
              <a:rPr lang="en-US" sz="2800" dirty="0" smtClean="0">
                <a:latin typeface="Symbol" panose="05050102010706020507" pitchFamily="18" charset="2"/>
              </a:rPr>
              <a:t>s</a:t>
            </a:r>
            <a:r>
              <a:rPr lang="en-US" sz="2800" dirty="0" smtClean="0"/>
              <a:t>.</a:t>
            </a:r>
          </a:p>
          <a:p>
            <a:r>
              <a:rPr lang="en-US" sz="2800" dirty="0" smtClean="0"/>
              <a:t>Goal: avoid costly simulation runs.</a:t>
            </a:r>
          </a:p>
          <a:p>
            <a:r>
              <a:rPr lang="en-US" sz="2800" dirty="0" smtClean="0"/>
              <a:t>In general, the approaches presented in the literature for scaling </a:t>
            </a:r>
            <a:r>
              <a:rPr lang="en-US" sz="2800" dirty="0" smtClean="0">
                <a:latin typeface="Symbol" panose="05050102010706020507" pitchFamily="18" charset="2"/>
              </a:rPr>
              <a:t>s</a:t>
            </a:r>
            <a:r>
              <a:rPr lang="en-US" sz="2800" dirty="0" smtClean="0"/>
              <a:t> is tied to the underlying model (i.e. IC vs. LT).  Hence, we shall describe a method for IC and a method for LT.</a:t>
            </a:r>
          </a:p>
          <a:p>
            <a:r>
              <a:rPr lang="en-US" sz="2800" dirty="0" smtClean="0"/>
              <a:t>As </a:t>
            </a:r>
            <a:r>
              <a:rPr lang="en-US" sz="2800" dirty="0" smtClean="0">
                <a:latin typeface="Symbol" panose="05050102010706020507" pitchFamily="18" charset="2"/>
              </a:rPr>
              <a:t>s</a:t>
            </a:r>
            <a:r>
              <a:rPr lang="en-US" sz="2800" dirty="0" smtClean="0"/>
              <a:t> is #P-hard for IC and LT, we resort to heuristic methods – and do not give a guarantee.</a:t>
            </a:r>
          </a:p>
          <a:p>
            <a:r>
              <a:rPr lang="en-US" sz="2800" dirty="0" smtClean="0"/>
              <a:t>The methods we look at </a:t>
            </a:r>
            <a:r>
              <a:rPr lang="en-US" sz="2800" smtClean="0"/>
              <a:t>(MIA </a:t>
            </a:r>
            <a:r>
              <a:rPr lang="en-US" sz="2800" dirty="0" smtClean="0"/>
              <a:t>for IC and SIMPATH for LT) </a:t>
            </a:r>
            <a:r>
              <a:rPr lang="en-US" sz="2800" b="1" i="1" dirty="0" smtClean="0"/>
              <a:t>replace the IC and LT model with model thought to have similar properties but whose outcome (</a:t>
            </a:r>
            <a:r>
              <a:rPr lang="en-US" sz="2800" b="1" i="1" dirty="0" smtClean="0">
                <a:latin typeface="Symbol" panose="05050102010706020507" pitchFamily="18" charset="2"/>
              </a:rPr>
              <a:t>s</a:t>
            </a:r>
            <a:r>
              <a:rPr lang="en-US" sz="2800" b="1" i="1" dirty="0" smtClean="0"/>
              <a:t>) is easier to compute.</a:t>
            </a:r>
            <a:endParaRPr lang="en-US" sz="2800" dirty="0"/>
          </a:p>
        </p:txBody>
      </p:sp>
    </p:spTree>
    <p:extLst>
      <p:ext uri="{BB962C8B-B14F-4D97-AF65-F5344CB8AC3E}">
        <p14:creationId xmlns:p14="http://schemas.microsoft.com/office/powerpoint/2010/main" val="22925752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Intuition: Approximating the Expected Number of </a:t>
            </a:r>
            <a:r>
              <a:rPr lang="en-US" dirty="0" err="1" smtClean="0"/>
              <a:t>Infectees</a:t>
            </a:r>
            <a:r>
              <a:rPr lang="en-US" dirty="0" smtClean="0"/>
              <a:t> in the IC Model</a:t>
            </a:r>
            <a:endParaRPr lang="en-US" dirty="0"/>
          </a:p>
        </p:txBody>
      </p:sp>
      <p:sp>
        <p:nvSpPr>
          <p:cNvPr id="3" name="Content Placeholder 2"/>
          <p:cNvSpPr>
            <a:spLocks noGrp="1"/>
          </p:cNvSpPr>
          <p:nvPr>
            <p:ph idx="1"/>
          </p:nvPr>
        </p:nvSpPr>
        <p:spPr/>
        <p:txBody>
          <a:bodyPr/>
          <a:lstStyle/>
          <a:p>
            <a:pPr marL="0" indent="0">
              <a:buNone/>
            </a:pPr>
            <a:r>
              <a:rPr lang="en-US" dirty="0" smtClean="0"/>
              <a:t>Computing </a:t>
            </a:r>
            <a:r>
              <a:rPr lang="en-US" dirty="0" smtClean="0">
                <a:latin typeface="Symbol" panose="05050102010706020507" pitchFamily="18" charset="2"/>
              </a:rPr>
              <a:t>s</a:t>
            </a:r>
            <a:r>
              <a:rPr lang="en-US" dirty="0" smtClean="0"/>
              <a:t> in the IC model is #P-hard on general graphs, yet computation can be done efficiently for (directed) trees.</a:t>
            </a:r>
          </a:p>
          <a:p>
            <a:pPr marL="0" indent="0">
              <a:buNone/>
            </a:pPr>
            <a:endParaRPr lang="en-US" dirty="0"/>
          </a:p>
          <a:p>
            <a:pPr marL="0" indent="0">
              <a:buNone/>
            </a:pPr>
            <a:r>
              <a:rPr lang="en-US" dirty="0" smtClean="0"/>
              <a:t>An </a:t>
            </a:r>
            <a:r>
              <a:rPr lang="en-US" i="1" dirty="0" smtClean="0"/>
              <a:t>arborescence </a:t>
            </a:r>
            <a:r>
              <a:rPr lang="en-US" dirty="0" smtClean="0"/>
              <a:t>is a directed tree with a root node </a:t>
            </a:r>
            <a:r>
              <a:rPr lang="en-US" i="1" dirty="0" smtClean="0"/>
              <a:t>v </a:t>
            </a:r>
            <a:r>
              <a:rPr lang="en-US" dirty="0" smtClean="0"/>
              <a:t>and for any other node </a:t>
            </a:r>
            <a:r>
              <a:rPr lang="en-US" i="1" dirty="0" smtClean="0"/>
              <a:t>v’ </a:t>
            </a:r>
            <a:r>
              <a:rPr lang="en-US" dirty="0" smtClean="0"/>
              <a:t>there is exactly 1 directed path from </a:t>
            </a:r>
            <a:r>
              <a:rPr lang="en-US" i="1" dirty="0" smtClean="0"/>
              <a:t>v’ </a:t>
            </a:r>
            <a:r>
              <a:rPr lang="en-US" dirty="0" smtClean="0"/>
              <a:t>to </a:t>
            </a:r>
            <a:r>
              <a:rPr lang="en-US" i="1" dirty="0" smtClean="0"/>
              <a:t>v.</a:t>
            </a:r>
          </a:p>
          <a:p>
            <a:pPr marL="0" indent="0">
              <a:buNone/>
            </a:pPr>
            <a:endParaRPr lang="en-US" i="1" dirty="0"/>
          </a:p>
          <a:p>
            <a:pPr marL="0" indent="0">
              <a:buNone/>
            </a:pPr>
            <a:r>
              <a:rPr lang="en-US" dirty="0" smtClean="0"/>
              <a:t>Chen et al. introduce the “Maximum Influence Arborescence” (MIA) model where the probability that node </a:t>
            </a:r>
            <a:r>
              <a:rPr lang="en-US" i="1" dirty="0" smtClean="0"/>
              <a:t>v’ </a:t>
            </a:r>
            <a:r>
              <a:rPr lang="en-US" dirty="0" smtClean="0"/>
              <a:t>infects node </a:t>
            </a:r>
            <a:r>
              <a:rPr lang="en-US" i="1" dirty="0" smtClean="0"/>
              <a:t>v </a:t>
            </a:r>
            <a:r>
              <a:rPr lang="en-US" dirty="0" smtClean="0"/>
              <a:t>is based on the probability of </a:t>
            </a:r>
            <a:r>
              <a:rPr lang="en-US" i="1" dirty="0" smtClean="0"/>
              <a:t>v’ </a:t>
            </a:r>
            <a:r>
              <a:rPr lang="en-US" dirty="0" smtClean="0"/>
              <a:t>infecting </a:t>
            </a:r>
            <a:r>
              <a:rPr lang="en-US" i="1" dirty="0" smtClean="0"/>
              <a:t>v </a:t>
            </a:r>
            <a:r>
              <a:rPr lang="en-US" dirty="0" smtClean="0"/>
              <a:t>by the </a:t>
            </a:r>
            <a:r>
              <a:rPr lang="en-US" b="1" i="1" dirty="0" smtClean="0"/>
              <a:t>most influential path only </a:t>
            </a:r>
            <a:r>
              <a:rPr lang="en-US" dirty="0" smtClean="0"/>
              <a:t>(called the maximum influence path).</a:t>
            </a:r>
            <a:endParaRPr lang="en-US" dirty="0"/>
          </a:p>
        </p:txBody>
      </p:sp>
    </p:spTree>
    <p:extLst>
      <p:ext uri="{BB962C8B-B14F-4D97-AF65-F5344CB8AC3E}">
        <p14:creationId xmlns:p14="http://schemas.microsoft.com/office/powerpoint/2010/main" val="3558252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Font typeface="Arial"/>
              <a:buChar char="•"/>
            </a:pPr>
            <a:r>
              <a:rPr lang="en-US" b="1" dirty="0" smtClean="0"/>
              <a:t>N </a:t>
            </a:r>
            <a:r>
              <a:rPr lang="en-US" dirty="0" smtClean="0"/>
              <a:t>size of the crowd</a:t>
            </a:r>
          </a:p>
          <a:p>
            <a:pPr>
              <a:buFont typeface="Arial"/>
              <a:buChar char="•"/>
            </a:pPr>
            <a:r>
              <a:rPr lang="en-US" b="1" dirty="0"/>
              <a:t>S(t) </a:t>
            </a:r>
            <a:r>
              <a:rPr lang="en-US" dirty="0"/>
              <a:t>number of </a:t>
            </a:r>
            <a:r>
              <a:rPr lang="en-US" dirty="0" smtClean="0"/>
              <a:t>susceptible </a:t>
            </a:r>
            <a:r>
              <a:rPr lang="en-US" dirty="0"/>
              <a:t>individuals at time </a:t>
            </a:r>
            <a:r>
              <a:rPr lang="en-US" dirty="0" smtClean="0"/>
              <a:t>t</a:t>
            </a:r>
            <a:endParaRPr lang="en-US" b="1" dirty="0" smtClean="0"/>
          </a:p>
          <a:p>
            <a:pPr>
              <a:buFont typeface="Arial"/>
              <a:buChar char="•"/>
            </a:pPr>
            <a:r>
              <a:rPr lang="en-US" b="1" dirty="0" smtClean="0"/>
              <a:t>I(t) </a:t>
            </a:r>
            <a:r>
              <a:rPr lang="en-US" dirty="0" smtClean="0"/>
              <a:t>number of infected individuals at time t</a:t>
            </a:r>
          </a:p>
          <a:p>
            <a:pPr>
              <a:buFont typeface="Arial"/>
              <a:buChar char="•"/>
            </a:pPr>
            <a:r>
              <a:rPr lang="en-US" b="1" dirty="0" smtClean="0"/>
              <a:t>R(</a:t>
            </a:r>
            <a:r>
              <a:rPr lang="en-US" b="1" dirty="0"/>
              <a:t>t) </a:t>
            </a:r>
            <a:r>
              <a:rPr lang="en-US" dirty="0"/>
              <a:t>number of </a:t>
            </a:r>
            <a:r>
              <a:rPr lang="en-US" dirty="0" smtClean="0"/>
              <a:t>recovered individuals </a:t>
            </a:r>
            <a:r>
              <a:rPr lang="en-US" dirty="0"/>
              <a:t>at time </a:t>
            </a:r>
            <a:r>
              <a:rPr lang="en-US" dirty="0" smtClean="0"/>
              <a:t>t</a:t>
            </a:r>
          </a:p>
          <a:p>
            <a:pPr marL="0" indent="0">
              <a:buNone/>
            </a:pPr>
            <a:endParaRPr lang="en-US" dirty="0"/>
          </a:p>
          <a:p>
            <a:pPr>
              <a:buFont typeface="Arial"/>
              <a:buChar char="•"/>
            </a:pPr>
            <a:r>
              <a:rPr lang="en-US" b="1" i="1" dirty="0" smtClean="0"/>
              <a:t>N = S(t) + I(t) + R(t)</a:t>
            </a:r>
          </a:p>
          <a:p>
            <a:pPr>
              <a:buFont typeface="Arial"/>
              <a:buChar char="•"/>
            </a:pPr>
            <a:endParaRPr lang="en-US" b="1" i="1" dirty="0"/>
          </a:p>
          <a:p>
            <a:pPr>
              <a:buFont typeface="Arial"/>
              <a:buChar char="•"/>
            </a:pPr>
            <a:r>
              <a:rPr lang="en-US" dirty="0" smtClean="0"/>
              <a:t>Assuming fully connected network</a:t>
            </a:r>
            <a:endParaRPr lang="en-US" dirty="0"/>
          </a:p>
        </p:txBody>
      </p:sp>
      <p:sp>
        <p:nvSpPr>
          <p:cNvPr id="6" name="Title 1"/>
          <p:cNvSpPr txBox="1">
            <a:spLocks/>
          </p:cNvSpPr>
          <p:nvPr/>
        </p:nvSpPr>
        <p:spPr>
          <a:xfrm>
            <a:off x="909674" y="296671"/>
            <a:ext cx="75438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SIR Model </a:t>
            </a:r>
            <a:r>
              <a:rPr lang="en-US" sz="1600" dirty="0" smtClean="0"/>
              <a:t>in term of differential equations</a:t>
            </a:r>
            <a:endParaRPr lang="en-US" sz="2400" dirty="0"/>
          </a:p>
        </p:txBody>
      </p:sp>
    </p:spTree>
    <p:extLst>
      <p:ext uri="{BB962C8B-B14F-4D97-AF65-F5344CB8AC3E}">
        <p14:creationId xmlns:p14="http://schemas.microsoft.com/office/powerpoint/2010/main" val="139072570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10" name="Content Placeholder 9"/>
          <p:cNvSpPr txBox="1">
            <a:spLocks noGrp="1"/>
          </p:cNvSpPr>
          <p:nvPr>
            <p:ph sz="half" idx="1"/>
          </p:nvPr>
        </p:nvSpPr>
        <p:spPr>
          <a:xfrm>
            <a:off x="822960" y="1845734"/>
            <a:ext cx="3703320" cy="4416594"/>
          </a:xfrm>
          <a:prstGeom prst="rect">
            <a:avLst/>
          </a:prstGeom>
          <a:noFill/>
        </p:spPr>
        <p:txBody>
          <a:bodyPr wrap="square" rtlCol="0">
            <a:spAutoFit/>
          </a:bodyPr>
          <a:lstStyle/>
          <a:p>
            <a:r>
              <a:rPr lang="en-US" dirty="0" smtClean="0"/>
              <a:t>There are two paths from v</a:t>
            </a:r>
            <a:r>
              <a:rPr lang="en-US" baseline="-25000" dirty="0" smtClean="0"/>
              <a:t>1</a:t>
            </a:r>
            <a:r>
              <a:rPr lang="en-US" dirty="0" smtClean="0"/>
              <a:t> to v</a:t>
            </a:r>
            <a:r>
              <a:rPr lang="en-US" baseline="-25000" dirty="0" smtClean="0"/>
              <a:t>3</a:t>
            </a:r>
            <a:r>
              <a:rPr lang="en-US" dirty="0" smtClean="0"/>
              <a:t>.</a:t>
            </a:r>
          </a:p>
          <a:p>
            <a:endParaRPr lang="en-US" dirty="0"/>
          </a:p>
          <a:p>
            <a:r>
              <a:rPr lang="en-US" dirty="0" smtClean="0"/>
              <a:t>However, the path consisting of edge (v</a:t>
            </a:r>
            <a:r>
              <a:rPr lang="en-US" baseline="-25000" dirty="0" smtClean="0"/>
              <a:t>1</a:t>
            </a:r>
            <a:r>
              <a:rPr lang="en-US" dirty="0" smtClean="0"/>
              <a:t>,v</a:t>
            </a:r>
            <a:r>
              <a:rPr lang="en-US" baseline="-25000" dirty="0" smtClean="0"/>
              <a:t>3</a:t>
            </a:r>
            <a:r>
              <a:rPr lang="en-US" dirty="0" smtClean="0"/>
              <a:t>) is more probably than the path consisting of edges (v</a:t>
            </a:r>
            <a:r>
              <a:rPr lang="en-US" baseline="-25000" dirty="0" smtClean="0"/>
              <a:t>1</a:t>
            </a:r>
            <a:r>
              <a:rPr lang="en-US" dirty="0" smtClean="0"/>
              <a:t>,v</a:t>
            </a:r>
            <a:r>
              <a:rPr lang="en-US" baseline="-25000" dirty="0" smtClean="0"/>
              <a:t>2</a:t>
            </a:r>
            <a:r>
              <a:rPr lang="en-US" dirty="0" smtClean="0"/>
              <a:t>),(v</a:t>
            </a:r>
            <a:r>
              <a:rPr lang="en-US" baseline="-25000" dirty="0" smtClean="0"/>
              <a:t>2</a:t>
            </a:r>
            <a:r>
              <a:rPr lang="en-US" dirty="0" smtClean="0"/>
              <a:t>,v</a:t>
            </a:r>
            <a:r>
              <a:rPr lang="en-US" baseline="-25000" dirty="0" smtClean="0"/>
              <a:t>3</a:t>
            </a:r>
            <a:r>
              <a:rPr lang="en-US" dirty="0" smtClean="0"/>
              <a:t>).</a:t>
            </a:r>
          </a:p>
          <a:p>
            <a:endParaRPr lang="en-US" dirty="0"/>
          </a:p>
          <a:p>
            <a:r>
              <a:rPr lang="en-US" dirty="0" smtClean="0"/>
              <a:t>Recall by s-t connectivity, we could have a potentially exponential number of paths between v</a:t>
            </a:r>
            <a:r>
              <a:rPr lang="en-US" baseline="-25000" dirty="0" smtClean="0"/>
              <a:t>1</a:t>
            </a:r>
            <a:r>
              <a:rPr lang="en-US" dirty="0" smtClean="0"/>
              <a:t> and v</a:t>
            </a:r>
            <a:r>
              <a:rPr lang="en-US" baseline="-25000" dirty="0" smtClean="0"/>
              <a:t>3</a:t>
            </a:r>
            <a:r>
              <a:rPr lang="en-US" dirty="0" smtClean="0"/>
              <a:t>, so the calculation of the overall probability is not efficient if the graph is not an arborescence. </a:t>
            </a:r>
          </a:p>
        </p:txBody>
      </p:sp>
      <p:pic>
        <p:nvPicPr>
          <p:cNvPr id="9" name="Content Placeholder 8" descr="Untitled Diagram.pdf"/>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28" t="4865" r="28395" b="55813"/>
          <a:stretch/>
        </p:blipFill>
        <p:spPr>
          <a:xfrm>
            <a:off x="4526280" y="2120112"/>
            <a:ext cx="4552984" cy="3892451"/>
          </a:xfrm>
        </p:spPr>
      </p:pic>
    </p:spTree>
    <p:extLst>
      <p:ext uri="{BB962C8B-B14F-4D97-AF65-F5344CB8AC3E}">
        <p14:creationId xmlns:p14="http://schemas.microsoft.com/office/powerpoint/2010/main" val="8593090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MIA Model Intuition</a:t>
            </a:r>
            <a:endParaRPr lang="en-US" dirty="0"/>
          </a:p>
        </p:txBody>
      </p:sp>
      <p:sp>
        <p:nvSpPr>
          <p:cNvPr id="3" name="Content Placeholder 2"/>
          <p:cNvSpPr>
            <a:spLocks noGrp="1"/>
          </p:cNvSpPr>
          <p:nvPr>
            <p:ph idx="1"/>
          </p:nvPr>
        </p:nvSpPr>
        <p:spPr/>
        <p:txBody>
          <a:bodyPr/>
          <a:lstStyle/>
          <a:p>
            <a:r>
              <a:rPr lang="en-US" dirty="0" smtClean="0"/>
              <a:t>For each node </a:t>
            </a:r>
            <a:r>
              <a:rPr lang="en-US" i="1" dirty="0" smtClean="0"/>
              <a:t>v</a:t>
            </a:r>
            <a:r>
              <a:rPr lang="en-US" dirty="0" smtClean="0"/>
              <a:t>, we define its </a:t>
            </a:r>
            <a:r>
              <a:rPr lang="en-US" b="1" i="1" dirty="0" smtClean="0"/>
              <a:t>maximum influence in-arborescence (MIIA) </a:t>
            </a:r>
            <a:r>
              <a:rPr lang="en-US" dirty="0" smtClean="0"/>
              <a:t>– the arborescence created by the union of all maximum influence paths starting from each other node to </a:t>
            </a:r>
            <a:r>
              <a:rPr lang="en-US" i="1" dirty="0" smtClean="0"/>
              <a:t>v </a:t>
            </a:r>
            <a:r>
              <a:rPr lang="en-US" dirty="0" smtClean="0"/>
              <a:t>whose probability exceeds some specified minimum threshold.</a:t>
            </a:r>
          </a:p>
          <a:p>
            <a:endParaRPr lang="en-US" dirty="0"/>
          </a:p>
          <a:p>
            <a:r>
              <a:rPr lang="en-US" dirty="0" smtClean="0"/>
              <a:t>Using the MIIA for each node, we can compute the probability of that node being infected given some initial seed set (this is the IC model restricted to the arborescence for that node).</a:t>
            </a:r>
          </a:p>
          <a:p>
            <a:endParaRPr lang="en-US" dirty="0"/>
          </a:p>
          <a:p>
            <a:r>
              <a:rPr lang="en-US" dirty="0" smtClean="0"/>
              <a:t>To find the number of </a:t>
            </a:r>
            <a:r>
              <a:rPr lang="en-US" dirty="0" err="1" smtClean="0"/>
              <a:t>infectees</a:t>
            </a:r>
            <a:r>
              <a:rPr lang="en-US" dirty="0" smtClean="0"/>
              <a:t>, we simply sum up the infection probabilities for all nodes.</a:t>
            </a:r>
            <a:endParaRPr lang="en-US" dirty="0"/>
          </a:p>
        </p:txBody>
      </p:sp>
    </p:spTree>
    <p:extLst>
      <p:ext uri="{BB962C8B-B14F-4D97-AF65-F5344CB8AC3E}">
        <p14:creationId xmlns:p14="http://schemas.microsoft.com/office/powerpoint/2010/main" val="407775810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MIA Model Formalism</a:t>
            </a:r>
            <a:endParaRPr lang="en-US" dirty="0"/>
          </a:p>
        </p:txBody>
      </p:sp>
      <p:sp>
        <p:nvSpPr>
          <p:cNvPr id="3" name="Content Placeholder 2"/>
          <p:cNvSpPr>
            <a:spLocks noGrp="1"/>
          </p:cNvSpPr>
          <p:nvPr>
            <p:ph idx="1"/>
          </p:nvPr>
        </p:nvSpPr>
        <p:spPr/>
        <p:txBody>
          <a:bodyPr>
            <a:normAutofit lnSpcReduction="10000"/>
          </a:bodyPr>
          <a:lstStyle/>
          <a:p>
            <a:r>
              <a:rPr lang="en-US" b="1" u="sng" dirty="0" smtClean="0"/>
              <a:t>Maximum Influence Path (MIP)</a:t>
            </a:r>
            <a:endParaRPr lang="en-US" dirty="0" smtClean="0"/>
          </a:p>
          <a:p>
            <a:r>
              <a:rPr lang="en-US" dirty="0" smtClean="0"/>
              <a:t>For a given pair of nodes, (</a:t>
            </a:r>
            <a:r>
              <a:rPr lang="en-US" dirty="0" err="1" smtClean="0"/>
              <a:t>u,v</a:t>
            </a:r>
            <a:r>
              <a:rPr lang="en-US" dirty="0" smtClean="0"/>
              <a:t>), the MIP is defined as the path between two nodes whose probability is greatest.</a:t>
            </a:r>
          </a:p>
          <a:p>
            <a:pPr lvl="1"/>
            <a:endParaRPr lang="en-US" dirty="0" smtClean="0"/>
          </a:p>
          <a:p>
            <a:pPr lvl="1"/>
            <a:r>
              <a:rPr lang="en-US" dirty="0" smtClean="0"/>
              <a:t>Denoted </a:t>
            </a:r>
            <a:r>
              <a:rPr lang="en-US" i="1" dirty="0" smtClean="0"/>
              <a:t>MIP(</a:t>
            </a:r>
            <a:r>
              <a:rPr lang="en-US" i="1" dirty="0" err="1" smtClean="0"/>
              <a:t>u,v</a:t>
            </a:r>
            <a:r>
              <a:rPr lang="en-US" i="1" dirty="0" smtClean="0"/>
              <a:t>)</a:t>
            </a:r>
          </a:p>
          <a:p>
            <a:pPr lvl="1"/>
            <a:endParaRPr lang="en-US" dirty="0" smtClean="0"/>
          </a:p>
          <a:p>
            <a:pPr lvl="1"/>
            <a:r>
              <a:rPr lang="en-US" dirty="0" smtClean="0"/>
              <a:t>If there is no path, then </a:t>
            </a:r>
            <a:r>
              <a:rPr lang="en-US" i="1" dirty="0" smtClean="0"/>
              <a:t>MIP(</a:t>
            </a:r>
            <a:r>
              <a:rPr lang="en-US" i="1" dirty="0" err="1" smtClean="0"/>
              <a:t>u,v</a:t>
            </a:r>
            <a:r>
              <a:rPr lang="en-US" i="1" dirty="0" smtClean="0"/>
              <a:t>)=</a:t>
            </a:r>
            <a:r>
              <a:rPr lang="en-US" dirty="0" smtClean="0">
                <a:latin typeface="Symbol" panose="05050102010706020507" pitchFamily="18" charset="2"/>
              </a:rPr>
              <a:t>Æ</a:t>
            </a:r>
          </a:p>
          <a:p>
            <a:pPr lvl="1"/>
            <a:endParaRPr lang="en-US" dirty="0" smtClean="0"/>
          </a:p>
          <a:p>
            <a:pPr lvl="1"/>
            <a:r>
              <a:rPr lang="en-US" dirty="0" smtClean="0"/>
              <a:t>This is uniquely and consistently determined for each node pair – hence ties are assumed to be broken in a consistent manner.</a:t>
            </a:r>
          </a:p>
          <a:p>
            <a:pPr lvl="1"/>
            <a:endParaRPr lang="en-US" dirty="0" smtClean="0"/>
          </a:p>
          <a:p>
            <a:pPr lvl="1"/>
            <a:r>
              <a:rPr lang="en-US" dirty="0" smtClean="0"/>
              <a:t>If we create an alternative graph where the each edge (</a:t>
            </a:r>
            <a:r>
              <a:rPr lang="en-US" dirty="0" err="1" smtClean="0"/>
              <a:t>u,v</a:t>
            </a:r>
            <a:r>
              <a:rPr lang="en-US" dirty="0" smtClean="0"/>
              <a:t>) edges is weighted by log(p</a:t>
            </a:r>
            <a:r>
              <a:rPr lang="en-US" baseline="-25000" dirty="0" smtClean="0"/>
              <a:t>uv</a:t>
            </a:r>
            <a:r>
              <a:rPr lang="en-US" baseline="30000" dirty="0" smtClean="0"/>
              <a:t>-1</a:t>
            </a:r>
            <a:r>
              <a:rPr lang="en-US" dirty="0" smtClean="0"/>
              <a:t>) then we can easily find the MIP’s using </a:t>
            </a:r>
            <a:r>
              <a:rPr lang="en-US" dirty="0" err="1" smtClean="0"/>
              <a:t>Dijkstra’s</a:t>
            </a:r>
            <a:r>
              <a:rPr lang="en-US" dirty="0" smtClean="0"/>
              <a:t> algorithm.</a:t>
            </a:r>
          </a:p>
        </p:txBody>
      </p:sp>
    </p:spTree>
    <p:extLst>
      <p:ext uri="{BB962C8B-B14F-4D97-AF65-F5344CB8AC3E}">
        <p14:creationId xmlns:p14="http://schemas.microsoft.com/office/powerpoint/2010/main" val="42188560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MIA Model Formalism</a:t>
            </a:r>
            <a:endParaRPr lang="en-US" dirty="0"/>
          </a:p>
        </p:txBody>
      </p:sp>
      <p:sp>
        <p:nvSpPr>
          <p:cNvPr id="3" name="Content Placeholder 2"/>
          <p:cNvSpPr>
            <a:spLocks noGrp="1"/>
          </p:cNvSpPr>
          <p:nvPr>
            <p:ph idx="1"/>
          </p:nvPr>
        </p:nvSpPr>
        <p:spPr/>
        <p:txBody>
          <a:bodyPr>
            <a:normAutofit lnSpcReduction="10000"/>
          </a:bodyPr>
          <a:lstStyle/>
          <a:p>
            <a:r>
              <a:rPr lang="en-US" b="1" u="sng" dirty="0" smtClean="0"/>
              <a:t>Maximum Influence In Arborescence (MIIA)</a:t>
            </a:r>
            <a:endParaRPr lang="en-US" dirty="0" smtClean="0"/>
          </a:p>
          <a:p>
            <a:r>
              <a:rPr lang="en-US" dirty="0" smtClean="0"/>
              <a:t>For a given node v and parameter </a:t>
            </a:r>
            <a:r>
              <a:rPr lang="en-US" dirty="0" err="1" smtClean="0">
                <a:latin typeface="Symbol" panose="05050102010706020507" pitchFamily="18" charset="2"/>
              </a:rPr>
              <a:t>qÎ</a:t>
            </a:r>
            <a:r>
              <a:rPr lang="en-US" dirty="0" smtClean="0"/>
              <a:t>[0,1], we define the MIIA for v as follows:</a:t>
            </a:r>
          </a:p>
          <a:p>
            <a:pPr marL="201168" lvl="1" indent="0" algn="ctr">
              <a:buNone/>
            </a:pPr>
            <a:r>
              <a:rPr lang="en-US" i="1" dirty="0" smtClean="0"/>
              <a:t>MIIA(</a:t>
            </a:r>
            <a:r>
              <a:rPr lang="en-US" i="1" dirty="0" err="1" smtClean="0"/>
              <a:t>v,</a:t>
            </a:r>
            <a:r>
              <a:rPr lang="en-US" i="1" dirty="0" err="1" smtClean="0">
                <a:latin typeface="Symbol" panose="05050102010706020507" pitchFamily="18" charset="2"/>
              </a:rPr>
              <a:t>q</a:t>
            </a:r>
            <a:r>
              <a:rPr lang="en-US" i="1" dirty="0" smtClean="0"/>
              <a:t>)= </a:t>
            </a:r>
            <a:r>
              <a:rPr lang="en-US" sz="2400" dirty="0" err="1" smtClean="0">
                <a:latin typeface="Symbol" panose="05050102010706020507" pitchFamily="18" charset="2"/>
              </a:rPr>
              <a:t>È</a:t>
            </a:r>
            <a:r>
              <a:rPr lang="en-US" i="1" baseline="-25000" dirty="0" err="1" smtClean="0"/>
              <a:t>u</a:t>
            </a:r>
            <a:r>
              <a:rPr lang="en-US" baseline="-25000" dirty="0" err="1" smtClean="0">
                <a:latin typeface="Symbol" panose="05050102010706020507" pitchFamily="18" charset="2"/>
              </a:rPr>
              <a:t>Î</a:t>
            </a:r>
            <a:r>
              <a:rPr lang="en-US" i="1" baseline="-25000" dirty="0" err="1" smtClean="0"/>
              <a:t>V</a:t>
            </a:r>
            <a:r>
              <a:rPr lang="en-US" i="1" baseline="-25000" dirty="0" smtClean="0"/>
              <a:t>, </a:t>
            </a:r>
            <a:r>
              <a:rPr lang="en-US" i="1" baseline="-25000" dirty="0" err="1" smtClean="0"/>
              <a:t>Pr</a:t>
            </a:r>
            <a:r>
              <a:rPr lang="en-US" i="1" baseline="-25000" dirty="0" smtClean="0"/>
              <a:t>(MIP(</a:t>
            </a:r>
            <a:r>
              <a:rPr lang="en-US" i="1" baseline="-25000" dirty="0" err="1" smtClean="0"/>
              <a:t>u,v</a:t>
            </a:r>
            <a:r>
              <a:rPr lang="en-US" i="1" baseline="-25000" dirty="0" smtClean="0"/>
              <a:t>))</a:t>
            </a:r>
            <a:r>
              <a:rPr lang="en-US" baseline="-25000" dirty="0" smtClean="0"/>
              <a:t> </a:t>
            </a:r>
            <a:r>
              <a:rPr lang="en-US" baseline="-25000" dirty="0" smtClean="0">
                <a:latin typeface="Symbol" panose="05050102010706020507" pitchFamily="18" charset="2"/>
              </a:rPr>
              <a:t>³</a:t>
            </a:r>
            <a:r>
              <a:rPr lang="en-US" i="1" baseline="-25000" dirty="0" smtClean="0"/>
              <a:t> </a:t>
            </a:r>
            <a:r>
              <a:rPr lang="en-US" baseline="-25000" dirty="0">
                <a:latin typeface="Symbol" panose="05050102010706020507" pitchFamily="18" charset="2"/>
              </a:rPr>
              <a:t>q</a:t>
            </a:r>
            <a:r>
              <a:rPr lang="en-US" i="1" dirty="0" smtClean="0"/>
              <a:t>  MIP(</a:t>
            </a:r>
            <a:r>
              <a:rPr lang="en-US" i="1" dirty="0" err="1" smtClean="0"/>
              <a:t>u,v</a:t>
            </a:r>
            <a:r>
              <a:rPr lang="en-US" i="1" dirty="0" smtClean="0"/>
              <a:t>)</a:t>
            </a:r>
          </a:p>
          <a:p>
            <a:pPr lvl="1"/>
            <a:endParaRPr lang="en-US" i="1" dirty="0"/>
          </a:p>
          <a:p>
            <a:pPr lvl="1"/>
            <a:r>
              <a:rPr lang="en-US" dirty="0" smtClean="0"/>
              <a:t>This is the graph created by the union of all MIP’s from other nodes to v whose probability is at least </a:t>
            </a:r>
            <a:r>
              <a:rPr lang="en-US" dirty="0">
                <a:latin typeface="Symbol" panose="05050102010706020507" pitchFamily="18" charset="2"/>
              </a:rPr>
              <a:t>q</a:t>
            </a:r>
            <a:r>
              <a:rPr lang="en-US" dirty="0" smtClean="0"/>
              <a:t>.</a:t>
            </a:r>
          </a:p>
          <a:p>
            <a:pPr lvl="1"/>
            <a:endParaRPr lang="en-US" dirty="0" smtClean="0"/>
          </a:p>
          <a:p>
            <a:pPr lvl="1"/>
            <a:r>
              <a:rPr lang="en-US" dirty="0" smtClean="0"/>
              <a:t>By keeping the MIP unique and consistently defined, we know the resulting graph is an arborescence!</a:t>
            </a:r>
          </a:p>
          <a:p>
            <a:pPr lvl="1"/>
            <a:endParaRPr lang="en-US" dirty="0"/>
          </a:p>
          <a:p>
            <a:pPr lvl="1"/>
            <a:r>
              <a:rPr lang="en-US" dirty="0" smtClean="0"/>
              <a:t>Note that this can be computed before any algorithmic attempt to solve the maximum influence problem.</a:t>
            </a:r>
          </a:p>
        </p:txBody>
      </p:sp>
    </p:spTree>
    <p:extLst>
      <p:ext uri="{BB962C8B-B14F-4D97-AF65-F5344CB8AC3E}">
        <p14:creationId xmlns:p14="http://schemas.microsoft.com/office/powerpoint/2010/main" val="37573790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MIA Model Formalism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b="1" u="sng" dirty="0" smtClean="0"/>
                  <a:t>Activation Probability</a:t>
                </a:r>
                <a:endParaRPr lang="en-US" dirty="0" smtClean="0"/>
              </a:p>
              <a:p>
                <a:r>
                  <a:rPr lang="en-US" dirty="0" smtClean="0"/>
                  <a:t>Given a seed set S and node u and an arborescence A, the activation probability </a:t>
                </a:r>
                <a:r>
                  <a:rPr lang="en-US" i="1" dirty="0" err="1" smtClean="0"/>
                  <a:t>ap</a:t>
                </a:r>
                <a:r>
                  <a:rPr lang="en-US" i="1" dirty="0" smtClean="0"/>
                  <a:t>(</a:t>
                </a:r>
                <a:r>
                  <a:rPr lang="en-US" i="1" dirty="0" err="1" smtClean="0"/>
                  <a:t>u,S,A</a:t>
                </a:r>
                <a:r>
                  <a:rPr lang="en-US" i="1" dirty="0" smtClean="0"/>
                  <a:t>) </a:t>
                </a:r>
                <a:r>
                  <a:rPr lang="en-US" dirty="0" smtClean="0"/>
                  <a:t>is the probability u is infected given seed set S in graph A under the IC model.</a:t>
                </a:r>
              </a:p>
              <a:p>
                <a:r>
                  <a:rPr lang="en-US" dirty="0" smtClean="0"/>
                  <a:t>However, this is easily computable as A is an arborescence!</a:t>
                </a:r>
              </a:p>
              <a:p>
                <a:r>
                  <a:rPr lang="en-US" dirty="0" smtClean="0"/>
                  <a:t>There are three cases:</a:t>
                </a:r>
              </a:p>
              <a:p>
                <a:pPr lvl="1"/>
                <a:r>
                  <a:rPr lang="en-US" dirty="0" smtClean="0"/>
                  <a:t>1. If u is in S, then </a:t>
                </a:r>
                <a:r>
                  <a:rPr lang="en-US" i="1" dirty="0" err="1" smtClean="0"/>
                  <a:t>ap</a:t>
                </a:r>
                <a:r>
                  <a:rPr lang="en-US" i="1" dirty="0" smtClean="0"/>
                  <a:t>(</a:t>
                </a:r>
                <a:r>
                  <a:rPr lang="en-US" i="1" dirty="0" err="1" smtClean="0"/>
                  <a:t>u,S,A</a:t>
                </a:r>
                <a:r>
                  <a:rPr lang="en-US" i="1" dirty="0" smtClean="0"/>
                  <a:t>) = 1.0</a:t>
                </a:r>
              </a:p>
              <a:p>
                <a:pPr lvl="1"/>
                <a:r>
                  <a:rPr lang="en-US" dirty="0" smtClean="0"/>
                  <a:t>2. If u is not in S and has no incoming neighbors, then </a:t>
                </a:r>
                <a:r>
                  <a:rPr lang="en-US" i="1" dirty="0" err="1" smtClean="0"/>
                  <a:t>ap</a:t>
                </a:r>
                <a:r>
                  <a:rPr lang="en-US" i="1" dirty="0" smtClean="0"/>
                  <a:t>(</a:t>
                </a:r>
                <a:r>
                  <a:rPr lang="en-US" i="1" dirty="0" err="1" smtClean="0"/>
                  <a:t>u,S,A</a:t>
                </a:r>
                <a:r>
                  <a:rPr lang="en-US" i="1" dirty="0" smtClean="0"/>
                  <a:t>)=0.0</a:t>
                </a:r>
              </a:p>
              <a:p>
                <a:pPr lvl="1"/>
                <a:r>
                  <a:rPr lang="en-US" dirty="0" smtClean="0"/>
                  <a:t>3. If case 1 or 2 don’t hold, then:</a:t>
                </a:r>
              </a:p>
              <a:p>
                <a:pPr marL="201168" lvl="1" indent="0" algn="ctr">
                  <a:buNone/>
                </a:pPr>
                <a:endParaRPr lang="en-US" dirty="0"/>
              </a:p>
              <a:p>
                <a:r>
                  <a:rPr lang="en-US" dirty="0" smtClean="0"/>
                  <a:t>This can be computed in PTIME by a single traversal of A by considering nodes from the leaves to the root (the root is node u).</a:t>
                </a:r>
                <a:endParaRPr lang="en-US" dirty="0"/>
              </a:p>
              <a:p>
                <a:r>
                  <a:rPr lang="en-US" dirty="0" smtClean="0"/>
                  <a:t>The activation of node v given seed set S and its MIIA is denoted 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04" t="-1970" r="-889"/>
                </a:stretch>
              </a:blipFill>
            </p:spPr>
            <p:txBody>
              <a:bodyPr/>
              <a:lstStyle/>
              <a:p>
                <a:r>
                  <a:rPr lang="en-US">
                    <a:noFill/>
                  </a:rPr>
                  <a:t> </a:t>
                </a:r>
              </a:p>
            </p:txBody>
          </p:sp>
        </mc:Fallback>
      </mc:AlternateContent>
      <p:pic>
        <p:nvPicPr>
          <p:cNvPr id="4" name="Picture 3" descr="Screen Shot 2015-07-26 at 2.36.53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061" y="4133975"/>
            <a:ext cx="3640843" cy="652363"/>
          </a:xfrm>
          <a:prstGeom prst="rect">
            <a:avLst/>
          </a:prstGeom>
        </p:spPr>
      </p:pic>
      <p:pic>
        <p:nvPicPr>
          <p:cNvPr id="5" name="Picture 4" descr="Screen Shot 2015-07-26 at 3.43.32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2167" y="5401418"/>
            <a:ext cx="1441933" cy="237247"/>
          </a:xfrm>
          <a:prstGeom prst="rect">
            <a:avLst/>
          </a:prstGeom>
        </p:spPr>
      </p:pic>
    </p:spTree>
    <p:extLst>
      <p:ext uri="{BB962C8B-B14F-4D97-AF65-F5344CB8AC3E}">
        <p14:creationId xmlns:p14="http://schemas.microsoft.com/office/powerpoint/2010/main" val="41890779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MIA Model Formalism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now have all the components to compute the expected number of </a:t>
                </a:r>
                <a:r>
                  <a:rPr lang="en-US" dirty="0" err="1" smtClean="0"/>
                  <a:t>infectees</a:t>
                </a:r>
                <a:r>
                  <a:rPr lang="en-US" dirty="0" smtClean="0"/>
                  <a:t> under the MIA Model!</a:t>
                </a:r>
              </a:p>
              <a:p>
                <a:r>
                  <a:rPr lang="en-US" b="1" u="sng" dirty="0" smtClean="0"/>
                  <a:t>Expected Number of </a:t>
                </a:r>
                <a:r>
                  <a:rPr lang="en-US" b="1" u="sng" dirty="0" err="1" smtClean="0"/>
                  <a:t>Infectees</a:t>
                </a:r>
                <a:endParaRPr lang="en-US" b="1" u="sng" dirty="0"/>
              </a:p>
              <a:p>
                <a:r>
                  <a:rPr lang="en-US" dirty="0" smtClean="0"/>
                  <a:t>The expected number of </a:t>
                </a:r>
                <a:r>
                  <a:rPr lang="en-US" dirty="0" err="1" smtClean="0"/>
                  <a:t>infectees</a:t>
                </a:r>
                <a:r>
                  <a:rPr lang="en-US" dirty="0" smtClean="0"/>
                  <a:t> (</a:t>
                </a:r>
                <a14:m>
                  <m:oMath xmlns:m="http://schemas.openxmlformats.org/officeDocument/2006/math">
                    <m:sSub>
                      <m:sSubPr>
                        <m:ctrlPr>
                          <a:rPr lang="en-US" i="1" smtClean="0">
                            <a:latin typeface="Cambria Math"/>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𝑀</m:t>
                        </m:r>
                      </m:sub>
                    </m:sSub>
                    <m:r>
                      <a:rPr lang="en-US" b="0" i="1" smtClean="0">
                        <a:latin typeface="Cambria Math" panose="02040503050406030204" pitchFamily="18" charset="0"/>
                      </a:rPr>
                      <m:t>)</m:t>
                    </m:r>
                  </m:oMath>
                </a14:m>
                <a:r>
                  <a:rPr lang="en-US" dirty="0" smtClean="0"/>
                  <a:t> in the MIA model given seed set S is computed as follows:</a:t>
                </a:r>
              </a:p>
              <a:p>
                <a:pPr algn="ctr"/>
                <a14:m>
                  <m:oMath xmlns:m="http://schemas.openxmlformats.org/officeDocument/2006/math">
                    <m:sSub>
                      <m:sSubPr>
                        <m:ctrlPr>
                          <a:rPr lang="en-US" i="1" smtClean="0">
                            <a:latin typeface="Cambria Math"/>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𝑀</m:t>
                        </m:r>
                      </m:sub>
                    </m:sSub>
                    <m:d>
                      <m:dPr>
                        <m:ctrlPr>
                          <a:rPr lang="en-US" b="0" i="1" smtClean="0">
                            <a:latin typeface="Cambria Math"/>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nary>
                      <m:naryPr>
                        <m:chr m:val="∑"/>
                        <m:supHide m:val="on"/>
                        <m:ctrlPr>
                          <a:rPr lang="en-US" b="0" i="1" smtClean="0">
                            <a:latin typeface="Cambria Math"/>
                          </a:rPr>
                        </m:ctrlPr>
                      </m:naryPr>
                      <m:sub>
                        <m:r>
                          <m:rPr>
                            <m:brk m:alnAt="7"/>
                          </m:rP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𝑎𝑝</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𝑀𝐼𝐼𝐴</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e>
                    </m:nary>
                  </m:oMath>
                </a14:m>
                <a:endParaRPr lang="en-US" b="0" dirty="0" smtClean="0"/>
              </a:p>
              <a:p>
                <a:pPr lvl="1"/>
                <a:endParaRPr lang="en-US" dirty="0" smtClean="0"/>
              </a:p>
              <a:p>
                <a:pPr lvl="1"/>
                <a:r>
                  <a:rPr lang="en-US" dirty="0" smtClean="0"/>
                  <a:t>Note that the graph used to calculate the activation probability for each node can be different.</a:t>
                </a:r>
              </a:p>
              <a:p>
                <a:pPr lvl="1"/>
                <a:r>
                  <a:rPr lang="en-US" dirty="0" smtClean="0"/>
                  <a:t>As the activation probabilities can be computed in PTIME, so can </a:t>
                </a:r>
                <a14:m>
                  <m:oMath xmlns:m="http://schemas.openxmlformats.org/officeDocument/2006/math">
                    <m:sSub>
                      <m:sSubPr>
                        <m:ctrlPr>
                          <a:rPr lang="en-US" i="1">
                            <a:latin typeface="Cambria Math"/>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𝑀</m:t>
                        </m:r>
                      </m:sub>
                    </m:sSub>
                    <m:r>
                      <a:rPr lang="en-US" b="0" i="1" smtClean="0">
                        <a:latin typeface="Cambria Math" panose="02040503050406030204" pitchFamily="18" charset="0"/>
                      </a:rPr>
                      <m:t>!</m:t>
                    </m:r>
                  </m:oMath>
                </a14:m>
                <a:endParaRPr lang="en-US" dirty="0" smtClean="0"/>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1667" r="-2585"/>
                </a:stretch>
              </a:blipFill>
            </p:spPr>
            <p:txBody>
              <a:bodyPr/>
              <a:lstStyle/>
              <a:p>
                <a:r>
                  <a:rPr lang="en-US">
                    <a:noFill/>
                  </a:rPr>
                  <a:t> </a:t>
                </a:r>
              </a:p>
            </p:txBody>
          </p:sp>
        </mc:Fallback>
      </mc:AlternateContent>
    </p:spTree>
    <p:extLst>
      <p:ext uri="{BB962C8B-B14F-4D97-AF65-F5344CB8AC3E}">
        <p14:creationId xmlns:p14="http://schemas.microsoft.com/office/powerpoint/2010/main" val="9089039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Maximization under the MIA Model</a:t>
            </a:r>
            <a:endParaRPr lang="en-US" dirty="0"/>
          </a:p>
        </p:txBody>
      </p:sp>
      <p:sp>
        <p:nvSpPr>
          <p:cNvPr id="3" name="Content Placeholder 2"/>
          <p:cNvSpPr>
            <a:spLocks noGrp="1"/>
          </p:cNvSpPr>
          <p:nvPr>
            <p:ph idx="1"/>
          </p:nvPr>
        </p:nvSpPr>
        <p:spPr/>
        <p:txBody>
          <a:bodyPr/>
          <a:lstStyle/>
          <a:p>
            <a:r>
              <a:rPr lang="en-US" dirty="0" smtClean="0"/>
              <a:t>Why do we have the MIA model?  The goal is we want to create a more scalable approach to the influence maximization problem under the </a:t>
            </a:r>
            <a:r>
              <a:rPr lang="en-US" b="1" i="1" dirty="0" smtClean="0"/>
              <a:t>independent cascade (IC) model.</a:t>
            </a:r>
          </a:p>
          <a:p>
            <a:endParaRPr lang="en-US" b="1" i="1" dirty="0"/>
          </a:p>
          <a:p>
            <a:r>
              <a:rPr lang="en-US" dirty="0" smtClean="0"/>
              <a:t>So, the goal is to replace the independent cascade model with the MIA model in the </a:t>
            </a:r>
            <a:r>
              <a:rPr lang="en-US" b="1" i="1" dirty="0" smtClean="0"/>
              <a:t>algorithm </a:t>
            </a:r>
            <a:r>
              <a:rPr lang="en-US" dirty="0" smtClean="0"/>
              <a:t>in the hope that the seed set returned provides a large number of </a:t>
            </a:r>
            <a:r>
              <a:rPr lang="en-US" dirty="0" err="1" smtClean="0"/>
              <a:t>infectees</a:t>
            </a:r>
            <a:r>
              <a:rPr lang="en-US" dirty="0" smtClean="0"/>
              <a:t> (in expectation) under the IC model.</a:t>
            </a:r>
          </a:p>
          <a:p>
            <a:endParaRPr lang="en-US" dirty="0"/>
          </a:p>
          <a:p>
            <a:r>
              <a:rPr lang="en-US" dirty="0" smtClean="0"/>
              <a:t>Can we use the MIIA model in the greedy algorithm and still maintain any kind of theoretical guarantee?</a:t>
            </a:r>
            <a:endParaRPr lang="en-US" dirty="0"/>
          </a:p>
        </p:txBody>
      </p:sp>
    </p:spTree>
    <p:extLst>
      <p:ext uri="{BB962C8B-B14F-4D97-AF65-F5344CB8AC3E}">
        <p14:creationId xmlns:p14="http://schemas.microsoft.com/office/powerpoint/2010/main" val="27670281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a:t>
            </a:r>
            <a:r>
              <a:rPr lang="en-US" dirty="0"/>
              <a:t>Maximization under the </a:t>
            </a:r>
            <a:r>
              <a:rPr lang="en-US" dirty="0" smtClean="0"/>
              <a:t>MIA Model</a:t>
            </a:r>
            <a:endParaRPr lang="en-US" dirty="0"/>
          </a:p>
        </p:txBody>
      </p:sp>
      <p:sp>
        <p:nvSpPr>
          <p:cNvPr id="3" name="Content Placeholder 2"/>
          <p:cNvSpPr>
            <a:spLocks noGrp="1"/>
          </p:cNvSpPr>
          <p:nvPr>
            <p:ph idx="1"/>
          </p:nvPr>
        </p:nvSpPr>
        <p:spPr/>
        <p:txBody>
          <a:bodyPr/>
          <a:lstStyle/>
          <a:p>
            <a:r>
              <a:rPr lang="en-US" i="1" dirty="0" smtClean="0"/>
              <a:t>Decision problem: Under the MIA model, given a natural number K and an real number X, does there a set of nodes S of size K such that </a:t>
            </a:r>
            <a:r>
              <a:rPr lang="en-US" dirty="0"/>
              <a:t> </a:t>
            </a:r>
            <a:r>
              <a:rPr lang="en-US" i="1" dirty="0" smtClean="0"/>
              <a:t>?</a:t>
            </a:r>
          </a:p>
          <a:p>
            <a:r>
              <a:rPr lang="en-US" b="1" u="sng" dirty="0" smtClean="0"/>
              <a:t>Complexity of Influence Maximization Under the MIA Model.</a:t>
            </a:r>
          </a:p>
          <a:p>
            <a:r>
              <a:rPr lang="en-US" i="1" dirty="0" smtClean="0"/>
              <a:t>Membership: </a:t>
            </a:r>
          </a:p>
          <a:p>
            <a:pPr marL="201168" lvl="1" indent="0">
              <a:buNone/>
            </a:pPr>
            <a:r>
              <a:rPr lang="en-US" b="1" i="1" dirty="0"/>
              <a:t>	</a:t>
            </a:r>
            <a:endParaRPr lang="en-US" b="1" i="1" dirty="0" smtClean="0"/>
          </a:p>
          <a:p>
            <a:pPr marL="201168" lvl="1" indent="0" algn="ctr">
              <a:buNone/>
            </a:pPr>
            <a:r>
              <a:rPr lang="en-US" b="1" i="1" dirty="0" smtClean="0"/>
              <a:t>In-NP! </a:t>
            </a:r>
            <a:r>
              <a:rPr lang="en-US" i="1" dirty="0" smtClean="0"/>
              <a:t>(solutions are verifiable in polynomial time)</a:t>
            </a:r>
          </a:p>
          <a:p>
            <a:pPr marL="201168" lvl="1" indent="0">
              <a:buNone/>
            </a:pPr>
            <a:endParaRPr lang="en-US" dirty="0" smtClean="0"/>
          </a:p>
          <a:p>
            <a:pPr marL="201168" lvl="1" indent="0">
              <a:buNone/>
            </a:pPr>
            <a:r>
              <a:rPr lang="en-US" dirty="0" smtClean="0"/>
              <a:t>Given a certificate (a set S) we can determine if it is of size K and if                      in polynomial time.</a:t>
            </a:r>
          </a:p>
          <a:p>
            <a:pPr marL="201168" lvl="1" indent="0">
              <a:buNone/>
            </a:pPr>
            <a:endParaRPr lang="en-US" dirty="0"/>
          </a:p>
          <a:p>
            <a:pPr marL="201168" lvl="1" indent="0">
              <a:buNone/>
            </a:pPr>
            <a:r>
              <a:rPr lang="en-US" dirty="0" smtClean="0"/>
              <a:t>This is </a:t>
            </a:r>
            <a:r>
              <a:rPr lang="en-US" b="1" i="1" dirty="0" smtClean="0"/>
              <a:t>not </a:t>
            </a:r>
            <a:r>
              <a:rPr lang="en-US" dirty="0" smtClean="0"/>
              <a:t>the case for the IC model.</a:t>
            </a:r>
            <a:endParaRPr lang="en-US" dirty="0"/>
          </a:p>
        </p:txBody>
      </p:sp>
      <p:pic>
        <p:nvPicPr>
          <p:cNvPr id="4" name="Picture 3" descr="Screen Shot 2015-07-26 at 3.51.50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2932" y="2196397"/>
            <a:ext cx="1059606" cy="249319"/>
          </a:xfrm>
          <a:prstGeom prst="rect">
            <a:avLst/>
          </a:prstGeom>
        </p:spPr>
      </p:pic>
      <p:pic>
        <p:nvPicPr>
          <p:cNvPr id="5" name="Picture 4" descr="Screen Shot 2015-07-26 at 3.51.50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3771" y="4359457"/>
            <a:ext cx="1059606" cy="249319"/>
          </a:xfrm>
          <a:prstGeom prst="rect">
            <a:avLst/>
          </a:prstGeom>
        </p:spPr>
      </p:pic>
    </p:spTree>
    <p:extLst>
      <p:ext uri="{BB962C8B-B14F-4D97-AF65-F5344CB8AC3E}">
        <p14:creationId xmlns:p14="http://schemas.microsoft.com/office/powerpoint/2010/main" val="300745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Maximization under the </a:t>
            </a:r>
            <a:r>
              <a:rPr lang="en-US" dirty="0" smtClean="0"/>
              <a:t>MIA </a:t>
            </a:r>
            <a:r>
              <a:rPr lang="en-US"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i="1" dirty="0" smtClean="0"/>
                  <a:t>Decision problem: Under the MIIA model, given a natural number K and an real number X, does there a set of nodes S of size K such that </a:t>
                </a:r>
                <a:r>
                  <a:rPr lang="en-US" dirty="0"/>
                  <a:t> </a:t>
                </a:r>
                <a:r>
                  <a:rPr lang="en-US" i="1" dirty="0" smtClean="0"/>
                  <a:t>?</a:t>
                </a:r>
              </a:p>
              <a:p>
                <a:r>
                  <a:rPr lang="en-US" b="1" u="sng" dirty="0" smtClean="0"/>
                  <a:t>Complexity of Influence Maximization Under the MIIA Model.</a:t>
                </a:r>
              </a:p>
              <a:p>
                <a:r>
                  <a:rPr lang="en-US" i="1" dirty="0" smtClean="0"/>
                  <a:t>Hardness: </a:t>
                </a:r>
              </a:p>
              <a:p>
                <a:pPr marL="201168" lvl="1" indent="0">
                  <a:buNone/>
                </a:pPr>
                <a:r>
                  <a:rPr lang="en-US" b="1" i="1" dirty="0"/>
                  <a:t>	</a:t>
                </a:r>
                <a:endParaRPr lang="en-US" b="1" i="1" dirty="0" smtClean="0"/>
              </a:p>
              <a:p>
                <a:pPr marL="201168" lvl="1" indent="0" algn="ctr">
                  <a:buNone/>
                </a:pPr>
                <a:r>
                  <a:rPr lang="en-US" b="1" i="1" dirty="0" smtClean="0"/>
                  <a:t>NP-Hard</a:t>
                </a:r>
                <a:endParaRPr lang="en-US" i="1" dirty="0" smtClean="0"/>
              </a:p>
              <a:p>
                <a:pPr marL="201168" lvl="1" indent="0">
                  <a:buNone/>
                </a:pPr>
                <a:endParaRPr lang="en-US" dirty="0" smtClean="0"/>
              </a:p>
              <a:p>
                <a:pPr marL="201168" lvl="1" indent="0">
                  <a:buNone/>
                </a:pPr>
                <a:r>
                  <a:rPr lang="en-US" dirty="0" smtClean="0"/>
                  <a:t>Note that the MAX-K-COVER reduction works here as well – as the graph in that construction is an arborescence.</a:t>
                </a:r>
              </a:p>
              <a:p>
                <a:pPr marL="201168" lvl="1" indent="0">
                  <a:buNone/>
                </a:pPr>
                <a:endParaRPr lang="en-US" dirty="0"/>
              </a:p>
              <a:p>
                <a:pPr marL="201168" lvl="1" indent="0">
                  <a:buNone/>
                </a:pPr>
                <a:r>
                  <a:rPr lang="en-US" dirty="0" smtClean="0"/>
                  <a:t>Is this necessarily bad news?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404"/>
                </a:stretch>
              </a:blipFill>
            </p:spPr>
            <p:txBody>
              <a:bodyPr/>
              <a:lstStyle/>
              <a:p>
                <a:r>
                  <a:rPr lang="en-US">
                    <a:noFill/>
                  </a:rPr>
                  <a:t> </a:t>
                </a:r>
              </a:p>
            </p:txBody>
          </p:sp>
        </mc:Fallback>
      </mc:AlternateContent>
    </p:spTree>
    <p:extLst>
      <p:ext uri="{BB962C8B-B14F-4D97-AF65-F5344CB8AC3E}">
        <p14:creationId xmlns:p14="http://schemas.microsoft.com/office/powerpoint/2010/main" val="384199164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Maximization under the MIA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smtClean="0"/>
                  <a:t>Useful Properties of the MIA Model. </a:t>
                </a:r>
              </a:p>
              <a:p>
                <a:pPr marL="457200" indent="-457200">
                  <a:buFont typeface="+mj-lt"/>
                  <a:buAutoNum type="arabicPeriod"/>
                </a:pPr>
                <a:r>
                  <a:rPr lang="en-US" dirty="0" smtClean="0"/>
                  <a:t>Normalized: </a:t>
                </a:r>
                <a:r>
                  <a:rPr lang="en-US" b="0" dirty="0" smtClean="0"/>
                  <a:t/>
                </a:r>
                <a:br>
                  <a:rPr lang="en-US" b="0" dirty="0" smtClean="0"/>
                </a:br>
                <a:r>
                  <a:rPr lang="en-US" b="0" dirty="0" smtClean="0"/>
                  <a:t/>
                </a:r>
                <a:br>
                  <a:rPr lang="en-US" b="0" dirty="0" smtClean="0"/>
                </a:br>
                <a:r>
                  <a:rPr lang="en-US" i="1" dirty="0" smtClean="0"/>
                  <a:t>If there are no seed nodes, then nothing to initiate diffusion)</a:t>
                </a:r>
              </a:p>
              <a:p>
                <a:pPr marL="457200" indent="-457200">
                  <a:buFont typeface="+mj-lt"/>
                  <a:buAutoNum type="arabicPeriod"/>
                </a:pPr>
                <a:r>
                  <a:rPr lang="en-US" dirty="0" err="1" smtClean="0"/>
                  <a:t>Montonic</a:t>
                </a:r>
                <a:r>
                  <a:rPr lang="en-US" dirty="0" smtClean="0"/>
                  <a:t>: </a:t>
                </a:r>
                <a:br>
                  <a:rPr lang="en-US" dirty="0" smtClean="0"/>
                </a:br>
                <a:r>
                  <a:rPr lang="en-US" dirty="0" smtClean="0"/>
                  <a:t/>
                </a:r>
                <a:br>
                  <a:rPr lang="en-US" dirty="0" smtClean="0"/>
                </a:br>
                <a:r>
                  <a:rPr lang="en-US" i="1" dirty="0" smtClean="0"/>
                  <a:t>Proof similar to monotonicity of reachability.</a:t>
                </a:r>
                <a:endParaRPr lang="en-US" i="1" dirty="0"/>
              </a:p>
              <a:p>
                <a:pPr marL="457200" indent="-457200">
                  <a:buFont typeface="+mj-lt"/>
                  <a:buAutoNum type="arabicPeriod"/>
                </a:pPr>
                <a:r>
                  <a:rPr lang="en-US" dirty="0" err="1" smtClean="0"/>
                  <a:t>Submodular</a:t>
                </a:r>
                <a:r>
                  <a:rPr lang="en-US" dirty="0" smtClean="0"/>
                  <a:t>: </a:t>
                </a:r>
                <a:r>
                  <a:rPr lang="en-US" dirty="0"/>
                  <a:t/>
                </a:r>
                <a:br>
                  <a:rPr lang="en-US" dirty="0"/>
                </a:br>
                <a:r>
                  <a:rPr lang="en-US" dirty="0" smtClean="0"/>
                  <a:t/>
                </a:r>
                <a:br>
                  <a:rPr lang="en-US" dirty="0" smtClean="0"/>
                </a:br>
                <a:r>
                  <a:rPr lang="en-US" i="1" dirty="0" smtClean="0"/>
                  <a:t>Proof similar to that for problem 1 of homework 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100" t="-1667"/>
                </a:stretch>
              </a:blipFill>
            </p:spPr>
            <p:txBody>
              <a:bodyPr/>
              <a:lstStyle/>
              <a:p>
                <a:r>
                  <a:rPr lang="en-US">
                    <a:noFill/>
                  </a:rPr>
                  <a:t> </a:t>
                </a:r>
              </a:p>
            </p:txBody>
          </p:sp>
        </mc:Fallback>
      </mc:AlternateContent>
      <p:pic>
        <p:nvPicPr>
          <p:cNvPr id="4" name="Picture 3" descr="Screen Shot 2015-07-26 at 3.56.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03" y="1832725"/>
            <a:ext cx="7962900" cy="3530600"/>
          </a:xfrm>
          <a:prstGeom prst="rect">
            <a:avLst/>
          </a:prstGeom>
        </p:spPr>
      </p:pic>
    </p:spTree>
    <p:extLst>
      <p:ext uri="{BB962C8B-B14F-4D97-AF65-F5344CB8AC3E}">
        <p14:creationId xmlns:p14="http://schemas.microsoft.com/office/powerpoint/2010/main" val="858599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Model </a:t>
            </a:r>
            <a:r>
              <a:rPr lang="en-US" sz="1600" dirty="0" smtClean="0"/>
              <a:t>in term of differential equations</a:t>
            </a:r>
            <a:endParaRPr lang="en-US" sz="2400" dirty="0"/>
          </a:p>
        </p:txBody>
      </p:sp>
      <p:pic>
        <p:nvPicPr>
          <p:cNvPr id="5" name="Content Placeholder 4" descr="CodeCogsEqn (1).pdf"/>
          <p:cNvPicPr>
            <a:picLocks noGrp="1" noChangeAspect="1"/>
          </p:cNvPicPr>
          <p:nvPr>
            <p:ph sz="half" idx="1"/>
          </p:nvPr>
        </p:nvPicPr>
        <p:blipFill>
          <a:blip r:embed="rId3">
            <a:extLst>
              <a:ext uri="{28A0092B-C50C-407E-A947-70E740481C1C}">
                <a14:useLocalDpi xmlns:a14="http://schemas.microsoft.com/office/drawing/2010/main" val="0"/>
              </a:ext>
            </a:extLst>
          </a:blip>
          <a:srcRect l="-10227" r="-10227"/>
          <a:stretch>
            <a:fillRect/>
          </a:stretch>
        </p:blipFill>
        <p:spPr/>
      </p:pic>
      <p:pic>
        <p:nvPicPr>
          <p:cNvPr id="6" name="Content Placeholder 5" descr="CodeCogsEqn (2).pdf"/>
          <p:cNvPicPr>
            <a:picLocks noGrp="1" noChangeAspect="1"/>
          </p:cNvPicPr>
          <p:nvPr>
            <p:ph sz="half" idx="2"/>
          </p:nvPr>
        </p:nvPicPr>
        <p:blipFill>
          <a:blip r:embed="rId4">
            <a:extLst>
              <a:ext uri="{28A0092B-C50C-407E-A947-70E740481C1C}">
                <a14:useLocalDpi xmlns:a14="http://schemas.microsoft.com/office/drawing/2010/main" val="0"/>
              </a:ext>
            </a:extLst>
          </a:blip>
          <a:srcRect t="-1717" b="-1717"/>
          <a:stretch>
            <a:fillRect/>
          </a:stretch>
        </p:blipFill>
        <p:spPr/>
      </p:pic>
      <p:sp>
        <p:nvSpPr>
          <p:cNvPr id="4" name="Rectangle 3"/>
          <p:cNvSpPr/>
          <p:nvPr/>
        </p:nvSpPr>
        <p:spPr>
          <a:xfrm>
            <a:off x="2955858" y="2102153"/>
            <a:ext cx="1302766" cy="65692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824134" y="3678768"/>
            <a:ext cx="1729724" cy="43794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608596" y="3197024"/>
            <a:ext cx="968121" cy="369332"/>
          </a:xfrm>
          <a:prstGeom prst="rect">
            <a:avLst/>
          </a:prstGeom>
          <a:noFill/>
        </p:spPr>
        <p:txBody>
          <a:bodyPr wrap="none" rtlCol="0">
            <a:spAutoFit/>
          </a:bodyPr>
          <a:lstStyle/>
          <a:p>
            <a:r>
              <a:rPr lang="en-US" dirty="0" smtClean="0">
                <a:solidFill>
                  <a:srgbClr val="FF0000"/>
                </a:solidFill>
              </a:rPr>
              <a:t>N=I+S+R</a:t>
            </a:r>
            <a:endParaRPr lang="en-US" dirty="0">
              <a:solidFill>
                <a:srgbClr val="FF0000"/>
              </a:solidFill>
            </a:endParaRPr>
          </a:p>
        </p:txBody>
      </p:sp>
      <p:cxnSp>
        <p:nvCxnSpPr>
          <p:cNvPr id="11" name="Curved Connector 10"/>
          <p:cNvCxnSpPr>
            <a:stCxn id="7" idx="3"/>
            <a:endCxn id="9" idx="2"/>
          </p:cNvCxnSpPr>
          <p:nvPr/>
        </p:nvCxnSpPr>
        <p:spPr>
          <a:xfrm flipV="1">
            <a:off x="7553858" y="3566356"/>
            <a:ext cx="538799" cy="331386"/>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232447" y="3020963"/>
            <a:ext cx="2015229" cy="65692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287187" y="3984450"/>
            <a:ext cx="701513" cy="65692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352006" y="4740793"/>
            <a:ext cx="1205971" cy="11496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Curved Connector 17"/>
          <p:cNvCxnSpPr>
            <a:stCxn id="4" idx="3"/>
            <a:endCxn id="16" idx="3"/>
          </p:cNvCxnSpPr>
          <p:nvPr/>
        </p:nvCxnSpPr>
        <p:spPr>
          <a:xfrm flipH="1">
            <a:off x="3557977" y="2430615"/>
            <a:ext cx="700647" cy="2884986"/>
          </a:xfrm>
          <a:prstGeom prst="curvedConnector3">
            <a:avLst>
              <a:gd name="adj1" fmla="val -32627"/>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5" idx="2"/>
            <a:endCxn id="16" idx="1"/>
          </p:cNvCxnSpPr>
          <p:nvPr/>
        </p:nvCxnSpPr>
        <p:spPr>
          <a:xfrm rot="5400000">
            <a:off x="2157861" y="4835518"/>
            <a:ext cx="674228" cy="285938"/>
          </a:xfrm>
          <a:prstGeom prst="curvedConnector4">
            <a:avLst>
              <a:gd name="adj1" fmla="val 7373"/>
              <a:gd name="adj2" fmla="val 179947"/>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096894" y="2041277"/>
            <a:ext cx="1912002" cy="307777"/>
          </a:xfrm>
          <a:prstGeom prst="rect">
            <a:avLst/>
          </a:prstGeom>
          <a:noFill/>
        </p:spPr>
        <p:txBody>
          <a:bodyPr wrap="none" rtlCol="0">
            <a:spAutoFit/>
          </a:bodyPr>
          <a:lstStyle/>
          <a:p>
            <a:r>
              <a:rPr lang="en-US" sz="1400" dirty="0" smtClean="0">
                <a:solidFill>
                  <a:srgbClr val="FF0000"/>
                </a:solidFill>
              </a:rPr>
              <a:t>No recovered at time 0.</a:t>
            </a:r>
            <a:endParaRPr lang="en-US" sz="1400" dirty="0">
              <a:solidFill>
                <a:srgbClr val="FF0000"/>
              </a:solidFill>
            </a:endParaRPr>
          </a:p>
        </p:txBody>
      </p:sp>
      <p:cxnSp>
        <p:nvCxnSpPr>
          <p:cNvPr id="31" name="Curved Connector 30"/>
          <p:cNvCxnSpPr>
            <a:stCxn id="6" idx="0"/>
            <a:endCxn id="29" idx="1"/>
          </p:cNvCxnSpPr>
          <p:nvPr/>
        </p:nvCxnSpPr>
        <p:spPr>
          <a:xfrm rot="16200000" flipH="1">
            <a:off x="6631281" y="1729553"/>
            <a:ext cx="349431" cy="581794"/>
          </a:xfrm>
          <a:prstGeom prst="curvedConnector4">
            <a:avLst>
              <a:gd name="adj1" fmla="val 8608"/>
              <a:gd name="adj2" fmla="val 58795"/>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90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9" grpId="0"/>
      <p:bldP spid="14" grpId="0" animBg="1"/>
      <p:bldP spid="14" grpId="1" animBg="1"/>
      <p:bldP spid="15" grpId="0" animBg="1"/>
      <p:bldP spid="15" grpId="1" animBg="1"/>
      <p:bldP spid="15" grpId="2" animBg="1"/>
      <p:bldP spid="16" grpId="0" animBg="1"/>
      <p:bldP spid="2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Algorithm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Standard greedy algorithm can be applied and achieve the ~0.63 (1-1/e) approximation ratio </a:t>
            </a:r>
            <a:r>
              <a:rPr lang="en-US" b="1" i="1" dirty="0" smtClean="0"/>
              <a:t>with respect to the expected number of </a:t>
            </a:r>
            <a:r>
              <a:rPr lang="en-US" b="1" i="1" dirty="0" err="1" smtClean="0"/>
              <a:t>infectees</a:t>
            </a:r>
            <a:r>
              <a:rPr lang="en-US" b="1" i="1" dirty="0" smtClean="0"/>
              <a:t> under the MIA model.</a:t>
            </a:r>
          </a:p>
          <a:p>
            <a:endParaRPr lang="en-US" b="1" i="1" dirty="0"/>
          </a:p>
          <a:p>
            <a:r>
              <a:rPr lang="en-US" dirty="0" smtClean="0"/>
              <a:t>The greedy algorithm for the MIIA model possess no (known) theoretical properties with respect to the IC model!</a:t>
            </a:r>
          </a:p>
          <a:p>
            <a:endParaRPr lang="en-US" dirty="0"/>
          </a:p>
          <a:p>
            <a:r>
              <a:rPr lang="en-US" dirty="0" smtClean="0"/>
              <a:t>However, we note that the results with respect to the MIA model hold if we use lazy evaluation.</a:t>
            </a:r>
          </a:p>
          <a:p>
            <a:endParaRPr lang="en-US" dirty="0"/>
          </a:p>
          <a:p>
            <a:r>
              <a:rPr lang="en-US" dirty="0" smtClean="0"/>
              <a:t>Chen et al. demonstrate speedups to improving incremental increase specific to the MIIA model.</a:t>
            </a:r>
          </a:p>
        </p:txBody>
      </p:sp>
    </p:spTree>
    <p:extLst>
      <p:ext uri="{BB962C8B-B14F-4D97-AF65-F5344CB8AC3E}">
        <p14:creationId xmlns:p14="http://schemas.microsoft.com/office/powerpoint/2010/main" val="211621948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Prefix-Excluding MIIA</a:t>
            </a:r>
            <a:endParaRPr lang="en-US" dirty="0"/>
          </a:p>
        </p:txBody>
      </p:sp>
      <p:sp>
        <p:nvSpPr>
          <p:cNvPr id="3" name="Content Placeholder 2"/>
          <p:cNvSpPr>
            <a:spLocks noGrp="1"/>
          </p:cNvSpPr>
          <p:nvPr>
            <p:ph idx="1"/>
          </p:nvPr>
        </p:nvSpPr>
        <p:spPr/>
        <p:txBody>
          <a:bodyPr/>
          <a:lstStyle/>
          <a:p>
            <a:r>
              <a:rPr lang="en-US" b="1" u="sng" dirty="0" smtClean="0"/>
              <a:t>Issue:</a:t>
            </a:r>
            <a:r>
              <a:rPr lang="en-US" b="1" dirty="0" smtClean="0"/>
              <a:t> </a:t>
            </a:r>
            <a:r>
              <a:rPr lang="en-US" dirty="0" smtClean="0"/>
              <a:t>Suppose we are considering node </a:t>
            </a:r>
            <a:r>
              <a:rPr lang="en-US" i="1" dirty="0" smtClean="0"/>
              <a:t>w </a:t>
            </a:r>
            <a:r>
              <a:rPr lang="en-US" dirty="0" smtClean="0"/>
              <a:t>on the </a:t>
            </a:r>
            <a:r>
              <a:rPr lang="en-US" dirty="0" err="1" smtClean="0"/>
              <a:t>i’th</a:t>
            </a:r>
            <a:r>
              <a:rPr lang="en-US" dirty="0" smtClean="0"/>
              <a:t> iteration of the greedy algorithm.  When we compute the activation probability of some node </a:t>
            </a:r>
            <a:r>
              <a:rPr lang="en-US" i="1" dirty="0" smtClean="0"/>
              <a:t>v, </a:t>
            </a:r>
            <a:r>
              <a:rPr lang="en-US" dirty="0" smtClean="0"/>
              <a:t>the shortest path from </a:t>
            </a:r>
            <a:r>
              <a:rPr lang="en-US" i="1" dirty="0" smtClean="0"/>
              <a:t>w </a:t>
            </a:r>
            <a:r>
              <a:rPr lang="en-US" dirty="0" smtClean="0"/>
              <a:t>to </a:t>
            </a:r>
            <a:r>
              <a:rPr lang="en-US" i="1" dirty="0" smtClean="0"/>
              <a:t>v </a:t>
            </a:r>
            <a:r>
              <a:rPr lang="en-US" dirty="0" smtClean="0"/>
              <a:t>has a node previously picked.  </a:t>
            </a:r>
            <a:r>
              <a:rPr lang="en-US" i="1" dirty="0" smtClean="0"/>
              <a:t>This causes an incremental increase of node w to be zero (</a:t>
            </a:r>
            <a:r>
              <a:rPr lang="en-US" i="1" dirty="0" err="1" smtClean="0"/>
              <a:t>w.r.t</a:t>
            </a:r>
            <a:r>
              <a:rPr lang="en-US" i="1" dirty="0" smtClean="0"/>
              <a:t>. v).</a:t>
            </a:r>
            <a:endParaRPr lang="en-US" dirty="0" smtClean="0"/>
          </a:p>
          <a:p>
            <a:endParaRPr lang="en-US" dirty="0" smtClean="0"/>
          </a:p>
          <a:p>
            <a:r>
              <a:rPr lang="en-US" b="1" u="sng" dirty="0" smtClean="0"/>
              <a:t>Intuition:</a:t>
            </a:r>
            <a:r>
              <a:rPr lang="en-US" dirty="0" smtClean="0"/>
              <a:t> At each iteration, re-compute the in-arborescence for each node such that no paths from other nodes outside of S contain a node in S.</a:t>
            </a:r>
          </a:p>
          <a:p>
            <a:endParaRPr lang="en-US" dirty="0"/>
          </a:p>
        </p:txBody>
      </p:sp>
    </p:spTree>
    <p:extLst>
      <p:ext uri="{BB962C8B-B14F-4D97-AF65-F5344CB8AC3E}">
        <p14:creationId xmlns:p14="http://schemas.microsoft.com/office/powerpoint/2010/main" val="41191353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Prefix-Excluding MIIA</a:t>
            </a:r>
            <a:endParaRPr lang="en-US" dirty="0"/>
          </a:p>
        </p:txBody>
      </p:sp>
      <p:sp>
        <p:nvSpPr>
          <p:cNvPr id="3" name="Content Placeholder 2"/>
          <p:cNvSpPr>
            <a:spLocks noGrp="1"/>
          </p:cNvSpPr>
          <p:nvPr>
            <p:ph idx="1"/>
          </p:nvPr>
        </p:nvSpPr>
        <p:spPr/>
        <p:txBody>
          <a:bodyPr>
            <a:normAutofit/>
          </a:bodyPr>
          <a:lstStyle/>
          <a:p>
            <a:r>
              <a:rPr lang="en-US" dirty="0" smtClean="0"/>
              <a:t>Chen et al. create a prefix-excluding variant of the MIA model (PMIA).  They define a special version of MIIA (called PMIIA) that takes the current seed set into account.</a:t>
            </a:r>
          </a:p>
          <a:p>
            <a:endParaRPr lang="en-US" dirty="0"/>
          </a:p>
          <a:p>
            <a:r>
              <a:rPr lang="en-US" dirty="0" smtClean="0"/>
              <a:t>Chen et al. then identify extensions to monotonicity and </a:t>
            </a:r>
            <a:r>
              <a:rPr lang="en-US" dirty="0" err="1" smtClean="0"/>
              <a:t>submodularity</a:t>
            </a:r>
            <a:r>
              <a:rPr lang="en-US" dirty="0" smtClean="0"/>
              <a:t> (prefix monotonicity and sequence </a:t>
            </a:r>
            <a:r>
              <a:rPr lang="en-US" dirty="0" err="1" smtClean="0"/>
              <a:t>submodularity</a:t>
            </a:r>
            <a:r>
              <a:rPr lang="en-US" dirty="0" smtClean="0"/>
              <a:t>) and show the PMIA model has these properties.</a:t>
            </a:r>
          </a:p>
          <a:p>
            <a:endParaRPr lang="en-US" dirty="0"/>
          </a:p>
          <a:p>
            <a:r>
              <a:rPr lang="en-US" dirty="0" smtClean="0"/>
              <a:t>The greedy algorithm then is shown to achieve the 1-1/e approximation (with respect to the PMIA model).</a:t>
            </a:r>
            <a:endParaRPr lang="en-US" dirty="0"/>
          </a:p>
        </p:txBody>
      </p:sp>
    </p:spTree>
    <p:extLst>
      <p:ext uri="{BB962C8B-B14F-4D97-AF65-F5344CB8AC3E}">
        <p14:creationId xmlns:p14="http://schemas.microsoft.com/office/powerpoint/2010/main" val="127695843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Empirical Results</a:t>
            </a:r>
            <a:endParaRPr lang="en-US" dirty="0"/>
          </a:p>
        </p:txBody>
      </p:sp>
      <p:sp>
        <p:nvSpPr>
          <p:cNvPr id="3" name="Content Placeholder 2"/>
          <p:cNvSpPr>
            <a:spLocks noGrp="1"/>
          </p:cNvSpPr>
          <p:nvPr>
            <p:ph idx="1"/>
          </p:nvPr>
        </p:nvSpPr>
        <p:spPr/>
        <p:txBody>
          <a:bodyPr>
            <a:normAutofit/>
          </a:bodyPr>
          <a:lstStyle/>
          <a:p>
            <a:pPr lvl="1"/>
            <a:r>
              <a:rPr lang="en-US" sz="2400" dirty="0" smtClean="0"/>
              <a:t>Performance in terms of expected number of </a:t>
            </a:r>
            <a:r>
              <a:rPr lang="en-US" sz="2400" dirty="0" err="1" smtClean="0"/>
              <a:t>infectees</a:t>
            </a:r>
            <a:r>
              <a:rPr lang="en-US" sz="2400" dirty="0" smtClean="0"/>
              <a:t> close to greedy</a:t>
            </a:r>
          </a:p>
          <a:p>
            <a:pPr lvl="1"/>
            <a:endParaRPr lang="en-US" sz="2400" dirty="0" smtClean="0"/>
          </a:p>
          <a:p>
            <a:pPr lvl="1"/>
            <a:r>
              <a:rPr lang="en-US" sz="2400" dirty="0" smtClean="0"/>
              <a:t>Several order-of-magnitude improvement in runtime (i.e. hours for greedy vs. seconds for MIIA/PMIA)</a:t>
            </a:r>
          </a:p>
          <a:p>
            <a:pPr lvl="1"/>
            <a:endParaRPr lang="en-US" sz="2400" dirty="0" smtClean="0"/>
          </a:p>
          <a:p>
            <a:pPr lvl="1"/>
            <a:r>
              <a:rPr lang="en-US" sz="2400" dirty="0" smtClean="0"/>
              <a:t>Outperforms centrality-based heuristics on large datasets (millions of edges)</a:t>
            </a:r>
          </a:p>
          <a:p>
            <a:pPr lvl="1"/>
            <a:endParaRPr lang="en-US" sz="2400" dirty="0" smtClean="0"/>
          </a:p>
          <a:p>
            <a:pPr lvl="1"/>
            <a:endParaRPr lang="en-US" sz="2400" dirty="0"/>
          </a:p>
        </p:txBody>
      </p:sp>
    </p:spTree>
    <p:extLst>
      <p:ext uri="{BB962C8B-B14F-4D97-AF65-F5344CB8AC3E}">
        <p14:creationId xmlns:p14="http://schemas.microsoft.com/office/powerpoint/2010/main" val="116517743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Intuition: Relationship to Simple Paths</a:t>
            </a:r>
            <a:endParaRPr lang="en-US" dirty="0"/>
          </a:p>
        </p:txBody>
      </p:sp>
      <p:sp>
        <p:nvSpPr>
          <p:cNvPr id="3" name="Content Placeholder 2"/>
          <p:cNvSpPr>
            <a:spLocks noGrp="1"/>
          </p:cNvSpPr>
          <p:nvPr>
            <p:ph idx="1"/>
          </p:nvPr>
        </p:nvSpPr>
        <p:spPr>
          <a:xfrm>
            <a:off x="822959" y="1845733"/>
            <a:ext cx="7543801" cy="4283217"/>
          </a:xfrm>
        </p:spPr>
        <p:txBody>
          <a:bodyPr>
            <a:normAutofit/>
          </a:bodyPr>
          <a:lstStyle/>
          <a:p>
            <a:pPr marL="0" indent="0">
              <a:buNone/>
            </a:pPr>
            <a:r>
              <a:rPr lang="en-US" b="1" i="1" dirty="0" smtClean="0"/>
              <a:t>Simple paths: </a:t>
            </a:r>
            <a:r>
              <a:rPr lang="en-US" dirty="0" smtClean="0"/>
              <a:t>A directed path in a graph where no nodes are repeated.</a:t>
            </a:r>
          </a:p>
          <a:p>
            <a:pPr marL="0" indent="0">
              <a:buNone/>
            </a:pPr>
            <a:r>
              <a:rPr lang="en-US" dirty="0" smtClean="0"/>
              <a:t>Let  be the probability that v is infected by u.</a:t>
            </a:r>
          </a:p>
          <a:p>
            <a:pPr marL="0" indent="0">
              <a:buNone/>
            </a:pPr>
            <a:r>
              <a:rPr lang="en-US" b="1" i="1" dirty="0" smtClean="0"/>
              <a:t>Recall: </a:t>
            </a:r>
            <a:r>
              <a:rPr lang="en-US" dirty="0" smtClean="0"/>
              <a:t>in the live-edge model for LT, we considered the probability of the </a:t>
            </a:r>
            <a:r>
              <a:rPr lang="en-US" i="1" dirty="0" smtClean="0"/>
              <a:t>last </a:t>
            </a:r>
            <a:r>
              <a:rPr lang="en-US" dirty="0" smtClean="0"/>
              <a:t>active node to infect the target node – we showed that, due to the uniform probability at which the threshold is picked that this is equal to the normalized edge weight.</a:t>
            </a:r>
          </a:p>
          <a:p>
            <a:pPr marL="0" indent="0">
              <a:buNone/>
            </a:pPr>
            <a:r>
              <a:rPr lang="en-US" dirty="0" smtClean="0"/>
              <a:t>Therefore, if  is the set of simple paths between u and v, then we have the following relationship:</a:t>
            </a:r>
          </a:p>
          <a:p>
            <a:pPr marL="0" indent="0" algn="ctr">
              <a:buNone/>
            </a:pPr>
            <a:endParaRPr lang="en-US" dirty="0"/>
          </a:p>
          <a:p>
            <a:pPr marL="0" indent="0">
              <a:buNone/>
            </a:pPr>
            <a:endParaRPr lang="en-US" dirty="0" smtClean="0"/>
          </a:p>
        </p:txBody>
      </p:sp>
      <p:pic>
        <p:nvPicPr>
          <p:cNvPr id="4" name="Picture 3" descr="Screen Shot 2015-07-26 at 2.45.5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786" y="4820754"/>
            <a:ext cx="3265840" cy="940790"/>
          </a:xfrm>
          <a:prstGeom prst="rect">
            <a:avLst/>
          </a:prstGeom>
        </p:spPr>
      </p:pic>
      <p:pic>
        <p:nvPicPr>
          <p:cNvPr id="6" name="Picture 5" descr="Screen Shot 2015-07-26 at 4.03.0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70" y="1763737"/>
            <a:ext cx="8437794" cy="4089935"/>
          </a:xfrm>
          <a:prstGeom prst="rect">
            <a:avLst/>
          </a:prstGeom>
        </p:spPr>
      </p:pic>
    </p:spTree>
    <p:extLst>
      <p:ext uri="{BB962C8B-B14F-4D97-AF65-F5344CB8AC3E}">
        <p14:creationId xmlns:p14="http://schemas.microsoft.com/office/powerpoint/2010/main" val="39012677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Property of the LT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For some subset X,S of V, Let </a:t>
                </a:r>
                <a14:m>
                  <m:oMath xmlns:m="http://schemas.openxmlformats.org/officeDocument/2006/math">
                    <m:sSup>
                      <m:sSupPr>
                        <m:ctrlPr>
                          <a:rPr lang="en-US" i="1" smtClean="0">
                            <a:latin typeface="Cambria Math"/>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𝑋</m:t>
                        </m:r>
                      </m:sup>
                    </m:sSup>
                    <m:d>
                      <m:dPr>
                        <m:ctrlPr>
                          <a:rPr lang="en-US" b="0" i="1" smtClean="0">
                            <a:latin typeface="Cambria Math"/>
                          </a:rPr>
                        </m:ctrlPr>
                      </m:dPr>
                      <m:e>
                        <m:r>
                          <a:rPr lang="en-US" b="0" i="1" smtClean="0">
                            <a:latin typeface="Cambria Math" panose="02040503050406030204" pitchFamily="18" charset="0"/>
                          </a:rPr>
                          <m:t>𝑆</m:t>
                        </m:r>
                      </m:e>
                    </m:d>
                  </m:oMath>
                </a14:m>
                <a:r>
                  <a:rPr lang="en-US" dirty="0" smtClean="0"/>
                  <a:t> be the expected number of </a:t>
                </a:r>
                <a:r>
                  <a:rPr lang="en-US" dirty="0" err="1" smtClean="0"/>
                  <a:t>infectees</a:t>
                </a:r>
                <a:r>
                  <a:rPr lang="en-US" dirty="0" smtClean="0"/>
                  <a:t> in the LT model given seed set S on the </a:t>
                </a:r>
                <a:r>
                  <a:rPr lang="en-US" dirty="0" err="1" smtClean="0"/>
                  <a:t>subgraph</a:t>
                </a:r>
                <a:r>
                  <a:rPr lang="en-US" dirty="0" smtClean="0"/>
                  <a:t> induced by the set of nodes in X.</a:t>
                </a:r>
              </a:p>
              <a:p>
                <a:endParaRPr lang="en-US" dirty="0" smtClean="0"/>
              </a:p>
              <a:p>
                <a:r>
                  <a:rPr lang="en-US" dirty="0" smtClean="0"/>
                  <a:t>We present the following Theorem: </a:t>
                </a:r>
                <a14:m>
                  <m:oMath xmlns:m="http://schemas.openxmlformats.org/officeDocument/2006/math">
                    <m:r>
                      <a:rPr lang="en-US" i="1" smtClean="0">
                        <a:latin typeface="Cambria Math" panose="02040503050406030204" pitchFamily="18" charset="0"/>
                        <a:ea typeface="Cambria Math" panose="02040503050406030204" pitchFamily="18" charset="0"/>
                      </a:rPr>
                      <m:t>𝜎</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sub>
                      <m:sup/>
                      <m:e>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sup>
                        </m:s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e>
                    </m:nary>
                  </m:oMath>
                </a14:m>
                <a:endParaRPr lang="en-US" b="0" dirty="0" smtClean="0">
                  <a:ea typeface="Cambria Math" panose="02040503050406030204" pitchFamily="18" charset="0"/>
                </a:endParaRPr>
              </a:p>
              <a:p>
                <a:endParaRPr lang="en-US" dirty="0" smtClean="0"/>
              </a:p>
              <a:p>
                <a:r>
                  <a:rPr lang="en-US" dirty="0" smtClean="0"/>
                  <a:t>Let </a:t>
                </a:r>
                <a14:m>
                  <m:oMath xmlns:m="http://schemas.openxmlformats.org/officeDocument/2006/math">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b="0" i="1" smtClean="0">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𝑣</m:t>
                        </m:r>
                      </m:sub>
                    </m:sSub>
                  </m:oMath>
                </a14:m>
                <a:r>
                  <a:rPr lang="en-US" dirty="0" smtClean="0"/>
                  <a:t> be the probability of v being infected given initial seed set S – we will prove the theorem in terms of an individual node (the statement is then a summation over all nodes).  Let </a:t>
                </a:r>
                <a14:m>
                  <m:oMath xmlns:m="http://schemas.openxmlformats.org/officeDocument/2006/math">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smtClean="0"/>
                  <a:t> be the probability of v being infected given initial seed set S via all paths of length t.  The equation below follows directly from this definition:</a:t>
                </a:r>
              </a:p>
              <a:p>
                <a14:m>
                  <m:oMath xmlns:m="http://schemas.openxmlformats.org/officeDocument/2006/math">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𝑣</m:t>
                        </m:r>
                      </m:sub>
                    </m:sSub>
                    <m:r>
                      <a:rPr lang="en-US" b="0" i="1" smtClean="0">
                        <a:latin typeface="Cambria Math" panose="02040503050406030204" pitchFamily="18" charset="0"/>
                      </a:rPr>
                      <m:t>=</m:t>
                    </m:r>
                    <m:nary>
                      <m:naryPr>
                        <m:chr m:val="∑"/>
                        <m:supHide m:val="on"/>
                        <m:ctrlPr>
                          <a:rPr lang="en-US" b="0" i="1" smtClean="0">
                            <a:latin typeface="Cambria Math"/>
                          </a:rPr>
                        </m:ctrlPr>
                      </m:naryPr>
                      <m:sub>
                        <m:r>
                          <m:rPr>
                            <m:brk m:alnAt="7"/>
                          </m:rPr>
                          <a:rPr lang="en-US" b="0" i="1" smtClean="0">
                            <a:latin typeface="Cambria Math" panose="02040503050406030204" pitchFamily="18" charset="0"/>
                          </a:rPr>
                          <m:t>𝑡</m:t>
                        </m:r>
                      </m:sub>
                      <m:sup/>
                      <m:e>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nary>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273" b="-17424"/>
                </a:stretch>
              </a:blipFill>
            </p:spPr>
            <p:txBody>
              <a:bodyPr/>
              <a:lstStyle/>
              <a:p>
                <a:r>
                  <a:rPr lang="en-US">
                    <a:noFill/>
                  </a:rPr>
                  <a:t> </a:t>
                </a:r>
              </a:p>
            </p:txBody>
          </p:sp>
        </mc:Fallback>
      </mc:AlternateContent>
    </p:spTree>
    <p:extLst>
      <p:ext uri="{BB962C8B-B14F-4D97-AF65-F5344CB8AC3E}">
        <p14:creationId xmlns:p14="http://schemas.microsoft.com/office/powerpoint/2010/main" val="365344621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Property of the LT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Hence, we want to show (for all t) </a:t>
                </a:r>
              </a:p>
              <a:p>
                <a:r>
                  <a:rPr lang="en-US" dirty="0" smtClean="0"/>
                  <a:t>We do this by induction on t.  For the base case (t=0), this is trivial as this is 1 if v is in S and 0 otherwise.</a:t>
                </a:r>
              </a:p>
              <a:p>
                <a:r>
                  <a:rPr lang="en-US" dirty="0" smtClean="0"/>
                  <a:t>For the inductive step, let us assume the claim is true for t.  Consider the path length of t+1.  We have the following relationship:</a:t>
                </a:r>
              </a:p>
              <a:p>
                <a:endParaRPr lang="en-US" dirty="0" smtClean="0"/>
              </a:p>
              <a:p>
                <a:r>
                  <a:rPr lang="en-US" dirty="0" smtClean="0"/>
                  <a:t>Intuitively, the sum of the probability of the t+1 length paths to v is equal to the sum of each length t path to an incoming neighbor of v multiplied by the outgoing edge weight.</a:t>
                </a:r>
              </a:p>
              <a:p>
                <a:r>
                  <a:rPr lang="en-US" dirty="0" smtClean="0"/>
                  <a:t>We can expand the summation and get the following:</a:t>
                </a:r>
              </a:p>
              <a:p>
                <a:endParaRPr lang="en-US" dirty="0"/>
              </a:p>
              <a:p>
                <a:r>
                  <a:rPr lang="en-US" dirty="0" smtClean="0"/>
                  <a:t>The rest of the proof is simple algebraic manipulation.</a:t>
                </a:r>
              </a:p>
              <a:p>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85" t="-10758" r="-1777" b="-1515"/>
                </a:stretch>
              </a:blipFill>
            </p:spPr>
            <p:txBody>
              <a:bodyPr/>
              <a:lstStyle/>
              <a:p>
                <a:r>
                  <a:rPr lang="en-US">
                    <a:noFill/>
                  </a:rPr>
                  <a:t> </a:t>
                </a:r>
              </a:p>
            </p:txBody>
          </p:sp>
        </mc:Fallback>
      </mc:AlternateContent>
      <p:pic>
        <p:nvPicPr>
          <p:cNvPr id="4" name="Picture 3" descr="Screen Shot 2015-07-26 at 2.50.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220" y="1787254"/>
            <a:ext cx="2584112" cy="411539"/>
          </a:xfrm>
          <a:prstGeom prst="rect">
            <a:avLst/>
          </a:prstGeom>
        </p:spPr>
      </p:pic>
      <p:pic>
        <p:nvPicPr>
          <p:cNvPr id="5" name="Picture 4" descr="Screen Shot 2015-07-26 at 2.51.51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89" y="3308779"/>
            <a:ext cx="3548409" cy="489136"/>
          </a:xfrm>
          <a:prstGeom prst="rect">
            <a:avLst/>
          </a:prstGeom>
        </p:spPr>
      </p:pic>
      <p:pic>
        <p:nvPicPr>
          <p:cNvPr id="6" name="Picture 5" descr="Screen Shot 2015-07-26 at 2.52.38 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791" y="4884416"/>
            <a:ext cx="4712240" cy="395038"/>
          </a:xfrm>
          <a:prstGeom prst="rect">
            <a:avLst/>
          </a:prstGeom>
        </p:spPr>
      </p:pic>
    </p:spTree>
    <p:extLst>
      <p:ext uri="{BB962C8B-B14F-4D97-AF65-F5344CB8AC3E}">
        <p14:creationId xmlns:p14="http://schemas.microsoft.com/office/powerpoint/2010/main" val="316336743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Computing Expected Number of </a:t>
            </a:r>
            <a:r>
              <a:rPr lang="en-US" dirty="0" err="1" smtClean="0"/>
              <a:t>Infectees</a:t>
            </a:r>
            <a:r>
              <a:rPr lang="en-US" dirty="0" smtClean="0"/>
              <a:t> by Enumerating Simple Paths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529308"/>
              </a:xfrm>
            </p:spPr>
            <p:txBody>
              <a:bodyPr>
                <a:normAutofit fontScale="92500" lnSpcReduction="20000"/>
              </a:bodyPr>
              <a:lstStyle/>
              <a:p>
                <a:r>
                  <a:rPr lang="en-US" dirty="0" smtClean="0"/>
                  <a:t>Consider the following from the theorem:</a:t>
                </a:r>
              </a:p>
              <a:p>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sSup>
                          <m:sSupPr>
                            <m:ctrlPr>
                              <a:rPr lang="en-US" i="1">
                                <a:latin typeface="Cambria Math"/>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sup>
                        </m:sSup>
                        <m:r>
                          <a:rPr lang="en-US" i="1">
                            <a:latin typeface="Cambria Math" panose="02040503050406030204" pitchFamily="18" charset="0"/>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𝑢</m:t>
                            </m:r>
                          </m:e>
                        </m:d>
                        <m:r>
                          <a:rPr lang="en-US" i="1">
                            <a:latin typeface="Cambria Math" panose="02040503050406030204" pitchFamily="18" charset="0"/>
                            <a:ea typeface="Cambria Math" panose="02040503050406030204" pitchFamily="18" charset="0"/>
                          </a:rPr>
                          <m:t>)</m:t>
                        </m:r>
                      </m:e>
                    </m:nary>
                  </m:oMath>
                </a14:m>
                <a:endParaRPr lang="en-US" dirty="0">
                  <a:ea typeface="Cambria Math" panose="02040503050406030204" pitchFamily="18" charset="0"/>
                </a:endParaRPr>
              </a:p>
              <a:p>
                <a:pPr lvl="1"/>
                <a:r>
                  <a:rPr lang="en-US" i="1" dirty="0" smtClean="0"/>
                  <a:t>This allows us to express the expected spread as a sum over the seeds.</a:t>
                </a:r>
              </a:p>
              <a:p>
                <a:r>
                  <a:rPr lang="en-US" dirty="0" smtClean="0"/>
                  <a:t>And…</a:t>
                </a:r>
              </a:p>
              <a:p>
                <a14:m>
                  <m:oMath xmlns:m="http://schemas.openxmlformats.org/officeDocument/2006/math">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sub>
                    </m:sSub>
                  </m:oMath>
                </a14:m>
                <a:r>
                  <a:rPr lang="en-US" dirty="0"/>
                  <a:t>=</a:t>
                </a:r>
                <a14:m>
                  <m:oMath xmlns:m="http://schemas.openxmlformats.org/officeDocument/2006/math">
                    <m:nary>
                      <m:naryPr>
                        <m:chr m:val="∑"/>
                        <m:supHide m:val="on"/>
                        <m:ctrlPr>
                          <a:rPr lang="en-US" i="1" dirty="0">
                            <a:latin typeface="Cambria Math"/>
                          </a:rPr>
                        </m:ctrlPr>
                      </m:naryPr>
                      <m:sub>
                        <m:r>
                          <m:rPr>
                            <m:brk m:alnAt="7"/>
                          </m:rPr>
                          <a:rPr lang="en-US" i="1" dirty="0">
                            <a:latin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𝑢𝑣</m:t>
                            </m:r>
                          </m:sub>
                        </m:sSub>
                      </m:sub>
                      <m:sup/>
                      <m:e>
                        <m:r>
                          <m:rPr>
                            <m:sty m:val="p"/>
                          </m:rPr>
                          <a:rPr lang="en-US" dirty="0">
                            <a:latin typeface="Cambria Math" panose="02040503050406030204" pitchFamily="18" charset="0"/>
                          </a:rPr>
                          <m:t>Pr</m:t>
                        </m:r>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e>
                    </m:nary>
                  </m:oMath>
                </a14:m>
                <a:endParaRPr lang="en-US" dirty="0" smtClean="0"/>
              </a:p>
              <a:p>
                <a:pPr lvl="1"/>
                <a:r>
                  <a:rPr lang="en-US" i="1" dirty="0" smtClean="0"/>
                  <a:t>This allows us to compute the probability of u influencing v as a sum of the simple path probabilities</a:t>
                </a:r>
              </a:p>
              <a:p>
                <a:r>
                  <a:rPr lang="en-US" dirty="0" smtClean="0"/>
                  <a:t>And…</a:t>
                </a:r>
              </a:p>
              <a:p>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b>
                          <m:sSubPr>
                            <m:ctrlPr>
                              <a:rPr lang="en-US" i="1">
                                <a:latin typeface="Cambria Math"/>
                              </a:rPr>
                            </m:ctrlPr>
                          </m:sSubPr>
                          <m:e>
                            <m:r>
                              <m:rPr>
                                <m:sty m:val="p"/>
                              </m:rPr>
                              <a:rPr lang="el-GR" i="1">
                                <a:latin typeface="Cambria Math" panose="02040503050406030204" pitchFamily="18" charset="0"/>
                                <a:ea typeface="Cambria Math" panose="02040503050406030204" pitchFamily="18" charset="0"/>
                              </a:rPr>
                              <m:t>Υ</m:t>
                            </m:r>
                          </m:e>
                          <m:sub>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sub>
                        </m:sSub>
                      </m:e>
                    </m:nary>
                  </m:oMath>
                </a14:m>
                <a:endParaRPr lang="en-US" dirty="0" smtClean="0">
                  <a:ea typeface="Cambria Math" panose="02040503050406030204" pitchFamily="18" charset="0"/>
                </a:endParaRPr>
              </a:p>
              <a:p>
                <a:pPr lvl="1"/>
                <a:r>
                  <a:rPr lang="en-US" dirty="0" smtClean="0"/>
                  <a:t>Which just means that the expected spread for a singleton is the sum of the probability of each node being influenced.</a:t>
                </a:r>
              </a:p>
              <a:p>
                <a:r>
                  <a:rPr lang="en-US" dirty="0" smtClean="0"/>
                  <a:t>So, we can compute the expected number of </a:t>
                </a:r>
                <a:r>
                  <a:rPr lang="en-US" dirty="0" err="1" smtClean="0"/>
                  <a:t>infectees</a:t>
                </a:r>
                <a:r>
                  <a:rPr lang="en-US" dirty="0" smtClean="0"/>
                  <a:t> as follows:</a:t>
                </a:r>
              </a:p>
              <a:p>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nary>
                          <m:naryPr>
                            <m:chr m:val="∑"/>
                            <m:supHide m:val="on"/>
                            <m:ctrlPr>
                              <a:rPr lang="en-US" i="1">
                                <a:latin typeface="Cambria Math"/>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ub>
                          <m:sup/>
                          <m:e>
                            <m:sSub>
                              <m:sSubPr>
                                <m:ctrlPr>
                                  <a:rPr lang="en-US" i="1" smtClean="0">
                                    <a:latin typeface="Cambria Math"/>
                                  </a:rPr>
                                </m:ctrlPr>
                              </m:sSubPr>
                              <m:e>
                                <m:nary>
                                  <m:naryPr>
                                    <m:chr m:val="∑"/>
                                    <m:supHide m:val="on"/>
                                    <m:ctrlPr>
                                      <a:rPr lang="en-US" i="1" dirty="0">
                                        <a:latin typeface="Cambria Math"/>
                                      </a:rPr>
                                    </m:ctrlPr>
                                  </m:naryPr>
                                  <m:sub>
                                    <m:r>
                                      <m:rPr>
                                        <m:brk m:alnAt="7"/>
                                      </m:rPr>
                                      <a:rPr lang="en-US" i="1" dirty="0">
                                        <a:latin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𝑢𝑣</m:t>
                                        </m:r>
                                      </m:sub>
                                    </m:sSub>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𝑜𝑛</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𝐺</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𝑢</m:t>
                                        </m:r>
                                      </m:e>
                                    </m:d>
                                    <m:r>
                                      <a:rPr lang="en-US" b="0" i="1" dirty="0" smtClean="0">
                                        <a:latin typeface="Cambria Math" panose="02040503050406030204" pitchFamily="18" charset="0"/>
                                        <a:ea typeface="Cambria Math" panose="02040503050406030204" pitchFamily="18" charset="0"/>
                                      </a:rPr>
                                      <m:t>)</m:t>
                                    </m:r>
                                  </m:sub>
                                  <m:sup/>
                                  <m:e>
                                    <m:r>
                                      <m:rPr>
                                        <m:sty m:val="p"/>
                                      </m:rPr>
                                      <a:rPr lang="en-US" dirty="0">
                                        <a:latin typeface="Cambria Math" panose="02040503050406030204" pitchFamily="18" charset="0"/>
                                      </a:rPr>
                                      <m:t>Pr</m:t>
                                    </m:r>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e>
                                </m:nary>
                              </m:e>
                              <m:sub/>
                            </m:sSub>
                          </m:e>
                        </m:nary>
                      </m:e>
                    </m:nary>
                  </m:oMath>
                </a14:m>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529308"/>
              </a:xfrm>
              <a:blipFill rotWithShape="0">
                <a:blip r:embed="rId2"/>
                <a:stretch>
                  <a:fillRect l="-1939" t="-2288" r="-1939" b="-11036"/>
                </a:stretch>
              </a:blipFill>
            </p:spPr>
            <p:txBody>
              <a:bodyPr/>
              <a:lstStyle/>
              <a:p>
                <a:r>
                  <a:rPr lang="en-US">
                    <a:noFill/>
                  </a:rPr>
                  <a:t> </a:t>
                </a:r>
              </a:p>
            </p:txBody>
          </p:sp>
        </mc:Fallback>
      </mc:AlternateContent>
    </p:spTree>
    <p:extLst>
      <p:ext uri="{BB962C8B-B14F-4D97-AF65-F5344CB8AC3E}">
        <p14:creationId xmlns:p14="http://schemas.microsoft.com/office/powerpoint/2010/main" val="25758333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t>
            </a:r>
            <a:r>
              <a:rPr lang="en-US" dirty="0" smtClean="0">
                <a:latin typeface="Symbol" panose="05050102010706020507" pitchFamily="18" charset="2"/>
              </a:rPr>
              <a:t>s</a:t>
            </a:r>
            <a:endParaRPr lang="en-US" dirty="0">
              <a:latin typeface="Symbol" panose="05050102010706020507"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374762"/>
              </a:xfrm>
            </p:spPr>
            <p:txBody>
              <a:bodyPr>
                <a:normAutofit fontScale="77500" lnSpcReduction="20000"/>
              </a:bodyPr>
              <a:lstStyle/>
              <a:p>
                <a:r>
                  <a:rPr lang="en-US" dirty="0" smtClean="0"/>
                  <a:t>Let us suppose we have an oracle that enumerates all simple paths from some node u to all other nodes within a graph.  The authors use the “BACKTRACK” algorithm to do so.</a:t>
                </a:r>
              </a:p>
              <a:p>
                <a:endParaRPr lang="en-US" dirty="0"/>
              </a:p>
              <a:p>
                <a:r>
                  <a:rPr lang="en-US" dirty="0" smtClean="0"/>
                  <a:t>We can compute </a:t>
                </a:r>
                <a:r>
                  <a:rPr lang="en-US" dirty="0" smtClean="0">
                    <a:latin typeface="Symbol" panose="05050102010706020507" pitchFamily="18" charset="2"/>
                  </a:rPr>
                  <a:t>s</a:t>
                </a:r>
                <a:r>
                  <a:rPr lang="en-US" dirty="0" smtClean="0"/>
                  <a:t> exactly as follows (this is the SIMPATH-SPREAD routine):</a:t>
                </a:r>
              </a:p>
              <a:p>
                <a:pPr marL="457200" indent="-457200">
                  <a:buFont typeface="+mj-lt"/>
                  <a:buAutoNum type="arabicPeriod"/>
                </a:pPr>
                <a:r>
                  <a:rPr lang="en-US" dirty="0">
                    <a:latin typeface="Symbol" panose="05050102010706020507" pitchFamily="18" charset="2"/>
                  </a:rPr>
                  <a:t>s</a:t>
                </a:r>
                <a:r>
                  <a:rPr lang="en-US" dirty="0" smtClean="0"/>
                  <a:t> = 0</a:t>
                </a:r>
              </a:p>
              <a:p>
                <a:pPr marL="457200" indent="-457200">
                  <a:buFont typeface="+mj-lt"/>
                  <a:buAutoNum type="arabicPeriod"/>
                </a:pPr>
                <a:r>
                  <a:rPr lang="en-US" dirty="0" smtClean="0"/>
                  <a:t>For each seed node u in set S do the following:</a:t>
                </a:r>
              </a:p>
              <a:p>
                <a:pPr marL="749808" lvl="1" indent="-457200">
                  <a:buFont typeface="+mj-lt"/>
                  <a:buAutoNum type="alphaLcPeriod"/>
                </a:pPr>
                <a:r>
                  <a:rPr lang="en-US" dirty="0" smtClean="0"/>
                  <a:t>Compute all simple paths from u to all other nodes in the graph G(V-S+{u})</a:t>
                </a:r>
              </a:p>
              <a:p>
                <a:pPr marL="749808" lvl="1" indent="-457200">
                  <a:buFont typeface="+mj-lt"/>
                  <a:buAutoNum type="alphaLcPeriod"/>
                </a:pPr>
                <a:r>
                  <a:rPr lang="en-US" dirty="0" smtClean="0"/>
                  <a:t>Compute the probability for all the paths, let this equal X </a:t>
                </a:r>
              </a:p>
              <a:p>
                <a:pPr marL="749808" lvl="1" indent="-457200">
                  <a:buFont typeface="+mj-lt"/>
                  <a:buAutoNum type="alphaLcPeriod"/>
                </a:pPr>
                <a:r>
                  <a:rPr lang="en-US" dirty="0" smtClean="0"/>
                  <a:t> </a:t>
                </a:r>
                <a:r>
                  <a:rPr lang="en-US" dirty="0" smtClean="0">
                    <a:latin typeface="Symbol" panose="05050102010706020507" pitchFamily="18" charset="2"/>
                  </a:rPr>
                  <a:t>s</a:t>
                </a:r>
                <a:r>
                  <a:rPr lang="en-US" dirty="0" smtClean="0"/>
                  <a:t> = </a:t>
                </a:r>
                <a:r>
                  <a:rPr lang="en-US" dirty="0" smtClean="0">
                    <a:latin typeface="Symbol" panose="05050102010706020507" pitchFamily="18" charset="2"/>
                  </a:rPr>
                  <a:t>s</a:t>
                </a:r>
                <a:r>
                  <a:rPr lang="en-US" dirty="0" smtClean="0"/>
                  <a:t> + X</a:t>
                </a:r>
              </a:p>
              <a:p>
                <a:pPr marL="457200" indent="-457200">
                  <a:buFont typeface="+mj-lt"/>
                  <a:buAutoNum type="arabicPeriod"/>
                </a:pPr>
                <a:r>
                  <a:rPr lang="en-US" dirty="0" smtClean="0"/>
                  <a:t>Return </a:t>
                </a:r>
                <a:r>
                  <a:rPr lang="en-US" dirty="0" smtClean="0">
                    <a:latin typeface="Symbol" panose="05050102010706020507" pitchFamily="18" charset="2"/>
                  </a:rPr>
                  <a:t>s</a:t>
                </a:r>
              </a:p>
              <a:p>
                <a:pPr marL="457200" indent="-457200">
                  <a:buFont typeface="+mj-lt"/>
                  <a:buAutoNum type="arabicPeriod"/>
                </a:pPr>
                <a:endParaRPr lang="en-US" dirty="0" smtClean="0">
                  <a:latin typeface="Symbol" panose="05050102010706020507" pitchFamily="18" charset="2"/>
                </a:endParaRPr>
              </a:p>
              <a:p>
                <a:pPr marL="0" indent="0">
                  <a:buNone/>
                </a:pPr>
                <a:r>
                  <a:rPr lang="en-US" i="1" dirty="0" smtClean="0"/>
                  <a:t>All this algorithm does is compute the following:</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nary>
                            <m:naryPr>
                              <m:chr m:val="∑"/>
                              <m:supHide m:val="on"/>
                              <m:ctrlPr>
                                <a:rPr lang="en-US" i="1">
                                  <a:latin typeface="Cambria Math"/>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sub>
                            <m:sup/>
                            <m:e>
                              <m:sSub>
                                <m:sSubPr>
                                  <m:ctrlPr>
                                    <a:rPr lang="en-US" i="1">
                                      <a:latin typeface="Cambria Math"/>
                                    </a:rPr>
                                  </m:ctrlPr>
                                </m:sSubPr>
                                <m:e>
                                  <m:nary>
                                    <m:naryPr>
                                      <m:chr m:val="∑"/>
                                      <m:supHide m:val="on"/>
                                      <m:ctrlPr>
                                        <a:rPr lang="en-US" i="1" dirty="0">
                                          <a:latin typeface="Cambria Math"/>
                                        </a:rPr>
                                      </m:ctrlPr>
                                    </m:naryPr>
                                    <m:sub>
                                      <m:r>
                                        <m:rPr>
                                          <m:brk m:alnAt="7"/>
                                        </m:rPr>
                                        <a:rPr lang="en-US" i="1" dirty="0">
                                          <a:latin typeface="Cambria Math" panose="02040503050406030204" pitchFamily="18" charset="0"/>
                                        </a:rPr>
                                        <m:t>𝑃</m:t>
                                      </m:r>
                                      <m:r>
                                        <a:rPr lang="en-US" i="1" dirty="0">
                                          <a:latin typeface="Cambria Math" panose="02040503050406030204" pitchFamily="18" charset="0"/>
                                          <a:ea typeface="Cambria Math" panose="02040503050406030204" pitchFamily="18" charset="0"/>
                                        </a:rPr>
                                        <m:t>∈</m:t>
                                      </m:r>
                                      <m:sSub>
                                        <m:sSubPr>
                                          <m:ctrlPr>
                                            <a:rPr lang="en-US" i="1" dirty="0">
                                              <a:latin typeface="Cambria Math"/>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𝑃</m:t>
                                          </m:r>
                                        </m:e>
                                        <m:sub>
                                          <m:r>
                                            <a:rPr lang="en-US" i="1" dirty="0">
                                              <a:latin typeface="Cambria Math" panose="02040503050406030204" pitchFamily="18" charset="0"/>
                                              <a:ea typeface="Cambria Math" panose="02040503050406030204" pitchFamily="18" charset="0"/>
                                            </a:rPr>
                                            <m:t>𝑢𝑣</m:t>
                                          </m:r>
                                        </m:sub>
                                      </m:sSub>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𝑜𝑛</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𝐺</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𝑉</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𝑆</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𝑢</m:t>
                                          </m:r>
                                        </m:e>
                                      </m:d>
                                      <m:r>
                                        <a:rPr lang="en-US" i="1" dirty="0">
                                          <a:latin typeface="Cambria Math" panose="02040503050406030204" pitchFamily="18" charset="0"/>
                                          <a:ea typeface="Cambria Math" panose="02040503050406030204" pitchFamily="18" charset="0"/>
                                        </a:rPr>
                                        <m:t>)</m:t>
                                      </m:r>
                                    </m:sub>
                                    <m:sup/>
                                    <m:e>
                                      <m:r>
                                        <m:rPr>
                                          <m:sty m:val="p"/>
                                        </m:rPr>
                                        <a:rPr lang="en-US" dirty="0">
                                          <a:latin typeface="Cambria Math" panose="02040503050406030204" pitchFamily="18" charset="0"/>
                                        </a:rPr>
                                        <m:t>Pr</m:t>
                                      </m:r>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e>
                                  </m:nary>
                                </m:e>
                                <m:sub/>
                              </m:sSub>
                            </m:e>
                          </m:nary>
                        </m:e>
                      </m:nary>
                    </m:oMath>
                  </m:oMathPara>
                </a14:m>
                <a:endParaRPr lang="en-US" dirty="0"/>
              </a:p>
              <a:p>
                <a:pPr marL="0" indent="0">
                  <a:buNone/>
                </a:pPr>
                <a:endParaRPr lang="en-US" dirty="0">
                  <a:latin typeface="Symbol" panose="05050102010706020507" pitchFamily="18"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74762"/>
              </a:xfrm>
              <a:blipFill rotWithShape="0">
                <a:blip r:embed="rId2"/>
                <a:stretch>
                  <a:fillRect l="-1616" t="-1813" b="-21339"/>
                </a:stretch>
              </a:blipFill>
            </p:spPr>
            <p:txBody>
              <a:bodyPr/>
              <a:lstStyle/>
              <a:p>
                <a:r>
                  <a:rPr lang="en-US">
                    <a:noFill/>
                  </a:rPr>
                  <a:t> </a:t>
                </a:r>
              </a:p>
            </p:txBody>
          </p:sp>
        </mc:Fallback>
      </mc:AlternateContent>
    </p:spTree>
    <p:extLst>
      <p:ext uri="{BB962C8B-B14F-4D97-AF65-F5344CB8AC3E}">
        <p14:creationId xmlns:p14="http://schemas.microsoft.com/office/powerpoint/2010/main" val="26214466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of Enumerating Paths</a:t>
            </a:r>
            <a:endParaRPr lang="en-US" dirty="0"/>
          </a:p>
        </p:txBody>
      </p:sp>
      <p:sp>
        <p:nvSpPr>
          <p:cNvPr id="3" name="Content Placeholder 2"/>
          <p:cNvSpPr>
            <a:spLocks noGrp="1"/>
          </p:cNvSpPr>
          <p:nvPr>
            <p:ph idx="1"/>
          </p:nvPr>
        </p:nvSpPr>
        <p:spPr>
          <a:xfrm>
            <a:off x="399245" y="1845733"/>
            <a:ext cx="8487178" cy="4310367"/>
          </a:xfrm>
        </p:spPr>
        <p:txBody>
          <a:bodyPr>
            <a:noAutofit/>
          </a:bodyPr>
          <a:lstStyle/>
          <a:p>
            <a:pPr lvl="1"/>
            <a:r>
              <a:rPr lang="en-US" sz="2000" dirty="0" smtClean="0"/>
              <a:t>Recall: Computing the expected number of </a:t>
            </a:r>
            <a:r>
              <a:rPr lang="en-US" sz="2000" dirty="0" err="1" smtClean="0"/>
              <a:t>infectees</a:t>
            </a:r>
            <a:r>
              <a:rPr lang="en-US" sz="2000" dirty="0" smtClean="0"/>
              <a:t> in the LT model is #P hard because just </a:t>
            </a:r>
            <a:r>
              <a:rPr lang="en-US" sz="2000" i="1" dirty="0" smtClean="0"/>
              <a:t>counting</a:t>
            </a:r>
            <a:r>
              <a:rPr lang="en-US" sz="2000" dirty="0" smtClean="0"/>
              <a:t> the number of simple paths between nodes is #P hard (not to mention enumerating them.</a:t>
            </a:r>
          </a:p>
          <a:p>
            <a:pPr lvl="1"/>
            <a:endParaRPr lang="en-US" sz="2000" dirty="0" smtClean="0"/>
          </a:p>
          <a:p>
            <a:pPr lvl="1"/>
            <a:r>
              <a:rPr lang="en-US" sz="2000" dirty="0" smtClean="0"/>
              <a:t>So, the algorithm on the previous slide is </a:t>
            </a:r>
            <a:r>
              <a:rPr lang="en-US" sz="2000" u="sng" dirty="0" smtClean="0"/>
              <a:t>not efficient</a:t>
            </a:r>
            <a:r>
              <a:rPr lang="en-US" sz="2000" i="1" dirty="0"/>
              <a:t> </a:t>
            </a:r>
            <a:r>
              <a:rPr lang="en-US" sz="2000" i="1" dirty="0" smtClean="0"/>
              <a:t>(don’t wait for it to stop running!)</a:t>
            </a:r>
          </a:p>
          <a:p>
            <a:pPr lvl="1"/>
            <a:endParaRPr lang="en-US" sz="2000" i="1" dirty="0" smtClean="0"/>
          </a:p>
          <a:p>
            <a:pPr lvl="1"/>
            <a:r>
              <a:rPr lang="en-US" sz="2000" u="sng" dirty="0" smtClean="0"/>
              <a:t>Intuition:</a:t>
            </a:r>
            <a:r>
              <a:rPr lang="en-US" sz="2000" dirty="0" smtClean="0"/>
              <a:t>  The longer paths will occur with a much lower probability (the influence events are independent, so we multiply the edge weights)</a:t>
            </a:r>
          </a:p>
        </p:txBody>
      </p:sp>
    </p:spTree>
    <p:extLst>
      <p:ext uri="{BB962C8B-B14F-4D97-AF65-F5344CB8AC3E}">
        <p14:creationId xmlns:p14="http://schemas.microsoft.com/office/powerpoint/2010/main" val="127384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Model </a:t>
            </a:r>
            <a:r>
              <a:rPr lang="en-US" sz="1600" dirty="0" smtClean="0"/>
              <a:t>in term of differential equations</a:t>
            </a:r>
            <a:endParaRPr lang="en-US" sz="2400" dirty="0"/>
          </a:p>
        </p:txBody>
      </p:sp>
      <p:sp>
        <p:nvSpPr>
          <p:cNvPr id="3" name="Content Placeholder 2"/>
          <p:cNvSpPr>
            <a:spLocks noGrp="1"/>
          </p:cNvSpPr>
          <p:nvPr>
            <p:ph sz="half" idx="1"/>
          </p:nvPr>
        </p:nvSpPr>
        <p:spPr/>
        <p:txBody>
          <a:bodyPr/>
          <a:lstStyle/>
          <a:p>
            <a:pPr algn="ctr"/>
            <a:endParaRPr lang="en-US" dirty="0" smtClean="0">
              <a:solidFill>
                <a:srgbClr val="FF0000"/>
              </a:solidFill>
            </a:endParaRPr>
          </a:p>
          <a:p>
            <a:pPr algn="ctr"/>
            <a:endParaRPr lang="en-US" dirty="0">
              <a:solidFill>
                <a:srgbClr val="FF0000"/>
              </a:solidFill>
            </a:endParaRPr>
          </a:p>
          <a:p>
            <a:pPr algn="ctr"/>
            <a:endParaRPr lang="en-US" dirty="0" smtClean="0">
              <a:solidFill>
                <a:srgbClr val="FF0000"/>
              </a:solidFill>
            </a:endParaRPr>
          </a:p>
          <a:p>
            <a:pPr algn="ctr"/>
            <a:endParaRPr lang="en-US" dirty="0">
              <a:solidFill>
                <a:srgbClr val="FF0000"/>
              </a:solidFill>
            </a:endParaRPr>
          </a:p>
          <a:p>
            <a:pPr algn="ctr"/>
            <a:r>
              <a:rPr lang="en-US" dirty="0" smtClean="0">
                <a:solidFill>
                  <a:srgbClr val="FF0000"/>
                </a:solidFill>
              </a:rPr>
              <a:t>No closed form solution exists for the integration</a:t>
            </a:r>
            <a:endParaRPr lang="en-US" dirty="0">
              <a:solidFill>
                <a:srgbClr val="FF0000"/>
              </a:solidFill>
            </a:endParaRPr>
          </a:p>
        </p:txBody>
      </p:sp>
      <p:pic>
        <p:nvPicPr>
          <p:cNvPr id="6" name="Content Placeholder 5" descr="CodeCogsEqn (2).pdf"/>
          <p:cNvPicPr>
            <a:picLocks noGrp="1" noChangeAspect="1"/>
          </p:cNvPicPr>
          <p:nvPr>
            <p:ph sz="half" idx="2"/>
          </p:nvPr>
        </p:nvPicPr>
        <p:blipFill>
          <a:blip r:embed="rId2">
            <a:extLst>
              <a:ext uri="{28A0092B-C50C-407E-A947-70E740481C1C}">
                <a14:useLocalDpi xmlns:a14="http://schemas.microsoft.com/office/drawing/2010/main" val="0"/>
              </a:ext>
            </a:extLst>
          </a:blip>
          <a:srcRect t="-1726" b="-1726"/>
          <a:stretch>
            <a:fillRect/>
          </a:stretch>
        </p:blipFill>
        <p:spPr>
          <a:xfrm>
            <a:off x="4664075" y="1846263"/>
            <a:ext cx="3702050" cy="4022725"/>
          </a:xfrm>
        </p:spPr>
      </p:pic>
    </p:spTree>
    <p:extLst>
      <p:ext uri="{BB962C8B-B14F-4D97-AF65-F5344CB8AC3E}">
        <p14:creationId xmlns:p14="http://schemas.microsoft.com/office/powerpoint/2010/main" val="386610440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of Enumerating Paths</a:t>
            </a:r>
            <a:endParaRPr lang="en-US" dirty="0"/>
          </a:p>
        </p:txBody>
      </p:sp>
      <p:sp>
        <p:nvSpPr>
          <p:cNvPr id="3" name="Content Placeholder 2"/>
          <p:cNvSpPr>
            <a:spLocks noGrp="1"/>
          </p:cNvSpPr>
          <p:nvPr>
            <p:ph idx="1"/>
          </p:nvPr>
        </p:nvSpPr>
        <p:spPr>
          <a:xfrm>
            <a:off x="399245" y="1845733"/>
            <a:ext cx="8487178" cy="4310367"/>
          </a:xfrm>
        </p:spPr>
        <p:txBody>
          <a:bodyPr>
            <a:noAutofit/>
          </a:bodyPr>
          <a:lstStyle/>
          <a:p>
            <a:pPr lvl="1"/>
            <a:r>
              <a:rPr lang="en-US" sz="2000" u="sng" dirty="0" smtClean="0"/>
              <a:t>Intuition:</a:t>
            </a:r>
            <a:r>
              <a:rPr lang="en-US" sz="2000" dirty="0" smtClean="0"/>
              <a:t>  The longer paths will occur with a much lower probability (the influence events are independent, so we multiply the edge weights)</a:t>
            </a:r>
          </a:p>
          <a:p>
            <a:pPr lvl="1"/>
            <a:endParaRPr lang="en-US" sz="2000" u="sng" dirty="0"/>
          </a:p>
          <a:p>
            <a:pPr lvl="1"/>
            <a:r>
              <a:rPr lang="en-US" sz="2000" u="sng" dirty="0" smtClean="0"/>
              <a:t>Heuristic:</a:t>
            </a:r>
            <a:r>
              <a:rPr lang="en-US" sz="2000" dirty="0" smtClean="0"/>
              <a:t> Only enumerate the paths that have a probability greater than a certain amount.</a:t>
            </a:r>
          </a:p>
          <a:p>
            <a:pPr lvl="1"/>
            <a:endParaRPr lang="en-US" sz="2000" u="sng" dirty="0"/>
          </a:p>
          <a:p>
            <a:pPr lvl="1"/>
            <a:r>
              <a:rPr lang="en-US" sz="2000" dirty="0" smtClean="0"/>
              <a:t>Hence, SIMPATH computes a lower bound on the expected number of </a:t>
            </a:r>
            <a:r>
              <a:rPr lang="en-US" sz="2000" dirty="0" err="1" smtClean="0"/>
              <a:t>infectees</a:t>
            </a:r>
            <a:r>
              <a:rPr lang="en-US" sz="2000" dirty="0" smtClean="0"/>
              <a:t> – the hope is that the paths it does not consider don’t add up to a whole lot which would make the lower bound tight.</a:t>
            </a:r>
          </a:p>
          <a:p>
            <a:pPr lvl="1"/>
            <a:endParaRPr lang="en-US" sz="2000" dirty="0"/>
          </a:p>
          <a:p>
            <a:pPr lvl="1"/>
            <a:r>
              <a:rPr lang="en-US" sz="2000" i="1" dirty="0" smtClean="0"/>
              <a:t>This is not an approximation guarantee – there are currently no known results regarding how close this bound is to the actual expected value.</a:t>
            </a:r>
            <a:endParaRPr lang="en-US" sz="2000" i="1" dirty="0"/>
          </a:p>
        </p:txBody>
      </p:sp>
    </p:spTree>
    <p:extLst>
      <p:ext uri="{BB962C8B-B14F-4D97-AF65-F5344CB8AC3E}">
        <p14:creationId xmlns:p14="http://schemas.microsoft.com/office/powerpoint/2010/main" val="59304093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Maximization Using SIMPATH-SPREAD</a:t>
            </a:r>
            <a:endParaRPr lang="en-US" dirty="0"/>
          </a:p>
        </p:txBody>
      </p:sp>
      <p:sp>
        <p:nvSpPr>
          <p:cNvPr id="3" name="Content Placeholder 2"/>
          <p:cNvSpPr>
            <a:spLocks noGrp="1"/>
          </p:cNvSpPr>
          <p:nvPr>
            <p:ph idx="1"/>
          </p:nvPr>
        </p:nvSpPr>
        <p:spPr/>
        <p:txBody>
          <a:bodyPr/>
          <a:lstStyle/>
          <a:p>
            <a:r>
              <a:rPr lang="en-US" dirty="0" smtClean="0"/>
              <a:t>The overall algorithm for scalable influence maximization under the LT model is called SIMPATH and calls SIMPATH-SPREAD to approximate </a:t>
            </a:r>
            <a:r>
              <a:rPr lang="en-US" dirty="0" smtClean="0">
                <a:latin typeface="Symbol" panose="05050102010706020507" pitchFamily="18" charset="2"/>
              </a:rPr>
              <a:t>s</a:t>
            </a:r>
            <a:r>
              <a:rPr lang="en-US" dirty="0" smtClean="0"/>
              <a:t>.</a:t>
            </a:r>
          </a:p>
          <a:p>
            <a:endParaRPr lang="en-US" dirty="0"/>
          </a:p>
          <a:p>
            <a:r>
              <a:rPr lang="en-US" dirty="0" smtClean="0"/>
              <a:t>The authors of SIMPATH (</a:t>
            </a:r>
            <a:r>
              <a:rPr lang="en-US" dirty="0" err="1" smtClean="0"/>
              <a:t>Goyal</a:t>
            </a:r>
            <a:r>
              <a:rPr lang="en-US" dirty="0" smtClean="0"/>
              <a:t> et al.) leverage lazy </a:t>
            </a:r>
            <a:r>
              <a:rPr lang="en-US" dirty="0" err="1" smtClean="0"/>
              <a:t>submodular</a:t>
            </a:r>
            <a:r>
              <a:rPr lang="en-US" dirty="0" smtClean="0"/>
              <a:t> evaluation as well as some graph-theoretic techniques to limit the calls to SIMPATH-SPREAD.</a:t>
            </a:r>
          </a:p>
          <a:p>
            <a:endParaRPr lang="en-US" dirty="0" smtClean="0"/>
          </a:p>
          <a:p>
            <a:r>
              <a:rPr lang="en-US" dirty="0" smtClean="0"/>
              <a:t>However, one major issue is to limit the number of calls to SIMPATH spread on the first iteration of the greedy algorithm.</a:t>
            </a:r>
            <a:endParaRPr lang="en-US" dirty="0"/>
          </a:p>
        </p:txBody>
      </p:sp>
    </p:spTree>
    <p:extLst>
      <p:ext uri="{BB962C8B-B14F-4D97-AF65-F5344CB8AC3E}">
        <p14:creationId xmlns:p14="http://schemas.microsoft.com/office/powerpoint/2010/main" val="36736762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Useful Property of the LT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b="1" u="sng" dirty="0" smtClean="0"/>
                  <a:t>Theorem:</a:t>
                </a:r>
                <a:r>
                  <a:rPr lang="en-US" sz="2400" b="1" dirty="0" smtClean="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b="0" i="1" smtClean="0">
                            <a:latin typeface="Cambria Math"/>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=1+</m:t>
                    </m:r>
                    <m:nary>
                      <m:naryPr>
                        <m:chr m:val="∑"/>
                        <m:supHide m:val="on"/>
                        <m:ctrlPr>
                          <a:rPr lang="en-US" sz="2400" b="0" i="1" smtClean="0">
                            <a:latin typeface="Cambria Math"/>
                            <a:ea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𝑢</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𝑁</m:t>
                            </m:r>
                          </m:e>
                          <m:sup>
                            <m:r>
                              <m:rPr>
                                <m:brk m:alnAt="7"/>
                              </m:rPr>
                              <a:rPr lang="en-US" sz="2400" b="0" i="1" smtClean="0">
                                <a:latin typeface="Cambria Math" panose="02040503050406030204" pitchFamily="18" charset="0"/>
                                <a:ea typeface="Cambria Math" panose="02040503050406030204" pitchFamily="18" charset="0"/>
                              </a:rPr>
                              <m:t>𝑜</m:t>
                            </m:r>
                            <m:r>
                              <a:rPr lang="en-US" sz="2400" b="0" i="1" smtClean="0">
                                <a:latin typeface="Cambria Math" panose="02040503050406030204" pitchFamily="18" charset="0"/>
                                <a:ea typeface="Cambria Math" panose="02040503050406030204" pitchFamily="18" charset="0"/>
                              </a:rPr>
                              <m:t>𝑢𝑡</m:t>
                            </m:r>
                          </m:sup>
                        </m:sSup>
                        <m:r>
                          <m:rPr>
                            <m:brk m:alnAt="7"/>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m:t>
                        </m:r>
                      </m:sub>
                      <m:sup/>
                      <m:e>
                        <m:sSub>
                          <m:sSubPr>
                            <m:ctrlPr>
                              <a:rPr lang="en-US" sz="2400" b="0" i="1" smtClean="0">
                                <a:latin typeface="Cambria Math"/>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𝑏</m:t>
                            </m:r>
                          </m:e>
                          <m:sub>
                            <m:r>
                              <a:rPr lang="en-US" sz="2400" b="0" i="1" smtClean="0">
                                <a:latin typeface="Cambria Math" panose="02040503050406030204" pitchFamily="18" charset="0"/>
                                <a:ea typeface="Cambria Math" panose="02040503050406030204" pitchFamily="18" charset="0"/>
                              </a:rPr>
                              <m:t>𝑣𝑢</m:t>
                            </m:r>
                          </m:sub>
                        </m:sSub>
                        <m:sSup>
                          <m:sSupPr>
                            <m:ctrlPr>
                              <a:rPr lang="en-US" sz="2400" b="0" i="1" smtClean="0">
                                <a:latin typeface="Cambria Math"/>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𝑉</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sup>
                        </m:sSup>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𝑢</m:t>
                            </m:r>
                          </m:e>
                        </m:d>
                        <m:r>
                          <a:rPr lang="en-US" sz="2400" b="0" i="1" smtClean="0">
                            <a:latin typeface="Cambria Math" panose="02040503050406030204" pitchFamily="18" charset="0"/>
                            <a:ea typeface="Cambria Math" panose="02040503050406030204" pitchFamily="18" charset="0"/>
                          </a:rPr>
                          <m:t>)</m:t>
                        </m:r>
                      </m:e>
                    </m:nary>
                  </m:oMath>
                </a14:m>
                <a:endParaRPr lang="en-US" sz="2400" u="sng" dirty="0" smtClean="0"/>
              </a:p>
              <a:p>
                <a:endParaRPr lang="en-US" sz="2400" u="sng" dirty="0"/>
              </a:p>
              <a:p>
                <a:r>
                  <a:rPr lang="en-US" sz="2400" dirty="0" smtClean="0"/>
                  <a:t>Consider all simple paths that start at v.  The second node is always one of v’s out-neighbors and a particular out-neighbor is infected based on the edge-weight.  The remainder of the path starts at the outgoing  neighbor and can traverses through the nodes in G (except for node v).</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1212" r="-2100"/>
                </a:stretch>
              </a:blipFill>
            </p:spPr>
            <p:txBody>
              <a:bodyPr/>
              <a:lstStyle/>
              <a:p>
                <a:r>
                  <a:rPr lang="en-US">
                    <a:noFill/>
                  </a:rPr>
                  <a:t> </a:t>
                </a:r>
              </a:p>
            </p:txBody>
          </p:sp>
        </mc:Fallback>
      </mc:AlternateContent>
    </p:spTree>
    <p:extLst>
      <p:ext uri="{BB962C8B-B14F-4D97-AF65-F5344CB8AC3E}">
        <p14:creationId xmlns:p14="http://schemas.microsoft.com/office/powerpoint/2010/main" val="326816352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Useful Property of the LT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2400" dirty="0" smtClean="0"/>
                  <a:t>Note that we can compute </a:t>
                </a:r>
                <a14:m>
                  <m:oMath xmlns:m="http://schemas.openxmlformats.org/officeDocument/2006/math">
                    <m:r>
                      <a:rPr lang="en-US" sz="2400" i="1">
                        <a:latin typeface="Cambria Math" panose="02040503050406030204" pitchFamily="18" charset="0"/>
                        <a:ea typeface="Cambria Math" panose="02040503050406030204" pitchFamily="18" charset="0"/>
                      </a:rPr>
                      <m:t>𝜎</m:t>
                    </m:r>
                    <m:d>
                      <m:dPr>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e>
                    </m:d>
                  </m:oMath>
                </a14:m>
                <a:r>
                  <a:rPr lang="en-US" sz="2400" dirty="0"/>
                  <a:t> and </a:t>
                </a:r>
                <a14:m>
                  <m:oMath xmlns:m="http://schemas.openxmlformats.org/officeDocument/2006/math">
                    <m:sSup>
                      <m:sSupPr>
                        <m:ctrlPr>
                          <a:rPr lang="en-US" sz="2400" i="1">
                            <a:latin typeface="Cambria Math"/>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𝑉</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𝑣</m:t>
                            </m:r>
                          </m:e>
                        </m:d>
                      </m:sup>
                    </m:sSup>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𝑢</m:t>
                        </m:r>
                      </m:e>
                    </m:d>
                    <m:r>
                      <a:rPr lang="en-US" sz="2400" i="1">
                        <a:latin typeface="Cambria Math" panose="02040503050406030204" pitchFamily="18" charset="0"/>
                        <a:ea typeface="Cambria Math" panose="02040503050406030204" pitchFamily="18" charset="0"/>
                      </a:rPr>
                      <m:t>)</m:t>
                    </m:r>
                  </m:oMath>
                </a14:m>
                <a:r>
                  <a:rPr lang="en-US" sz="2400" dirty="0"/>
                  <a:t> </a:t>
                </a:r>
                <a:r>
                  <a:rPr lang="en-US" sz="2400" dirty="0" smtClean="0"/>
                  <a:t>(for </a:t>
                </a:r>
                <a:r>
                  <a:rPr lang="en-US" sz="2400" dirty="0"/>
                  <a:t>all </a:t>
                </a:r>
                <a:r>
                  <a:rPr lang="en-US" sz="2400" dirty="0" smtClean="0"/>
                  <a:t>v) </a:t>
                </a:r>
                <a:r>
                  <a:rPr lang="en-US" sz="2400" dirty="0"/>
                  <a:t>with a single call to SIMPATH-SPREAD (by virtue of how the paths are built in the enumeration).</a:t>
                </a:r>
              </a:p>
              <a:p>
                <a:endParaRPr lang="en-US" sz="2400" dirty="0" smtClean="0"/>
              </a:p>
              <a:p>
                <a:r>
                  <a:rPr lang="en-US" sz="2400" dirty="0" smtClean="0"/>
                  <a:t>Hence, as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e>
                    </m:d>
                    <m:r>
                      <a:rPr lang="en-US" sz="2400" i="1">
                        <a:latin typeface="Cambria Math" panose="02040503050406030204" pitchFamily="18" charset="0"/>
                        <a:ea typeface="Cambria Math" panose="02040503050406030204" pitchFamily="18" charset="0"/>
                      </a:rPr>
                      <m:t>=1+</m:t>
                    </m:r>
                    <m:nary>
                      <m:naryPr>
                        <m:chr m:val="∑"/>
                        <m:supHide m:val="on"/>
                        <m:ctrlPr>
                          <a:rPr lang="en-US" sz="2400" i="1">
                            <a:latin typeface="Cambria Math"/>
                            <a:ea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sSup>
                          <m:sSupPr>
                            <m:ctrlPr>
                              <a:rPr lang="en-US" sz="2400" i="1">
                                <a:latin typeface="Cambria Math"/>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𝑁</m:t>
                            </m:r>
                          </m:e>
                          <m:sup>
                            <m:r>
                              <m:rPr>
                                <m:brk m:alnAt="7"/>
                              </m:rPr>
                              <a:rPr lang="en-US" sz="2400" i="1">
                                <a:latin typeface="Cambria Math" panose="02040503050406030204" pitchFamily="18" charset="0"/>
                                <a:ea typeface="Cambria Math" panose="02040503050406030204" pitchFamily="18" charset="0"/>
                              </a:rPr>
                              <m:t>𝑜</m:t>
                            </m:r>
                            <m:r>
                              <a:rPr lang="en-US" sz="2400" i="1">
                                <a:latin typeface="Cambria Math" panose="02040503050406030204" pitchFamily="18" charset="0"/>
                                <a:ea typeface="Cambria Math" panose="02040503050406030204" pitchFamily="18" charset="0"/>
                              </a:rPr>
                              <m:t>𝑢𝑡</m:t>
                            </m:r>
                          </m:sup>
                        </m:sSup>
                        <m:r>
                          <m:rPr>
                            <m:brk m:alnAt="7"/>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𝑣</m:t>
                        </m:r>
                        <m:r>
                          <a:rPr lang="en-US" sz="2400" i="1">
                            <a:latin typeface="Cambria Math" panose="02040503050406030204" pitchFamily="18" charset="0"/>
                            <a:ea typeface="Cambria Math" panose="02040503050406030204" pitchFamily="18" charset="0"/>
                          </a:rPr>
                          <m:t>)</m:t>
                        </m:r>
                      </m:sub>
                      <m:sup/>
                      <m:e>
                        <m:sSub>
                          <m:sSubPr>
                            <m:ctrlPr>
                              <a:rPr lang="en-US" sz="2400" i="1">
                                <a:latin typeface="Cambria Math"/>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𝑏</m:t>
                            </m:r>
                          </m:e>
                          <m:sub>
                            <m:r>
                              <a:rPr lang="en-US" sz="2400" i="1">
                                <a:latin typeface="Cambria Math" panose="02040503050406030204" pitchFamily="18" charset="0"/>
                                <a:ea typeface="Cambria Math" panose="02040503050406030204" pitchFamily="18" charset="0"/>
                              </a:rPr>
                              <m:t>𝑣𝑢</m:t>
                            </m:r>
                          </m:sub>
                        </m:sSub>
                        <m:sSup>
                          <m:sSupPr>
                            <m:ctrlPr>
                              <a:rPr lang="en-US" sz="2400" i="1">
                                <a:latin typeface="Cambria Math"/>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𝑉</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𝑣</m:t>
                                </m:r>
                              </m:e>
                            </m:d>
                          </m:sup>
                        </m:sSup>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𝑢</m:t>
                            </m:r>
                          </m:e>
                        </m:d>
                        <m:r>
                          <a:rPr lang="en-US" sz="2400" i="1">
                            <a:latin typeface="Cambria Math" panose="02040503050406030204" pitchFamily="18" charset="0"/>
                            <a:ea typeface="Cambria Math" panose="02040503050406030204" pitchFamily="18" charset="0"/>
                          </a:rPr>
                          <m:t>)</m:t>
                        </m:r>
                      </m:e>
                    </m:nary>
                  </m:oMath>
                </a14:m>
                <a:r>
                  <a:rPr lang="en-US" sz="2400" dirty="0" smtClean="0"/>
                  <a:t>,</a:t>
                </a:r>
                <a:br>
                  <a:rPr lang="en-US" sz="2400" dirty="0" smtClean="0"/>
                </a:br>
                <a:r>
                  <a:rPr lang="en-US" sz="2400" dirty="0" smtClean="0"/>
                  <a:t>for any given node </a:t>
                </a:r>
                <a:r>
                  <a:rPr lang="en-US" sz="2400" i="1" dirty="0"/>
                  <a:t>v</a:t>
                </a:r>
                <a:r>
                  <a:rPr lang="en-US" sz="2400" dirty="0" smtClean="0"/>
                  <a:t>, we have to calculate only one of the two:</a:t>
                </a:r>
              </a:p>
              <a:p>
                <a:pPr lvl="1"/>
                <a14:m>
                  <m:oMath xmlns:m="http://schemas.openxmlformats.org/officeDocument/2006/math">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e>
                    </m:d>
                  </m:oMath>
                </a14:m>
                <a:r>
                  <a:rPr lang="en-US" sz="2200" dirty="0" smtClean="0"/>
                  <a:t> </a:t>
                </a:r>
              </a:p>
              <a:p>
                <a:pPr lvl="1"/>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𝑉</m:t>
                        </m:r>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𝑣</m:t>
                            </m:r>
                          </m:e>
                        </m:d>
                      </m:sup>
                    </m:sSup>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𝑢</m:t>
                        </m:r>
                      </m:e>
                    </m:d>
                    <m:r>
                      <a:rPr lang="en-US" sz="2000" i="1">
                        <a:latin typeface="Cambria Math" panose="02040503050406030204" pitchFamily="18" charset="0"/>
                        <a:ea typeface="Cambria Math" panose="02040503050406030204" pitchFamily="18" charset="0"/>
                      </a:rPr>
                      <m:t>)</m:t>
                    </m:r>
                  </m:oMath>
                </a14:m>
                <a:r>
                  <a:rPr lang="en-US" sz="2200" dirty="0" smtClean="0"/>
                  <a:t> for all </a:t>
                </a:r>
                <a14:m>
                  <m:oMath xmlns:m="http://schemas.openxmlformats.org/officeDocument/2006/math">
                    <m:r>
                      <m:rPr>
                        <m:brk m:alnAt="7"/>
                      </m:rPr>
                      <a:rPr lang="en-US" sz="2000" i="1">
                        <a:latin typeface="Cambria Math" panose="02040503050406030204" pitchFamily="18" charset="0"/>
                        <a:ea typeface="Cambria Math" panose="02040503050406030204" pitchFamily="18" charset="0"/>
                      </a:rPr>
                      <m:t>𝑢</m:t>
                    </m:r>
                    <m:r>
                      <a:rPr lang="en-US" sz="2000" i="1">
                        <a:latin typeface="Cambria Math" panose="02040503050406030204" pitchFamily="18" charset="0"/>
                        <a:ea typeface="Cambria Math" panose="02040503050406030204" pitchFamily="18" charset="0"/>
                      </a:rPr>
                      <m:t>∈</m:t>
                    </m:r>
                    <m:sSup>
                      <m:sSupPr>
                        <m:ctrlPr>
                          <a:rPr lang="en-US" sz="2000" i="1">
                            <a:latin typeface="Cambria Math"/>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𝑁</m:t>
                        </m:r>
                      </m:e>
                      <m:sup>
                        <m:r>
                          <m:rPr>
                            <m:brk m:alnAt="7"/>
                          </m:rPr>
                          <a:rPr lang="en-US" sz="2000" i="1">
                            <a:latin typeface="Cambria Math" panose="02040503050406030204" pitchFamily="18" charset="0"/>
                            <a:ea typeface="Cambria Math" panose="02040503050406030204" pitchFamily="18" charset="0"/>
                          </a:rPr>
                          <m:t>𝑜</m:t>
                        </m:r>
                        <m:r>
                          <a:rPr lang="en-US" sz="2000" i="1">
                            <a:latin typeface="Cambria Math" panose="02040503050406030204" pitchFamily="18" charset="0"/>
                            <a:ea typeface="Cambria Math" panose="02040503050406030204" pitchFamily="18" charset="0"/>
                          </a:rPr>
                          <m:t>𝑢𝑡</m:t>
                        </m:r>
                      </m:sup>
                    </m:sSup>
                    <m:r>
                      <m:rPr>
                        <m:brk m:alnAt="7"/>
                      </m:rP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𝑣</m:t>
                    </m:r>
                    <m:r>
                      <a:rPr lang="en-US" sz="2000" i="1">
                        <a:latin typeface="Cambria Math" panose="02040503050406030204" pitchFamily="18" charset="0"/>
                        <a:ea typeface="Cambria Math" panose="02040503050406030204" pitchFamily="18" charset="0"/>
                      </a:rPr>
                      <m:t>)</m:t>
                    </m:r>
                  </m:oMath>
                </a14:m>
                <a:endParaRPr lang="en-US" sz="2200" dirty="0" smtClean="0"/>
              </a:p>
              <a:p>
                <a:endParaRPr lang="en-US" sz="2400" dirty="0"/>
              </a:p>
              <a:p>
                <a:r>
                  <a:rPr lang="en-US" sz="2400" dirty="0" smtClean="0"/>
                  <a:t>Take the input graph G and ignore the arrows (treat it as undirected).  Let C be a vertex cover for the undirected version of G.  Then, for any given node in the graph is either in C or all of its outgoing neighbors are in C (as C contains a node incident to each edge of G).</a:t>
                </a:r>
              </a:p>
              <a:p>
                <a:endParaRPr lang="en-US" sz="2400" u="sng"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576" r="-1535"/>
                </a:stretch>
              </a:blipFill>
            </p:spPr>
            <p:txBody>
              <a:bodyPr/>
              <a:lstStyle/>
              <a:p>
                <a:r>
                  <a:rPr lang="en-US">
                    <a:noFill/>
                  </a:rPr>
                  <a:t> </a:t>
                </a:r>
              </a:p>
            </p:txBody>
          </p:sp>
        </mc:Fallback>
      </mc:AlternateContent>
    </p:spTree>
    <p:extLst>
      <p:ext uri="{BB962C8B-B14F-4D97-AF65-F5344CB8AC3E}">
        <p14:creationId xmlns:p14="http://schemas.microsoft.com/office/powerpoint/2010/main" val="381042087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Vertex Cover</a:t>
            </a:r>
            <a:endParaRPr lang="en-US" dirty="0"/>
          </a:p>
        </p:txBody>
      </p:sp>
      <p:sp>
        <p:nvSpPr>
          <p:cNvPr id="3" name="Content Placeholder 2"/>
          <p:cNvSpPr>
            <a:spLocks noGrp="1"/>
          </p:cNvSpPr>
          <p:nvPr>
            <p:ph idx="1"/>
          </p:nvPr>
        </p:nvSpPr>
        <p:spPr/>
        <p:txBody>
          <a:bodyPr>
            <a:normAutofit lnSpcReduction="10000"/>
          </a:bodyPr>
          <a:lstStyle/>
          <a:p>
            <a:r>
              <a:rPr lang="en-US" dirty="0" smtClean="0"/>
              <a:t>So, if we find a vertex cover of the graph, we can reduce the number of nodes for which we have to run SIMPATH-SPREAD on the first iteration of the greedy algorithm.</a:t>
            </a:r>
          </a:p>
          <a:p>
            <a:endParaRPr lang="en-US" dirty="0"/>
          </a:p>
          <a:p>
            <a:r>
              <a:rPr lang="en-US" dirty="0" smtClean="0"/>
              <a:t>Finding a </a:t>
            </a:r>
            <a:r>
              <a:rPr lang="en-US" b="1" i="1" dirty="0" smtClean="0"/>
              <a:t>minimal </a:t>
            </a:r>
            <a:r>
              <a:rPr lang="en-US" dirty="0" smtClean="0"/>
              <a:t>vertex cover is NP-hard.</a:t>
            </a:r>
          </a:p>
          <a:p>
            <a:endParaRPr lang="en-US" dirty="0"/>
          </a:p>
          <a:p>
            <a:r>
              <a:rPr lang="en-US" dirty="0" smtClean="0"/>
              <a:t>But, we just need a small vertex cover.</a:t>
            </a:r>
          </a:p>
          <a:p>
            <a:endParaRPr lang="en-US" dirty="0"/>
          </a:p>
          <a:p>
            <a:r>
              <a:rPr lang="en-US" dirty="0" smtClean="0"/>
              <a:t>Polynomial time approximation is available for vertex cover, but the authors resort to a heuristic that takes maximum degree nodes for performance reasons.</a:t>
            </a:r>
            <a:endParaRPr lang="en-US" dirty="0"/>
          </a:p>
        </p:txBody>
      </p:sp>
    </p:spTree>
    <p:extLst>
      <p:ext uri="{BB962C8B-B14F-4D97-AF65-F5344CB8AC3E}">
        <p14:creationId xmlns:p14="http://schemas.microsoft.com/office/powerpoint/2010/main" val="25291000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p:txBody>
          <a:bodyPr>
            <a:noAutofit/>
          </a:bodyPr>
          <a:lstStyle/>
          <a:p>
            <a:pPr lvl="1"/>
            <a:r>
              <a:rPr lang="en-US" sz="2400" dirty="0" smtClean="0"/>
              <a:t>SIMPATH uses SIMPATH-SPREAD to approximate the expected number of </a:t>
            </a:r>
            <a:r>
              <a:rPr lang="en-US" sz="2400" dirty="0" err="1" smtClean="0"/>
              <a:t>infectees</a:t>
            </a:r>
            <a:endParaRPr lang="en-US" sz="2400" dirty="0" smtClean="0"/>
          </a:p>
          <a:p>
            <a:pPr lvl="2"/>
            <a:r>
              <a:rPr lang="en-US" sz="1800" dirty="0" smtClean="0"/>
              <a:t>Enumerates simple paths with a probability greater than or equal to some threshold</a:t>
            </a:r>
          </a:p>
          <a:p>
            <a:pPr lvl="2"/>
            <a:r>
              <a:rPr lang="en-US" sz="1800" dirty="0" smtClean="0"/>
              <a:t>When the threshold is zero, then SIMPATH-SPREAD provides an exact result</a:t>
            </a:r>
          </a:p>
          <a:p>
            <a:pPr lvl="1"/>
            <a:r>
              <a:rPr lang="en-US" sz="2400" dirty="0" smtClean="0"/>
              <a:t>SIMPATH leverages lazy sub-modular evaluation</a:t>
            </a:r>
          </a:p>
          <a:p>
            <a:pPr lvl="1"/>
            <a:r>
              <a:rPr lang="en-US" sz="2400" dirty="0" smtClean="0"/>
              <a:t>SIMPATH shortens the runtime of the first iteration by computing SIMPATH-SPREAD for nodes within a vertex cover</a:t>
            </a:r>
          </a:p>
          <a:p>
            <a:pPr lvl="1"/>
            <a:r>
              <a:rPr lang="en-US" sz="2400" dirty="0" smtClean="0"/>
              <a:t>Other speedups are obtained with some graph-theoretic techniques</a:t>
            </a:r>
            <a:endParaRPr lang="en-US" sz="2400" dirty="0"/>
          </a:p>
        </p:txBody>
      </p:sp>
    </p:spTree>
    <p:extLst>
      <p:ext uri="{BB962C8B-B14F-4D97-AF65-F5344CB8AC3E}">
        <p14:creationId xmlns:p14="http://schemas.microsoft.com/office/powerpoint/2010/main" val="233011910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SIMPATH Experimental Results</a:t>
            </a:r>
            <a:endParaRPr lang="en-US" dirty="0"/>
          </a:p>
        </p:txBody>
      </p:sp>
      <p:sp>
        <p:nvSpPr>
          <p:cNvPr id="3" name="Content Placeholder 2"/>
          <p:cNvSpPr>
            <a:spLocks noGrp="1"/>
          </p:cNvSpPr>
          <p:nvPr>
            <p:ph idx="1"/>
          </p:nvPr>
        </p:nvSpPr>
        <p:spPr/>
        <p:txBody>
          <a:bodyPr>
            <a:normAutofit/>
          </a:bodyPr>
          <a:lstStyle/>
          <a:p>
            <a:pPr lvl="1"/>
            <a:r>
              <a:rPr lang="en-US" sz="2400" dirty="0" smtClean="0"/>
              <a:t>SIMPATH performed comparable to the Greedy algorithm in terms of expected number of </a:t>
            </a:r>
            <a:r>
              <a:rPr lang="en-US" sz="2400" dirty="0" err="1" smtClean="0"/>
              <a:t>infectees</a:t>
            </a:r>
            <a:r>
              <a:rPr lang="en-US" sz="2400" dirty="0" smtClean="0"/>
              <a:t>.</a:t>
            </a:r>
          </a:p>
          <a:p>
            <a:pPr lvl="1"/>
            <a:r>
              <a:rPr lang="en-US" sz="2400" dirty="0" smtClean="0"/>
              <a:t>SIMPATH provided 3-4x order of magnitude improvement over the Greedy (even with lazy evaluations) in terms of runtime.</a:t>
            </a:r>
          </a:p>
          <a:p>
            <a:pPr lvl="1"/>
            <a:r>
              <a:rPr lang="en-US" sz="2400" dirty="0" smtClean="0"/>
              <a:t>SIMPATH out-performed degree centrality, PageRank, and LDAG (another scalable method for LT) in terms of expected number of </a:t>
            </a:r>
            <a:r>
              <a:rPr lang="en-US" sz="2400" dirty="0" err="1" smtClean="0"/>
              <a:t>infectees</a:t>
            </a:r>
            <a:r>
              <a:rPr lang="en-US" sz="2400" dirty="0" smtClean="0"/>
              <a:t>.</a:t>
            </a:r>
          </a:p>
          <a:p>
            <a:pPr lvl="1"/>
            <a:r>
              <a:rPr lang="en-US" sz="2400" dirty="0" smtClean="0"/>
              <a:t>SIMPATH scales: Largest graph experimented on (reported by </a:t>
            </a:r>
            <a:r>
              <a:rPr lang="en-US" sz="2400" dirty="0" err="1" smtClean="0"/>
              <a:t>Goyal</a:t>
            </a:r>
            <a:r>
              <a:rPr lang="en-US" sz="2400" dirty="0" smtClean="0"/>
              <a:t> et al.) had 914K nodes and 6.6M edges.</a:t>
            </a:r>
          </a:p>
        </p:txBody>
      </p:sp>
    </p:spTree>
    <p:extLst>
      <p:ext uri="{BB962C8B-B14F-4D97-AF65-F5344CB8AC3E}">
        <p14:creationId xmlns:p14="http://schemas.microsoft.com/office/powerpoint/2010/main" val="418645649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normAutofit lnSpcReduction="10000"/>
          </a:bodyPr>
          <a:lstStyle/>
          <a:p>
            <a:pPr lvl="1"/>
            <a:r>
              <a:rPr lang="en-US" sz="2400" dirty="0" smtClean="0"/>
              <a:t>SIMPATH provides an ~0.63 approximation when the threshold for the probability of simple paths is set to zero.</a:t>
            </a:r>
          </a:p>
          <a:p>
            <a:pPr lvl="1"/>
            <a:r>
              <a:rPr lang="en-US" sz="2400" dirty="0" smtClean="0"/>
              <a:t>Unlike MIIA (which is actually an alternative model to IC), SIMPATH works by finding a bound on the expected number of </a:t>
            </a:r>
            <a:r>
              <a:rPr lang="en-US" sz="2400" dirty="0" err="1" smtClean="0"/>
              <a:t>infectees</a:t>
            </a:r>
            <a:endParaRPr lang="en-US" sz="2400" dirty="0" smtClean="0"/>
          </a:p>
          <a:p>
            <a:pPr lvl="1"/>
            <a:endParaRPr lang="en-US" sz="2400" dirty="0"/>
          </a:p>
          <a:p>
            <a:pPr lvl="1"/>
            <a:r>
              <a:rPr lang="en-US" sz="2400" dirty="0" err="1" smtClean="0"/>
              <a:t>Goyal</a:t>
            </a:r>
            <a:r>
              <a:rPr lang="en-US" sz="2400" dirty="0" smtClean="0"/>
              <a:t> et al. were able to create highly-efficient approximation algorithm for influence maximization under the LT model by repeatedly identifying where the greedy algorithm was running slowest and creating theoretically correct work-</a:t>
            </a:r>
            <a:r>
              <a:rPr lang="en-US" sz="2400" dirty="0" err="1" smtClean="0"/>
              <a:t>around’s</a:t>
            </a:r>
            <a:r>
              <a:rPr lang="en-US" sz="2400" dirty="0" smtClean="0"/>
              <a:t> to increase performance.</a:t>
            </a:r>
          </a:p>
        </p:txBody>
      </p:sp>
    </p:spTree>
    <p:extLst>
      <p:ext uri="{BB962C8B-B14F-4D97-AF65-F5344CB8AC3E}">
        <p14:creationId xmlns:p14="http://schemas.microsoft.com/office/powerpoint/2010/main" val="17226864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822959" y="1845733"/>
            <a:ext cx="7543801" cy="4493683"/>
          </a:xfrm>
        </p:spPr>
        <p:txBody>
          <a:bodyPr>
            <a:normAutofit lnSpcReduction="10000"/>
          </a:bodyPr>
          <a:lstStyle/>
          <a:p>
            <a:pPr lvl="1">
              <a:buFont typeface="Arial"/>
              <a:buChar char="•"/>
            </a:pPr>
            <a:r>
              <a:rPr lang="en-US" dirty="0" err="1"/>
              <a:t>Kempe</a:t>
            </a:r>
            <a:r>
              <a:rPr lang="en-US" dirty="0" smtClean="0"/>
              <a:t>, David and Kleinberg, </a:t>
            </a:r>
            <a:r>
              <a:rPr lang="en-US" dirty="0" err="1" smtClean="0"/>
              <a:t>Jonand</a:t>
            </a:r>
            <a:r>
              <a:rPr lang="en-US" dirty="0" smtClean="0"/>
              <a:t> and </a:t>
            </a:r>
            <a:r>
              <a:rPr lang="en-US" dirty="0" err="1" smtClean="0"/>
              <a:t>Tardos</a:t>
            </a:r>
            <a:r>
              <a:rPr lang="en-US" dirty="0" smtClean="0"/>
              <a:t>. Maximizing the spread of influence through a </a:t>
            </a:r>
            <a:r>
              <a:rPr lang="en-US" dirty="0"/>
              <a:t>social network. (2003) ACM 137–146. </a:t>
            </a:r>
          </a:p>
          <a:p>
            <a:pPr lvl="1">
              <a:buFont typeface="Arial"/>
              <a:buChar char="•"/>
            </a:pPr>
            <a:r>
              <a:rPr lang="en-US" dirty="0" err="1"/>
              <a:t>Nemhauser</a:t>
            </a:r>
            <a:r>
              <a:rPr lang="en-US" dirty="0"/>
              <a:t>, George L and Wolsey, Laurence A and Fisher, Marshall L. An analysis of </a:t>
            </a:r>
            <a:r>
              <a:rPr lang="en-US" dirty="0" smtClean="0"/>
              <a:t>approximations </a:t>
            </a:r>
            <a:r>
              <a:rPr lang="en-US" dirty="0"/>
              <a:t>for maximizing </a:t>
            </a:r>
            <a:r>
              <a:rPr lang="en-US" dirty="0" err="1"/>
              <a:t>submodular</a:t>
            </a:r>
            <a:r>
              <a:rPr lang="en-US" dirty="0"/>
              <a:t> set </a:t>
            </a:r>
            <a:r>
              <a:rPr lang="en-US" dirty="0" err="1"/>
              <a:t>functionsI</a:t>
            </a:r>
            <a:r>
              <a:rPr lang="en-US" dirty="0"/>
              <a:t>. (1978) 14(1) 265–294. </a:t>
            </a:r>
          </a:p>
          <a:p>
            <a:pPr lvl="1">
              <a:buFont typeface="Arial"/>
              <a:buChar char="•"/>
            </a:pPr>
            <a:r>
              <a:rPr lang="en-US" dirty="0" err="1" smtClean="0"/>
              <a:t>Wang,ChiandChen,WeiandWang,Yajun</a:t>
            </a:r>
            <a:r>
              <a:rPr lang="en-US" dirty="0" smtClean="0"/>
              <a:t>. Scalable influence maximization for independent cascade model in large-scale social networks. (2012) Data Mining and Knowledge Discovery 25(3) 545–576. </a:t>
            </a:r>
          </a:p>
          <a:p>
            <a:pPr lvl="1">
              <a:buFont typeface="Arial"/>
              <a:buChar char="•"/>
            </a:pPr>
            <a:r>
              <a:rPr lang="en-US" dirty="0" err="1" smtClean="0"/>
              <a:t>Mossel</a:t>
            </a:r>
            <a:r>
              <a:rPr lang="en-US" dirty="0" smtClean="0"/>
              <a:t>, </a:t>
            </a:r>
            <a:r>
              <a:rPr lang="en-US" dirty="0" err="1" smtClean="0"/>
              <a:t>Elchanan</a:t>
            </a:r>
            <a:r>
              <a:rPr lang="en-US" dirty="0" smtClean="0"/>
              <a:t> and </a:t>
            </a:r>
            <a:r>
              <a:rPr lang="en-US" dirty="0" err="1" smtClean="0"/>
              <a:t>Roch</a:t>
            </a:r>
            <a:r>
              <a:rPr lang="en-US" dirty="0" smtClean="0"/>
              <a:t>, </a:t>
            </a:r>
            <a:r>
              <a:rPr lang="en-US" dirty="0" err="1" smtClean="0"/>
              <a:t>Sebastien</a:t>
            </a:r>
            <a:r>
              <a:rPr lang="en-US" dirty="0" smtClean="0"/>
              <a:t>. On the </a:t>
            </a:r>
            <a:r>
              <a:rPr lang="en-US" dirty="0" err="1" smtClean="0"/>
              <a:t>submodularity</a:t>
            </a:r>
            <a:r>
              <a:rPr lang="en-US" dirty="0" smtClean="0"/>
              <a:t> of influence in social networks. (2007) ACM 128–134. </a:t>
            </a:r>
          </a:p>
          <a:p>
            <a:pPr lvl="1">
              <a:buFont typeface="Arial"/>
              <a:buChar char="•"/>
            </a:pPr>
            <a:r>
              <a:rPr lang="en-US" dirty="0" err="1" smtClean="0"/>
              <a:t>Goyal</a:t>
            </a:r>
            <a:r>
              <a:rPr lang="en-US" dirty="0" smtClean="0"/>
              <a:t>, </a:t>
            </a:r>
            <a:r>
              <a:rPr lang="en-US" dirty="0" err="1" smtClean="0"/>
              <a:t>Amit</a:t>
            </a:r>
            <a:r>
              <a:rPr lang="en-US" dirty="0" smtClean="0"/>
              <a:t> and Lu, Wei and </a:t>
            </a:r>
            <a:r>
              <a:rPr lang="en-US" dirty="0" err="1" smtClean="0"/>
              <a:t>Lakshmanan</a:t>
            </a:r>
            <a:r>
              <a:rPr lang="en-US" dirty="0" smtClean="0"/>
              <a:t>, </a:t>
            </a:r>
            <a:r>
              <a:rPr lang="en-US" dirty="0" err="1" smtClean="0"/>
              <a:t>Laks</a:t>
            </a:r>
            <a:r>
              <a:rPr lang="en-US" dirty="0" smtClean="0"/>
              <a:t> VS. </a:t>
            </a:r>
            <a:r>
              <a:rPr lang="en-US" dirty="0" err="1" smtClean="0"/>
              <a:t>Simpath</a:t>
            </a:r>
            <a:r>
              <a:rPr lang="en-US" dirty="0" smtClean="0"/>
              <a:t>: An efficient algorithm for influence maximization under the linear threshold model.(2011) Data Mining (ICDM), 2011 IEEE 11th International Conference, 211–220. </a:t>
            </a:r>
          </a:p>
          <a:p>
            <a:pPr lvl="1">
              <a:buFont typeface="Arial"/>
              <a:buChar char="•"/>
            </a:pPr>
            <a:r>
              <a:rPr lang="en-US" dirty="0" smtClean="0"/>
              <a:t>Chen, Wei and Yuan, </a:t>
            </a:r>
            <a:r>
              <a:rPr lang="en-US" dirty="0" err="1" smtClean="0"/>
              <a:t>Yifei</a:t>
            </a:r>
            <a:r>
              <a:rPr lang="en-US" dirty="0" smtClean="0"/>
              <a:t> and Zhang, Li. Scalable influence maximization in social networks under the linear threshold model. (2010) Data Mining (ICDM), 2010 IEEE 10th International Conference, 88–97 </a:t>
            </a:r>
            <a:endParaRPr lang="en-US" dirty="0"/>
          </a:p>
        </p:txBody>
      </p:sp>
    </p:spTree>
    <p:extLst>
      <p:ext uri="{BB962C8B-B14F-4D97-AF65-F5344CB8AC3E}">
        <p14:creationId xmlns:p14="http://schemas.microsoft.com/office/powerpoint/2010/main" val="100071696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000000"/>
                </a:solidFill>
              </a:rPr>
              <a:t>SIR and SIS Models</a:t>
            </a:r>
          </a:p>
          <a:p>
            <a:pPr algn="ctr">
              <a:lnSpc>
                <a:spcPct val="200000"/>
              </a:lnSpc>
            </a:pPr>
            <a:r>
              <a:rPr lang="en-US" sz="3600" b="1" dirty="0" smtClean="0">
                <a:solidFill>
                  <a:srgbClr val="000000"/>
                </a:solidFill>
              </a:rPr>
              <a:t>Tipping Model and Target Set Selection</a:t>
            </a:r>
          </a:p>
          <a:p>
            <a:pPr algn="ctr">
              <a:lnSpc>
                <a:spcPct val="200000"/>
              </a:lnSpc>
            </a:pPr>
            <a:r>
              <a:rPr lang="en-US" sz="3600" b="1" dirty="0" err="1" smtClean="0">
                <a:solidFill>
                  <a:srgbClr val="000000"/>
                </a:solidFill>
              </a:rPr>
              <a:t>Kempe</a:t>
            </a:r>
            <a:r>
              <a:rPr lang="en-US" sz="3600" b="1" dirty="0" smtClean="0">
                <a:solidFill>
                  <a:srgbClr val="000000"/>
                </a:solidFill>
              </a:rPr>
              <a:t>-Kleinberg-</a:t>
            </a:r>
            <a:r>
              <a:rPr lang="en-US" sz="3600" b="1" dirty="0" err="1" smtClean="0">
                <a:solidFill>
                  <a:srgbClr val="000000"/>
                </a:solidFill>
              </a:rPr>
              <a:t>Tardos</a:t>
            </a:r>
            <a:r>
              <a:rPr lang="en-US" sz="3600" b="1" dirty="0" smtClean="0">
                <a:solidFill>
                  <a:srgbClr val="000000"/>
                </a:solidFill>
              </a:rPr>
              <a:t> (KKT) Framework Part I</a:t>
            </a:r>
          </a:p>
          <a:p>
            <a:pPr algn="ctr">
              <a:lnSpc>
                <a:spcPct val="200000"/>
              </a:lnSpc>
            </a:pPr>
            <a:r>
              <a:rPr lang="en-US" sz="3600" b="1" dirty="0" err="1">
                <a:solidFill>
                  <a:srgbClr val="000000"/>
                </a:solidFill>
              </a:rPr>
              <a:t>Kempe</a:t>
            </a:r>
            <a:r>
              <a:rPr lang="en-US" sz="3600" b="1" dirty="0">
                <a:solidFill>
                  <a:srgbClr val="000000"/>
                </a:solidFill>
              </a:rPr>
              <a:t>-Kleinberg-</a:t>
            </a:r>
            <a:r>
              <a:rPr lang="en-US" sz="3600" b="1" dirty="0" err="1">
                <a:solidFill>
                  <a:srgbClr val="000000"/>
                </a:solidFill>
              </a:rPr>
              <a:t>Tardos</a:t>
            </a:r>
            <a:r>
              <a:rPr lang="en-US" sz="3600" b="1" dirty="0">
                <a:solidFill>
                  <a:srgbClr val="000000"/>
                </a:solidFill>
              </a:rPr>
              <a:t> (KKT) Framework Part </a:t>
            </a:r>
            <a:r>
              <a:rPr lang="en-US" sz="3600" b="1" dirty="0" smtClean="0">
                <a:solidFill>
                  <a:srgbClr val="000000"/>
                </a:solidFill>
              </a:rPr>
              <a:t>II</a:t>
            </a:r>
          </a:p>
          <a:p>
            <a:pPr algn="ctr">
              <a:lnSpc>
                <a:spcPct val="200000"/>
              </a:lnSpc>
            </a:pPr>
            <a:r>
              <a:rPr lang="en-US" sz="3600" b="1" dirty="0" smtClean="0">
                <a:solidFill>
                  <a:srgbClr val="000000"/>
                </a:solidFill>
              </a:rPr>
              <a:t>Logic Programming Based Diffusion</a:t>
            </a:r>
          </a:p>
          <a:p>
            <a:pPr algn="ctr">
              <a:lnSpc>
                <a:spcPct val="200000"/>
              </a:lnSpc>
            </a:pPr>
            <a:r>
              <a:rPr lang="en-US" sz="3600" b="1" dirty="0">
                <a:solidFill>
                  <a:srgbClr val="000000"/>
                </a:solidFill>
              </a:rPr>
              <a:t>Evolutionary Graph Theory (EGT)</a:t>
            </a:r>
          </a:p>
          <a:p>
            <a:pPr algn="ctr">
              <a:lnSpc>
                <a:spcPct val="200000"/>
              </a:lnSpc>
            </a:pPr>
            <a:r>
              <a:rPr lang="en-US" sz="3600" b="1" dirty="0" smtClean="0">
                <a:solidFill>
                  <a:srgbClr val="9B2D1F"/>
                </a:solidFill>
              </a:rPr>
              <a:t>Empirical Results</a:t>
            </a:r>
          </a:p>
          <a:p>
            <a:pPr algn="ctr">
              <a:lnSpc>
                <a:spcPct val="200000"/>
              </a:lnSpc>
            </a:pPr>
            <a:r>
              <a:rPr lang="en-US" sz="3600" b="1" dirty="0" smtClean="0">
                <a:solidFill>
                  <a:srgbClr val="000000"/>
                </a:solidFill>
              </a:rPr>
              <a:t>Data-driven approaches</a:t>
            </a:r>
          </a:p>
          <a:p>
            <a:pPr algn="ctr">
              <a:lnSpc>
                <a:spcPct val="200000"/>
              </a:lnSpc>
            </a:pPr>
            <a:r>
              <a:rPr lang="en-US" sz="3600" b="1" dirty="0" smtClean="0">
                <a:solidFill>
                  <a:srgbClr val="000000"/>
                </a:solidFill>
              </a:rPr>
              <a:t>Open Problems</a:t>
            </a:r>
          </a:p>
          <a:p>
            <a:pPr algn="ctr">
              <a:lnSpc>
                <a:spcPct val="200000"/>
              </a:lnSpc>
            </a:pPr>
            <a:endParaRPr lang="en-US" sz="3600" b="1" dirty="0" smtClean="0">
              <a:solidFill>
                <a:srgbClr val="9B2D1F"/>
              </a:solidFill>
            </a:endParaRPr>
          </a:p>
        </p:txBody>
      </p:sp>
    </p:spTree>
    <p:extLst>
      <p:ext uri="{BB962C8B-B14F-4D97-AF65-F5344CB8AC3E}">
        <p14:creationId xmlns:p14="http://schemas.microsoft.com/office/powerpoint/2010/main" val="1565720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SIS Model</a:t>
            </a:r>
            <a:endParaRPr lang="en-US" dirty="0"/>
          </a:p>
        </p:txBody>
      </p:sp>
      <p:sp>
        <p:nvSpPr>
          <p:cNvPr id="4" name="Rounded Rectangle 3"/>
          <p:cNvSpPr/>
          <p:nvPr/>
        </p:nvSpPr>
        <p:spPr>
          <a:xfrm>
            <a:off x="3619500" y="2058802"/>
            <a:ext cx="2042584" cy="3947257"/>
          </a:xfrm>
          <a:prstGeom prst="roundRect">
            <a:avLst/>
          </a:prstGeom>
          <a:solidFill>
            <a:srgbClr val="FF0000">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59754" y="5412644"/>
            <a:ext cx="1256774" cy="369332"/>
          </a:xfrm>
          <a:prstGeom prst="rect">
            <a:avLst/>
          </a:prstGeom>
          <a:noFill/>
        </p:spPr>
        <p:txBody>
          <a:bodyPr wrap="none" rtlCol="0">
            <a:spAutoFit/>
          </a:bodyPr>
          <a:lstStyle/>
          <a:p>
            <a:pPr algn="ctr"/>
            <a:r>
              <a:rPr lang="en-US" b="1" dirty="0" smtClean="0"/>
              <a:t>S</a:t>
            </a:r>
            <a:r>
              <a:rPr lang="en-US" dirty="0" smtClean="0"/>
              <a:t>usceptible </a:t>
            </a:r>
          </a:p>
        </p:txBody>
      </p:sp>
      <p:sp>
        <p:nvSpPr>
          <p:cNvPr id="9" name="TextBox 8"/>
          <p:cNvSpPr txBox="1"/>
          <p:nvPr/>
        </p:nvSpPr>
        <p:spPr>
          <a:xfrm>
            <a:off x="4116536" y="5412645"/>
            <a:ext cx="963838" cy="369332"/>
          </a:xfrm>
          <a:prstGeom prst="rect">
            <a:avLst/>
          </a:prstGeom>
          <a:noFill/>
        </p:spPr>
        <p:txBody>
          <a:bodyPr wrap="none" rtlCol="0">
            <a:spAutoFit/>
          </a:bodyPr>
          <a:lstStyle/>
          <a:p>
            <a:pPr algn="ctr"/>
            <a:r>
              <a:rPr lang="en-US" b="1" dirty="0" smtClean="0"/>
              <a:t>I</a:t>
            </a:r>
            <a:r>
              <a:rPr lang="en-US" dirty="0" smtClean="0"/>
              <a:t>nfected </a:t>
            </a:r>
          </a:p>
        </p:txBody>
      </p:sp>
      <p:sp>
        <p:nvSpPr>
          <p:cNvPr id="10" name="TextBox 9"/>
          <p:cNvSpPr txBox="1"/>
          <p:nvPr/>
        </p:nvSpPr>
        <p:spPr>
          <a:xfrm>
            <a:off x="7282550" y="5407530"/>
            <a:ext cx="1075986" cy="369332"/>
          </a:xfrm>
          <a:prstGeom prst="rect">
            <a:avLst/>
          </a:prstGeom>
          <a:noFill/>
        </p:spPr>
        <p:txBody>
          <a:bodyPr wrap="none" rtlCol="0">
            <a:spAutoFit/>
          </a:bodyPr>
          <a:lstStyle/>
          <a:p>
            <a:pPr algn="ctr"/>
            <a:r>
              <a:rPr lang="en-US" b="1" dirty="0" smtClean="0"/>
              <a:t>R</a:t>
            </a:r>
            <a:r>
              <a:rPr lang="en-US" dirty="0" smtClean="0"/>
              <a:t>emoved</a:t>
            </a:r>
          </a:p>
        </p:txBody>
      </p:sp>
      <p:cxnSp>
        <p:nvCxnSpPr>
          <p:cNvPr id="11" name="Straight Arrow Connector 10"/>
          <p:cNvCxnSpPr/>
          <p:nvPr/>
        </p:nvCxnSpPr>
        <p:spPr>
          <a:xfrm>
            <a:off x="2465916" y="3433043"/>
            <a:ext cx="1132417" cy="1588"/>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15003" y="3614548"/>
            <a:ext cx="998451" cy="1588"/>
          </a:xfrm>
          <a:prstGeom prst="straightConnector1">
            <a:avLst/>
          </a:prstGeom>
          <a:ln w="38100">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46456" y="3416443"/>
            <a:ext cx="655110" cy="938719"/>
          </a:xfrm>
          <a:prstGeom prst="rect">
            <a:avLst/>
          </a:prstGeom>
          <a:noFill/>
        </p:spPr>
        <p:txBody>
          <a:bodyPr wrap="none" rtlCol="0">
            <a:spAutoFit/>
          </a:bodyPr>
          <a:lstStyle/>
          <a:p>
            <a:r>
              <a:rPr lang="en-US" sz="5500" dirty="0" smtClean="0"/>
              <a:t>S</a:t>
            </a:r>
            <a:endParaRPr lang="en-US" sz="5500" dirty="0"/>
          </a:p>
        </p:txBody>
      </p:sp>
      <p:sp>
        <p:nvSpPr>
          <p:cNvPr id="15" name="TextBox 14"/>
          <p:cNvSpPr txBox="1"/>
          <p:nvPr/>
        </p:nvSpPr>
        <p:spPr>
          <a:xfrm>
            <a:off x="4503210" y="3306955"/>
            <a:ext cx="380627" cy="938719"/>
          </a:xfrm>
          <a:prstGeom prst="rect">
            <a:avLst/>
          </a:prstGeom>
          <a:noFill/>
        </p:spPr>
        <p:txBody>
          <a:bodyPr wrap="none" rtlCol="0">
            <a:spAutoFit/>
          </a:bodyPr>
          <a:lstStyle/>
          <a:p>
            <a:r>
              <a:rPr lang="en-US" sz="5500" dirty="0" smtClean="0"/>
              <a:t>I</a:t>
            </a:r>
            <a:endParaRPr lang="en-US" sz="5500" dirty="0"/>
          </a:p>
        </p:txBody>
      </p:sp>
      <p:sp>
        <p:nvSpPr>
          <p:cNvPr id="16" name="TextBox 15"/>
          <p:cNvSpPr txBox="1"/>
          <p:nvPr/>
        </p:nvSpPr>
        <p:spPr>
          <a:xfrm>
            <a:off x="7488628" y="3416442"/>
            <a:ext cx="694026" cy="938719"/>
          </a:xfrm>
          <a:prstGeom prst="rect">
            <a:avLst/>
          </a:prstGeom>
          <a:noFill/>
        </p:spPr>
        <p:txBody>
          <a:bodyPr wrap="none" rtlCol="0">
            <a:spAutoFit/>
          </a:bodyPr>
          <a:lstStyle/>
          <a:p>
            <a:r>
              <a:rPr lang="en-US" sz="5500" dirty="0" smtClean="0"/>
              <a:t>R</a:t>
            </a:r>
            <a:endParaRPr lang="en-US" sz="5500" dirty="0"/>
          </a:p>
        </p:txBody>
      </p:sp>
      <p:cxnSp>
        <p:nvCxnSpPr>
          <p:cNvPr id="17" name="Straight Arrow Connector 16"/>
          <p:cNvCxnSpPr/>
          <p:nvPr/>
        </p:nvCxnSpPr>
        <p:spPr>
          <a:xfrm rot="10800000">
            <a:off x="2435228" y="5291478"/>
            <a:ext cx="4332201" cy="1588"/>
          </a:xfrm>
          <a:prstGeom prst="straightConnector1">
            <a:avLst/>
          </a:prstGeom>
          <a:ln w="38100">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70419" y="2058802"/>
            <a:ext cx="2042584" cy="3947257"/>
          </a:xfrm>
          <a:prstGeom prst="roundRect">
            <a:avLst/>
          </a:prstGeom>
          <a:solidFill>
            <a:srgbClr val="22C029">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767462" y="2004057"/>
            <a:ext cx="2042584" cy="3947257"/>
          </a:xfrm>
          <a:prstGeom prst="roundRect">
            <a:avLst/>
          </a:prstGeom>
          <a:solidFill>
            <a:schemeClr val="tx2">
              <a:lumMod val="20000"/>
              <a:lumOff val="80000"/>
              <a:alpha val="16000"/>
            </a:scheme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537748" y="4846989"/>
            <a:ext cx="1048259" cy="369332"/>
          </a:xfrm>
          <a:prstGeom prst="rect">
            <a:avLst/>
          </a:prstGeom>
          <a:noFill/>
        </p:spPr>
        <p:txBody>
          <a:bodyPr wrap="none" rtlCol="0">
            <a:spAutoFit/>
          </a:bodyPr>
          <a:lstStyle/>
          <a:p>
            <a:r>
              <a:rPr lang="en-US" dirty="0" smtClean="0">
                <a:solidFill>
                  <a:srgbClr val="C3C1C1"/>
                </a:solidFill>
              </a:rPr>
              <a:t>Recovery</a:t>
            </a:r>
            <a:endParaRPr lang="en-US" dirty="0">
              <a:solidFill>
                <a:srgbClr val="C3C1C1"/>
              </a:solidFill>
            </a:endParaRPr>
          </a:p>
        </p:txBody>
      </p:sp>
      <p:sp>
        <p:nvSpPr>
          <p:cNvPr id="24" name="TextBox 23"/>
          <p:cNvSpPr txBox="1"/>
          <p:nvPr/>
        </p:nvSpPr>
        <p:spPr>
          <a:xfrm>
            <a:off x="5683254" y="3226136"/>
            <a:ext cx="998779" cy="369332"/>
          </a:xfrm>
          <a:prstGeom prst="rect">
            <a:avLst/>
          </a:prstGeom>
          <a:noFill/>
        </p:spPr>
        <p:txBody>
          <a:bodyPr wrap="none" rtlCol="0">
            <a:spAutoFit/>
          </a:bodyPr>
          <a:lstStyle/>
          <a:p>
            <a:r>
              <a:rPr lang="en-US" dirty="0" smtClean="0">
                <a:solidFill>
                  <a:schemeClr val="tx2">
                    <a:lumMod val="40000"/>
                    <a:lumOff val="60000"/>
                  </a:schemeClr>
                </a:solidFill>
              </a:rPr>
              <a:t>Removal</a:t>
            </a:r>
            <a:endParaRPr lang="en-US" dirty="0">
              <a:solidFill>
                <a:schemeClr val="tx2">
                  <a:lumMod val="40000"/>
                  <a:lumOff val="60000"/>
                </a:schemeClr>
              </a:solidFill>
            </a:endParaRPr>
          </a:p>
        </p:txBody>
      </p:sp>
      <p:cxnSp>
        <p:nvCxnSpPr>
          <p:cNvPr id="25" name="Straight Arrow Connector 24"/>
          <p:cNvCxnSpPr/>
          <p:nvPr/>
        </p:nvCxnSpPr>
        <p:spPr>
          <a:xfrm>
            <a:off x="2465916" y="3433043"/>
            <a:ext cx="1132417" cy="1588"/>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flipV="1">
            <a:off x="2465917" y="4169417"/>
            <a:ext cx="1058278" cy="1"/>
          </a:xfrm>
          <a:prstGeom prst="straightConnector1">
            <a:avLst/>
          </a:prstGeom>
          <a:ln w="38100">
            <a:solidFill>
              <a:srgbClr val="22C029"/>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509309" y="3097050"/>
            <a:ext cx="1018616" cy="646331"/>
          </a:xfrm>
          <a:prstGeom prst="rect">
            <a:avLst/>
          </a:prstGeom>
          <a:noFill/>
        </p:spPr>
        <p:txBody>
          <a:bodyPr wrap="none" rtlCol="0">
            <a:spAutoFit/>
          </a:bodyPr>
          <a:lstStyle/>
          <a:p>
            <a:pPr algn="ctr"/>
            <a:r>
              <a:rPr lang="en-US" dirty="0" smtClean="0">
                <a:solidFill>
                  <a:srgbClr val="FF0000"/>
                </a:solidFill>
              </a:rPr>
              <a:t>Infection</a:t>
            </a:r>
          </a:p>
          <a:p>
            <a:pPr algn="ctr"/>
            <a:r>
              <a:rPr lang="en-US" dirty="0">
                <a:solidFill>
                  <a:srgbClr val="FF0000"/>
                </a:solidFill>
              </a:rPr>
              <a:t>β</a:t>
            </a:r>
          </a:p>
        </p:txBody>
      </p:sp>
      <p:sp>
        <p:nvSpPr>
          <p:cNvPr id="28" name="TextBox 27"/>
          <p:cNvSpPr txBox="1"/>
          <p:nvPr/>
        </p:nvSpPr>
        <p:spPr>
          <a:xfrm>
            <a:off x="2540094" y="3852485"/>
            <a:ext cx="1048259" cy="954107"/>
          </a:xfrm>
          <a:prstGeom prst="rect">
            <a:avLst/>
          </a:prstGeom>
          <a:noFill/>
        </p:spPr>
        <p:txBody>
          <a:bodyPr wrap="none" rtlCol="0">
            <a:spAutoFit/>
          </a:bodyPr>
          <a:lstStyle/>
          <a:p>
            <a:pPr algn="ctr"/>
            <a:r>
              <a:rPr lang="en-US" dirty="0" smtClean="0">
                <a:solidFill>
                  <a:srgbClr val="22C029"/>
                </a:solidFill>
              </a:rPr>
              <a:t>Recovery</a:t>
            </a:r>
          </a:p>
          <a:p>
            <a:pPr algn="ctr"/>
            <a:r>
              <a:rPr lang="en-US" sz="2000" i="1" dirty="0">
                <a:solidFill>
                  <a:srgbClr val="33C029"/>
                </a:solidFill>
                <a:latin typeface="Symbol" panose="05050102010706020507" pitchFamily="18" charset="2"/>
              </a:rPr>
              <a:t>l</a:t>
            </a:r>
            <a:endParaRPr lang="en-US" sz="2000" dirty="0">
              <a:solidFill>
                <a:srgbClr val="33C029"/>
              </a:solidFill>
            </a:endParaRPr>
          </a:p>
          <a:p>
            <a:pPr algn="ctr"/>
            <a:endParaRPr lang="en-US" dirty="0" smtClean="0">
              <a:solidFill>
                <a:srgbClr val="22C029"/>
              </a:solidFill>
            </a:endParaRPr>
          </a:p>
        </p:txBody>
      </p:sp>
      <p:sp>
        <p:nvSpPr>
          <p:cNvPr id="29" name="TextBox 28"/>
          <p:cNvSpPr txBox="1"/>
          <p:nvPr/>
        </p:nvSpPr>
        <p:spPr>
          <a:xfrm>
            <a:off x="2537748" y="4846989"/>
            <a:ext cx="1159617" cy="369332"/>
          </a:xfrm>
          <a:prstGeom prst="rect">
            <a:avLst/>
          </a:prstGeom>
          <a:noFill/>
        </p:spPr>
        <p:txBody>
          <a:bodyPr wrap="none" rtlCol="0">
            <a:spAutoFit/>
          </a:bodyPr>
          <a:lstStyle/>
          <a:p>
            <a:r>
              <a:rPr lang="en-US" dirty="0" smtClean="0">
                <a:solidFill>
                  <a:schemeClr val="bg1">
                    <a:lumMod val="75000"/>
                  </a:schemeClr>
                </a:solidFill>
              </a:rPr>
              <a:t>Recovery</a:t>
            </a:r>
            <a:endParaRPr lang="en-US" dirty="0">
              <a:solidFill>
                <a:schemeClr val="bg1">
                  <a:lumMod val="75000"/>
                </a:schemeClr>
              </a:solidFill>
            </a:endParaRPr>
          </a:p>
        </p:txBody>
      </p:sp>
    </p:spTree>
    <p:extLst>
      <p:ext uri="{BB962C8B-B14F-4D97-AF65-F5344CB8AC3E}">
        <p14:creationId xmlns:p14="http://schemas.microsoft.com/office/powerpoint/2010/main" val="203916570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Damon </a:t>
            </a:r>
            <a:r>
              <a:rPr lang="en-US" dirty="0" err="1" smtClean="0"/>
              <a:t>Centola’s</a:t>
            </a:r>
            <a:r>
              <a:rPr lang="en-US" dirty="0" smtClean="0"/>
              <a:t> Study (Science, 2010)</a:t>
            </a:r>
            <a:endParaRPr lang="en-US" dirty="0"/>
          </a:p>
        </p:txBody>
      </p:sp>
      <p:sp>
        <p:nvSpPr>
          <p:cNvPr id="3" name="Content Placeholder 2"/>
          <p:cNvSpPr>
            <a:spLocks noGrp="1"/>
          </p:cNvSpPr>
          <p:nvPr>
            <p:ph idx="1"/>
          </p:nvPr>
        </p:nvSpPr>
        <p:spPr/>
        <p:txBody>
          <a:bodyPr>
            <a:normAutofit/>
          </a:bodyPr>
          <a:lstStyle/>
          <a:p>
            <a:r>
              <a:rPr lang="en-US" sz="3200" dirty="0" smtClean="0"/>
              <a:t>Two theories:</a:t>
            </a:r>
          </a:p>
          <a:p>
            <a:pPr lvl="1"/>
            <a:r>
              <a:rPr lang="en-US" sz="2800" dirty="0" smtClean="0"/>
              <a:t>High clustering not important in diffusion – “shortcuts” much more important</a:t>
            </a:r>
          </a:p>
          <a:p>
            <a:pPr lvl="2"/>
            <a:r>
              <a:rPr lang="en-US" sz="2400" dirty="0" smtClean="0"/>
              <a:t>Implies spreading more readily occurs on a random network</a:t>
            </a:r>
            <a:endParaRPr lang="en-US" sz="2000" dirty="0" smtClean="0"/>
          </a:p>
          <a:p>
            <a:pPr lvl="1"/>
            <a:r>
              <a:rPr lang="en-US" sz="2800" dirty="0" smtClean="0"/>
              <a:t>Local clustering important</a:t>
            </a:r>
          </a:p>
          <a:p>
            <a:pPr lvl="2"/>
            <a:r>
              <a:rPr lang="en-US" sz="2400" dirty="0" smtClean="0"/>
              <a:t>Implies that a variant of the tipping model is more suitable and spreading will not occur as easily on a random network</a:t>
            </a:r>
            <a:endParaRPr lang="en-US" sz="2400" dirty="0"/>
          </a:p>
        </p:txBody>
      </p:sp>
    </p:spTree>
    <p:extLst>
      <p:ext uri="{BB962C8B-B14F-4D97-AF65-F5344CB8AC3E}">
        <p14:creationId xmlns:p14="http://schemas.microsoft.com/office/powerpoint/2010/main" val="40163307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Damon </a:t>
            </a:r>
            <a:r>
              <a:rPr lang="en-US" dirty="0" err="1"/>
              <a:t>Centola’s</a:t>
            </a:r>
            <a:r>
              <a:rPr lang="en-US" dirty="0"/>
              <a:t> Study (Science, 2010)</a:t>
            </a:r>
          </a:p>
        </p:txBody>
      </p:sp>
      <p:sp>
        <p:nvSpPr>
          <p:cNvPr id="3" name="Content Placeholder 2"/>
          <p:cNvSpPr>
            <a:spLocks noGrp="1"/>
          </p:cNvSpPr>
          <p:nvPr>
            <p:ph idx="1"/>
          </p:nvPr>
        </p:nvSpPr>
        <p:spPr>
          <a:xfrm>
            <a:off x="822959" y="1845734"/>
            <a:ext cx="3942224" cy="4023360"/>
          </a:xfrm>
        </p:spPr>
        <p:txBody>
          <a:bodyPr>
            <a:normAutofit lnSpcReduction="10000"/>
          </a:bodyPr>
          <a:lstStyle/>
          <a:p>
            <a:r>
              <a:rPr lang="en-US" dirty="0" smtClean="0"/>
              <a:t>An online social network was set up for the 128 experimental participants.</a:t>
            </a:r>
          </a:p>
          <a:p>
            <a:r>
              <a:rPr lang="en-US" dirty="0" smtClean="0"/>
              <a:t>Participants were connected to others in the study in one of two groups:</a:t>
            </a:r>
          </a:p>
          <a:p>
            <a:pPr lvl="1"/>
            <a:r>
              <a:rPr lang="en-US" dirty="0" smtClean="0"/>
              <a:t>Lattice network</a:t>
            </a:r>
          </a:p>
          <a:p>
            <a:pPr lvl="1"/>
            <a:r>
              <a:rPr lang="en-US" dirty="0" smtClean="0"/>
              <a:t>Random network</a:t>
            </a:r>
          </a:p>
          <a:p>
            <a:r>
              <a:rPr lang="en-US" dirty="0" smtClean="0"/>
              <a:t>Participants could only communicate with their immediate neighbors (“health buddies”) through the interface of the online social network – and no one else</a:t>
            </a:r>
          </a:p>
        </p:txBody>
      </p:sp>
      <p:pic>
        <p:nvPicPr>
          <p:cNvPr id="8" name="Picture 7" descr="lattice.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667" y="1778000"/>
            <a:ext cx="2264833" cy="2567750"/>
          </a:xfrm>
          <a:prstGeom prst="rect">
            <a:avLst/>
          </a:prstGeom>
        </p:spPr>
      </p:pic>
      <p:pic>
        <p:nvPicPr>
          <p:cNvPr id="9" name="Picture 8" descr="random2.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166" y="3894666"/>
            <a:ext cx="2592439" cy="2455334"/>
          </a:xfrm>
          <a:prstGeom prst="rect">
            <a:avLst/>
          </a:prstGeom>
        </p:spPr>
      </p:pic>
    </p:spTree>
    <p:extLst>
      <p:ext uri="{BB962C8B-B14F-4D97-AF65-F5344CB8AC3E}">
        <p14:creationId xmlns:p14="http://schemas.microsoft.com/office/powerpoint/2010/main" val="29950104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Damon </a:t>
            </a:r>
            <a:r>
              <a:rPr lang="en-US" dirty="0" err="1"/>
              <a:t>Centola’s</a:t>
            </a:r>
            <a:r>
              <a:rPr lang="en-US" dirty="0"/>
              <a:t> Study (Science, 2010)</a:t>
            </a:r>
          </a:p>
        </p:txBody>
      </p:sp>
      <p:sp>
        <p:nvSpPr>
          <p:cNvPr id="3" name="Content Placeholder 2"/>
          <p:cNvSpPr>
            <a:spLocks noGrp="1"/>
          </p:cNvSpPr>
          <p:nvPr>
            <p:ph idx="1"/>
          </p:nvPr>
        </p:nvSpPr>
        <p:spPr/>
        <p:txBody>
          <a:bodyPr>
            <a:normAutofit lnSpcReduction="10000"/>
          </a:bodyPr>
          <a:lstStyle/>
          <a:p>
            <a:r>
              <a:rPr lang="en-US" sz="2400" dirty="0" smtClean="0"/>
              <a:t>Six diffusion processes initiated on each of the two networks.</a:t>
            </a:r>
          </a:p>
          <a:p>
            <a:r>
              <a:rPr lang="en-US" sz="2400" dirty="0" smtClean="0"/>
              <a:t>For each process, a random seed node was selected to adopt a new behavior.</a:t>
            </a:r>
          </a:p>
          <a:p>
            <a:r>
              <a:rPr lang="en-US" sz="2400" dirty="0" smtClean="0"/>
              <a:t>Anytime an individual adopted a behavior, messages were sent to all of his/her health buddies.</a:t>
            </a:r>
          </a:p>
          <a:p>
            <a:r>
              <a:rPr lang="en-US" sz="2400" dirty="0" smtClean="0"/>
              <a:t>If an individual had multiple health buddies previously adopting, they then received multiple signals.</a:t>
            </a:r>
          </a:p>
          <a:p>
            <a:r>
              <a:rPr lang="en-US" sz="2400" dirty="0" smtClean="0"/>
              <a:t>Varied the size of the network and number of health buddies each user had.</a:t>
            </a:r>
          </a:p>
        </p:txBody>
      </p:sp>
    </p:spTree>
    <p:extLst>
      <p:ext uri="{BB962C8B-B14F-4D97-AF65-F5344CB8AC3E}">
        <p14:creationId xmlns:p14="http://schemas.microsoft.com/office/powerpoint/2010/main" val="256931989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Damon </a:t>
            </a:r>
            <a:r>
              <a:rPr lang="en-US" dirty="0" err="1"/>
              <a:t>Centola’s</a:t>
            </a:r>
            <a:r>
              <a:rPr lang="en-US" dirty="0"/>
              <a:t> Study (Science, 2010)</a:t>
            </a:r>
          </a:p>
        </p:txBody>
      </p:sp>
      <p:sp>
        <p:nvSpPr>
          <p:cNvPr id="3" name="Content Placeholder 2"/>
          <p:cNvSpPr>
            <a:spLocks noGrp="1"/>
          </p:cNvSpPr>
          <p:nvPr>
            <p:ph idx="1"/>
          </p:nvPr>
        </p:nvSpPr>
        <p:spPr>
          <a:xfrm>
            <a:off x="822959" y="1845734"/>
            <a:ext cx="2907488" cy="4023360"/>
          </a:xfrm>
        </p:spPr>
        <p:txBody>
          <a:bodyPr>
            <a:normAutofit/>
          </a:bodyPr>
          <a:lstStyle/>
          <a:p>
            <a:endParaRPr lang="en-US" sz="2400" b="1" u="sng" dirty="0" smtClean="0"/>
          </a:p>
          <a:p>
            <a:r>
              <a:rPr lang="en-US" sz="2400" b="1" u="sng" dirty="0" smtClean="0"/>
              <a:t>Main Result:</a:t>
            </a:r>
            <a:br>
              <a:rPr lang="en-US" sz="2400" b="1" u="sng" dirty="0" smtClean="0"/>
            </a:br>
            <a:r>
              <a:rPr lang="en-US" sz="2400" dirty="0" smtClean="0"/>
              <a:t>Health behaviors spread to a larger portion of the population in the lattice network </a:t>
            </a:r>
          </a:p>
          <a:p>
            <a:pPr lvl="1"/>
            <a:r>
              <a:rPr lang="en-US" sz="2400" dirty="0" smtClean="0"/>
              <a:t>High clustering</a:t>
            </a:r>
          </a:p>
          <a:p>
            <a:pPr lvl="1"/>
            <a:r>
              <a:rPr lang="en-US" sz="2400" dirty="0" smtClean="0"/>
              <a:t>Large Diameter</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712" y="1957589"/>
            <a:ext cx="4825828" cy="4350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416925" y="1827512"/>
            <a:ext cx="785611" cy="59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12158" y="2395470"/>
            <a:ext cx="940157" cy="369332"/>
          </a:xfrm>
          <a:prstGeom prst="rect">
            <a:avLst/>
          </a:prstGeom>
          <a:noFill/>
        </p:spPr>
        <p:txBody>
          <a:bodyPr wrap="square" rtlCol="0">
            <a:spAutoFit/>
          </a:bodyPr>
          <a:lstStyle/>
          <a:p>
            <a:r>
              <a:rPr lang="en-US" dirty="0" smtClean="0"/>
              <a:t>Lattice</a:t>
            </a:r>
            <a:endParaRPr lang="en-US" dirty="0"/>
          </a:p>
        </p:txBody>
      </p:sp>
      <p:sp>
        <p:nvSpPr>
          <p:cNvPr id="7" name="TextBox 6"/>
          <p:cNvSpPr txBox="1"/>
          <p:nvPr/>
        </p:nvSpPr>
        <p:spPr>
          <a:xfrm>
            <a:off x="5763295" y="4286521"/>
            <a:ext cx="1229933" cy="369332"/>
          </a:xfrm>
          <a:prstGeom prst="rect">
            <a:avLst/>
          </a:prstGeom>
          <a:noFill/>
        </p:spPr>
        <p:txBody>
          <a:bodyPr wrap="square" rtlCol="0">
            <a:spAutoFit/>
          </a:bodyPr>
          <a:lstStyle/>
          <a:p>
            <a:r>
              <a:rPr lang="en-US" dirty="0" smtClean="0"/>
              <a:t>Random</a:t>
            </a:r>
            <a:endParaRPr lang="en-US" dirty="0"/>
          </a:p>
        </p:txBody>
      </p:sp>
      <p:sp>
        <p:nvSpPr>
          <p:cNvPr id="9" name="Rectangle 8"/>
          <p:cNvSpPr/>
          <p:nvPr/>
        </p:nvSpPr>
        <p:spPr>
          <a:xfrm>
            <a:off x="0" y="6099347"/>
            <a:ext cx="9144000" cy="230832"/>
          </a:xfrm>
          <a:prstGeom prst="rect">
            <a:avLst/>
          </a:prstGeom>
        </p:spPr>
        <p:txBody>
          <a:bodyPr wrap="square">
            <a:spAutoFit/>
          </a:bodyPr>
          <a:lstStyle/>
          <a:p>
            <a:r>
              <a:rPr lang="en-US" sz="900" dirty="0" err="1"/>
              <a:t>Centola</a:t>
            </a:r>
            <a:r>
              <a:rPr lang="en-US" sz="900" dirty="0"/>
              <a:t>, Damon. "The spread of behavior in an online social network experiment." science 329.5996 (2010): 1194-1197.</a:t>
            </a:r>
          </a:p>
        </p:txBody>
      </p:sp>
    </p:spTree>
    <p:extLst>
      <p:ext uri="{BB962C8B-B14F-4D97-AF65-F5344CB8AC3E}">
        <p14:creationId xmlns:p14="http://schemas.microsoft.com/office/powerpoint/2010/main" val="122845431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22959" y="1845734"/>
            <a:ext cx="4386021" cy="4023360"/>
          </a:xfrm>
        </p:spPr>
        <p:txBody>
          <a:bodyPr>
            <a:normAutofit/>
          </a:bodyPr>
          <a:lstStyle/>
          <a:p>
            <a:r>
              <a:rPr lang="en-US" sz="2400" dirty="0" smtClean="0"/>
              <a:t>Hazard Ratio: Ratio of adopting with k signals as opposed to k-1 signals.</a:t>
            </a:r>
          </a:p>
          <a:p>
            <a:endParaRPr lang="en-US" sz="2400" dirty="0"/>
          </a:p>
          <a:p>
            <a:r>
              <a:rPr lang="en-US" sz="2400" dirty="0" smtClean="0"/>
              <a:t>95% confidence intervals shown.</a:t>
            </a:r>
          </a:p>
          <a:p>
            <a:endParaRPr lang="en-US" sz="2400" dirty="0"/>
          </a:p>
          <a:p>
            <a:r>
              <a:rPr lang="en-US" sz="2400" dirty="0" smtClean="0"/>
              <a:t>Key take-away: Significant effect with additional signals for up to three signals</a:t>
            </a:r>
            <a:endParaRPr lang="en-US" sz="2400" dirty="0"/>
          </a:p>
        </p:txBody>
      </p:sp>
      <p:sp>
        <p:nvSpPr>
          <p:cNvPr id="4" name="Rectangle 3"/>
          <p:cNvSpPr/>
          <p:nvPr/>
        </p:nvSpPr>
        <p:spPr>
          <a:xfrm>
            <a:off x="3181082" y="978794"/>
            <a:ext cx="785611" cy="59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5208981" y="1123950"/>
            <a:ext cx="3571875" cy="4610100"/>
          </a:xfrm>
          <a:prstGeom prst="rect">
            <a:avLst/>
          </a:prstGeom>
        </p:spPr>
      </p:pic>
      <p:sp>
        <p:nvSpPr>
          <p:cNvPr id="6" name="Rectangle 5"/>
          <p:cNvSpPr/>
          <p:nvPr/>
        </p:nvSpPr>
        <p:spPr>
          <a:xfrm>
            <a:off x="0" y="6110585"/>
            <a:ext cx="9144000" cy="230832"/>
          </a:xfrm>
          <a:prstGeom prst="rect">
            <a:avLst/>
          </a:prstGeom>
        </p:spPr>
        <p:txBody>
          <a:bodyPr wrap="square">
            <a:spAutoFit/>
          </a:bodyPr>
          <a:lstStyle/>
          <a:p>
            <a:r>
              <a:rPr lang="en-US" sz="900" dirty="0" err="1"/>
              <a:t>Centola</a:t>
            </a:r>
            <a:r>
              <a:rPr lang="en-US" sz="900" dirty="0"/>
              <a:t>, Damon. "The spread of behavior in an online social network experiment." science 329.5996 (2010): 1194-1197.</a:t>
            </a:r>
          </a:p>
        </p:txBody>
      </p:sp>
    </p:spTree>
    <p:extLst>
      <p:ext uri="{BB962C8B-B14F-4D97-AF65-F5344CB8AC3E}">
        <p14:creationId xmlns:p14="http://schemas.microsoft.com/office/powerpoint/2010/main" val="13815855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Ugander’s</a:t>
            </a:r>
            <a:r>
              <a:rPr lang="en-US" dirty="0" smtClean="0"/>
              <a:t> Results (PNAS ‘12)</a:t>
            </a:r>
            <a:endParaRPr lang="en-US" dirty="0"/>
          </a:p>
        </p:txBody>
      </p:sp>
      <p:sp>
        <p:nvSpPr>
          <p:cNvPr id="3" name="Content Placeholder 2"/>
          <p:cNvSpPr>
            <a:spLocks noGrp="1"/>
          </p:cNvSpPr>
          <p:nvPr>
            <p:ph idx="1"/>
          </p:nvPr>
        </p:nvSpPr>
        <p:spPr>
          <a:xfrm>
            <a:off x="822960" y="1845734"/>
            <a:ext cx="3646010" cy="4023360"/>
          </a:xfrm>
        </p:spPr>
        <p:txBody>
          <a:bodyPr/>
          <a:lstStyle/>
          <a:p>
            <a:r>
              <a:rPr lang="en-US" dirty="0" err="1" smtClean="0"/>
              <a:t>Ugander</a:t>
            </a:r>
            <a:r>
              <a:rPr lang="en-US" dirty="0" smtClean="0"/>
              <a:t> et al. (PNAS, 2012) show for email influencers, the number of adopters is not strictly monotonic if we consider the number of connected components within an ego-network. </a:t>
            </a:r>
            <a:endParaRPr lang="en-US" dirty="0"/>
          </a:p>
        </p:txBody>
      </p:sp>
      <p:pic>
        <p:nvPicPr>
          <p:cNvPr id="4" name="Picture 3"/>
          <p:cNvPicPr>
            <a:picLocks noChangeAspect="1"/>
          </p:cNvPicPr>
          <p:nvPr/>
        </p:nvPicPr>
        <p:blipFill>
          <a:blip r:embed="rId2"/>
          <a:stretch>
            <a:fillRect/>
          </a:stretch>
        </p:blipFill>
        <p:spPr>
          <a:xfrm>
            <a:off x="4736474" y="1956180"/>
            <a:ext cx="4152900" cy="3228975"/>
          </a:xfrm>
          <a:prstGeom prst="rect">
            <a:avLst/>
          </a:prstGeom>
        </p:spPr>
      </p:pic>
      <p:sp>
        <p:nvSpPr>
          <p:cNvPr id="8" name="Rectangle 7"/>
          <p:cNvSpPr/>
          <p:nvPr/>
        </p:nvSpPr>
        <p:spPr>
          <a:xfrm>
            <a:off x="0" y="6121170"/>
            <a:ext cx="9144000" cy="230832"/>
          </a:xfrm>
          <a:prstGeom prst="rect">
            <a:avLst/>
          </a:prstGeom>
        </p:spPr>
        <p:txBody>
          <a:bodyPr wrap="square">
            <a:spAutoFit/>
          </a:bodyPr>
          <a:lstStyle/>
          <a:p>
            <a:r>
              <a:rPr lang="en-US" sz="900" dirty="0" err="1"/>
              <a:t>Ugander</a:t>
            </a:r>
            <a:r>
              <a:rPr lang="en-US" sz="900" dirty="0"/>
              <a:t>, Johan, et al. "Structural diversity in social contagion." Proceedings of the National Academy of Sciences (2012): 201116502.</a:t>
            </a:r>
          </a:p>
        </p:txBody>
      </p:sp>
    </p:spTree>
    <p:extLst>
      <p:ext uri="{BB962C8B-B14F-4D97-AF65-F5344CB8AC3E}">
        <p14:creationId xmlns:p14="http://schemas.microsoft.com/office/powerpoint/2010/main" val="38369854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873" b="50862"/>
          <a:stretch/>
        </p:blipFill>
        <p:spPr>
          <a:xfrm>
            <a:off x="856445" y="2325196"/>
            <a:ext cx="7431110" cy="2973897"/>
          </a:xfrm>
          <a:prstGeom prst="rect">
            <a:avLst/>
          </a:prstGeom>
        </p:spPr>
      </p:pic>
      <p:sp>
        <p:nvSpPr>
          <p:cNvPr id="2" name="Title 1"/>
          <p:cNvSpPr>
            <a:spLocks noGrp="1"/>
          </p:cNvSpPr>
          <p:nvPr>
            <p:ph type="title"/>
          </p:nvPr>
        </p:nvSpPr>
        <p:spPr/>
        <p:txBody>
          <a:bodyPr/>
          <a:lstStyle/>
          <a:p>
            <a:r>
              <a:rPr lang="en-US" dirty="0" err="1"/>
              <a:t>Ugander’s</a:t>
            </a:r>
            <a:r>
              <a:rPr lang="en-US" dirty="0"/>
              <a:t> </a:t>
            </a:r>
            <a:r>
              <a:rPr lang="en-US" dirty="0" smtClean="0"/>
              <a:t>Results (PNAS ‘12)</a:t>
            </a:r>
            <a:endParaRPr lang="en-US" dirty="0"/>
          </a:p>
        </p:txBody>
      </p:sp>
      <p:sp>
        <p:nvSpPr>
          <p:cNvPr id="5" name="Rectangle 4"/>
          <p:cNvSpPr/>
          <p:nvPr/>
        </p:nvSpPr>
        <p:spPr>
          <a:xfrm>
            <a:off x="-257577" y="3129566"/>
            <a:ext cx="953036" cy="72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121170"/>
            <a:ext cx="9144000" cy="230832"/>
          </a:xfrm>
          <a:prstGeom prst="rect">
            <a:avLst/>
          </a:prstGeom>
        </p:spPr>
        <p:txBody>
          <a:bodyPr wrap="square">
            <a:spAutoFit/>
          </a:bodyPr>
          <a:lstStyle/>
          <a:p>
            <a:r>
              <a:rPr lang="en-US" sz="900" dirty="0" err="1"/>
              <a:t>Ugander</a:t>
            </a:r>
            <a:r>
              <a:rPr lang="en-US" sz="900" dirty="0"/>
              <a:t>, Johan, et al. "Structural diversity in social contagion." Proceedings of the National Academy of Sciences (2012): 201116502.</a:t>
            </a:r>
          </a:p>
        </p:txBody>
      </p:sp>
    </p:spTree>
    <p:extLst>
      <p:ext uri="{BB962C8B-B14F-4D97-AF65-F5344CB8AC3E}">
        <p14:creationId xmlns:p14="http://schemas.microsoft.com/office/powerpoint/2010/main" val="20826103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Ugander’s</a:t>
            </a:r>
            <a:r>
              <a:rPr lang="en-US" dirty="0"/>
              <a:t> </a:t>
            </a:r>
            <a:r>
              <a:rPr lang="en-US" dirty="0" smtClean="0"/>
              <a:t>Results (PNAS ‘12)</a:t>
            </a:r>
            <a:endParaRPr lang="en-US" dirty="0"/>
          </a:p>
        </p:txBody>
      </p:sp>
      <p:sp>
        <p:nvSpPr>
          <p:cNvPr id="5" name="Rectangle 4"/>
          <p:cNvSpPr/>
          <p:nvPr/>
        </p:nvSpPr>
        <p:spPr>
          <a:xfrm>
            <a:off x="-257577" y="3129566"/>
            <a:ext cx="953036" cy="72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srcRect t="56717"/>
          <a:stretch/>
        </p:blipFill>
        <p:spPr>
          <a:xfrm>
            <a:off x="817922" y="2128663"/>
            <a:ext cx="7508155" cy="3151675"/>
          </a:xfrm>
          <a:prstGeom prst="rect">
            <a:avLst/>
          </a:prstGeom>
        </p:spPr>
      </p:pic>
      <p:sp>
        <p:nvSpPr>
          <p:cNvPr id="6" name="Rectangle 5"/>
          <p:cNvSpPr/>
          <p:nvPr/>
        </p:nvSpPr>
        <p:spPr>
          <a:xfrm>
            <a:off x="0" y="6121170"/>
            <a:ext cx="9144000" cy="230832"/>
          </a:xfrm>
          <a:prstGeom prst="rect">
            <a:avLst/>
          </a:prstGeom>
        </p:spPr>
        <p:txBody>
          <a:bodyPr wrap="square">
            <a:spAutoFit/>
          </a:bodyPr>
          <a:lstStyle/>
          <a:p>
            <a:r>
              <a:rPr lang="en-US" sz="900" dirty="0" err="1"/>
              <a:t>Ugander</a:t>
            </a:r>
            <a:r>
              <a:rPr lang="en-US" sz="900" dirty="0"/>
              <a:t>, Johan, et al. "Structural diversity in social contagion." Proceedings of the National Academy of Sciences (2012): 201116502.</a:t>
            </a:r>
          </a:p>
        </p:txBody>
      </p:sp>
    </p:spTree>
    <p:extLst>
      <p:ext uri="{BB962C8B-B14F-4D97-AF65-F5344CB8AC3E}">
        <p14:creationId xmlns:p14="http://schemas.microsoft.com/office/powerpoint/2010/main" val="390594678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Zhang et al.’s Results</a:t>
            </a:r>
            <a:br>
              <a:rPr lang="en-US" dirty="0" smtClean="0"/>
            </a:br>
            <a:r>
              <a:rPr lang="en-US" dirty="0" smtClean="0"/>
              <a:t>(IJCAI ‘13)</a:t>
            </a:r>
            <a:endParaRPr lang="en-US" dirty="0"/>
          </a:p>
        </p:txBody>
      </p:sp>
      <p:sp>
        <p:nvSpPr>
          <p:cNvPr id="3" name="Content Placeholder 2"/>
          <p:cNvSpPr>
            <a:spLocks noGrp="1"/>
          </p:cNvSpPr>
          <p:nvPr>
            <p:ph idx="1"/>
          </p:nvPr>
        </p:nvSpPr>
        <p:spPr>
          <a:xfrm>
            <a:off x="822959" y="1845734"/>
            <a:ext cx="3749041" cy="4023360"/>
          </a:xfrm>
        </p:spPr>
        <p:txBody>
          <a:bodyPr>
            <a:normAutofit/>
          </a:bodyPr>
          <a:lstStyle/>
          <a:p>
            <a:r>
              <a:rPr lang="en-US" sz="2800" dirty="0" smtClean="0"/>
              <a:t>Here number of neighbors is shown (again) to be a positive indicator of influence (</a:t>
            </a:r>
            <a:r>
              <a:rPr lang="en-US" sz="2800" dirty="0" err="1" smtClean="0"/>
              <a:t>Weibo</a:t>
            </a:r>
            <a:r>
              <a:rPr lang="en-US" sz="2800" dirty="0" smtClean="0"/>
              <a:t> dataset)</a:t>
            </a:r>
          </a:p>
          <a:p>
            <a:endParaRPr lang="en-US" sz="2800" dirty="0"/>
          </a:p>
          <a:p>
            <a:r>
              <a:rPr lang="en-US" sz="2800" dirty="0" smtClean="0"/>
              <a:t>However, they noticed that influence decays with time.</a:t>
            </a:r>
          </a:p>
        </p:txBody>
      </p:sp>
      <p:pic>
        <p:nvPicPr>
          <p:cNvPr id="4" name="Picture 3"/>
          <p:cNvPicPr>
            <a:picLocks noChangeAspect="1"/>
          </p:cNvPicPr>
          <p:nvPr/>
        </p:nvPicPr>
        <p:blipFill>
          <a:blip r:embed="rId2"/>
          <a:stretch>
            <a:fillRect/>
          </a:stretch>
        </p:blipFill>
        <p:spPr>
          <a:xfrm>
            <a:off x="4408506" y="2098317"/>
            <a:ext cx="4368647" cy="3156263"/>
          </a:xfrm>
          <a:prstGeom prst="rect">
            <a:avLst/>
          </a:prstGeom>
        </p:spPr>
      </p:pic>
      <p:sp>
        <p:nvSpPr>
          <p:cNvPr id="7" name="Rectangle 6"/>
          <p:cNvSpPr/>
          <p:nvPr/>
        </p:nvSpPr>
        <p:spPr>
          <a:xfrm>
            <a:off x="1" y="6108752"/>
            <a:ext cx="9143999" cy="230832"/>
          </a:xfrm>
          <a:prstGeom prst="rect">
            <a:avLst/>
          </a:prstGeom>
        </p:spPr>
        <p:txBody>
          <a:bodyPr wrap="square">
            <a:spAutoFit/>
          </a:bodyPr>
          <a:lstStyle/>
          <a:p>
            <a:r>
              <a:rPr lang="en-US" sz="900" dirty="0"/>
              <a:t>Zhang, Jing, et al. "Social influence locality for modeling </a:t>
            </a:r>
            <a:r>
              <a:rPr lang="en-US" sz="900" dirty="0" err="1"/>
              <a:t>retweeting</a:t>
            </a:r>
            <a:r>
              <a:rPr lang="en-US" sz="900" dirty="0"/>
              <a:t> behaviors." Proceedings of the Twenty-Third international joint conference on Artificial Intelligence. AAAI Press, 2013.</a:t>
            </a:r>
          </a:p>
        </p:txBody>
      </p:sp>
    </p:spTree>
    <p:extLst>
      <p:ext uri="{BB962C8B-B14F-4D97-AF65-F5344CB8AC3E}">
        <p14:creationId xmlns:p14="http://schemas.microsoft.com/office/powerpoint/2010/main" val="9360328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Zhang et al.’s Results</a:t>
            </a:r>
            <a:br>
              <a:rPr lang="en-US" dirty="0" smtClean="0"/>
            </a:br>
            <a:r>
              <a:rPr lang="en-US" dirty="0" smtClean="0"/>
              <a:t>(IJCAI ‘13)</a:t>
            </a:r>
            <a:endParaRPr lang="en-US" dirty="0"/>
          </a:p>
        </p:txBody>
      </p:sp>
      <p:sp>
        <p:nvSpPr>
          <p:cNvPr id="3" name="Content Placeholder 2"/>
          <p:cNvSpPr>
            <a:spLocks noGrp="1"/>
          </p:cNvSpPr>
          <p:nvPr>
            <p:ph idx="1"/>
          </p:nvPr>
        </p:nvSpPr>
        <p:spPr>
          <a:xfrm>
            <a:off x="822959" y="1845734"/>
            <a:ext cx="3358075" cy="4023360"/>
          </a:xfrm>
        </p:spPr>
        <p:txBody>
          <a:bodyPr>
            <a:normAutofit/>
          </a:bodyPr>
          <a:lstStyle/>
          <a:p>
            <a:pPr marL="0" indent="0">
              <a:buNone/>
            </a:pPr>
            <a:r>
              <a:rPr lang="en-US" sz="2800" dirty="0" smtClean="0"/>
              <a:t>Contrary to </a:t>
            </a:r>
            <a:r>
              <a:rPr lang="en-US" sz="2800" dirty="0" err="1" smtClean="0"/>
              <a:t>Ugander’s</a:t>
            </a:r>
            <a:r>
              <a:rPr lang="en-US" sz="2800" dirty="0" smtClean="0"/>
              <a:t> result, Zhang et al. found that (on </a:t>
            </a:r>
            <a:r>
              <a:rPr lang="en-US" sz="2800" dirty="0" err="1" smtClean="0"/>
              <a:t>Weibo</a:t>
            </a:r>
            <a:r>
              <a:rPr lang="en-US" sz="2800" dirty="0" smtClean="0"/>
              <a:t>) that retweet probability was </a:t>
            </a:r>
            <a:r>
              <a:rPr lang="en-US" sz="2800" i="1" dirty="0" smtClean="0"/>
              <a:t>negatively </a:t>
            </a:r>
            <a:r>
              <a:rPr lang="en-US" sz="2800" dirty="0" err="1" smtClean="0"/>
              <a:t>coorelated</a:t>
            </a:r>
            <a:r>
              <a:rPr lang="en-US" sz="2800" dirty="0" smtClean="0"/>
              <a:t> with structural diversity.</a:t>
            </a:r>
          </a:p>
        </p:txBody>
      </p:sp>
      <p:pic>
        <p:nvPicPr>
          <p:cNvPr id="5" name="Picture 4"/>
          <p:cNvPicPr>
            <a:picLocks noChangeAspect="1"/>
          </p:cNvPicPr>
          <p:nvPr/>
        </p:nvPicPr>
        <p:blipFill>
          <a:blip r:embed="rId2"/>
          <a:stretch>
            <a:fillRect/>
          </a:stretch>
        </p:blipFill>
        <p:spPr>
          <a:xfrm>
            <a:off x="4181034" y="1845734"/>
            <a:ext cx="4962966" cy="3846728"/>
          </a:xfrm>
          <a:prstGeom prst="rect">
            <a:avLst/>
          </a:prstGeom>
        </p:spPr>
      </p:pic>
      <p:sp>
        <p:nvSpPr>
          <p:cNvPr id="6" name="Rectangle 5"/>
          <p:cNvSpPr/>
          <p:nvPr/>
        </p:nvSpPr>
        <p:spPr>
          <a:xfrm>
            <a:off x="1" y="6108752"/>
            <a:ext cx="9143999" cy="230832"/>
          </a:xfrm>
          <a:prstGeom prst="rect">
            <a:avLst/>
          </a:prstGeom>
        </p:spPr>
        <p:txBody>
          <a:bodyPr wrap="square">
            <a:spAutoFit/>
          </a:bodyPr>
          <a:lstStyle/>
          <a:p>
            <a:r>
              <a:rPr lang="en-US" sz="900" dirty="0"/>
              <a:t>Zhang, Jing, et al. "Social influence locality for modeling </a:t>
            </a:r>
            <a:r>
              <a:rPr lang="en-US" sz="900" dirty="0" err="1"/>
              <a:t>retweeting</a:t>
            </a:r>
            <a:r>
              <a:rPr lang="en-US" sz="900" dirty="0"/>
              <a:t> behaviors." Proceedings of the Twenty-Third international joint conference on Artificial Intelligence. AAAI Press, 2013.</a:t>
            </a:r>
          </a:p>
        </p:txBody>
      </p:sp>
    </p:spTree>
    <p:extLst>
      <p:ext uri="{BB962C8B-B14F-4D97-AF65-F5344CB8AC3E}">
        <p14:creationId xmlns:p14="http://schemas.microsoft.com/office/powerpoint/2010/main" val="965291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SIS Model</a:t>
            </a:r>
            <a:endParaRPr lang="en-US" dirty="0"/>
          </a:p>
        </p:txBody>
      </p:sp>
      <p:sp>
        <p:nvSpPr>
          <p:cNvPr id="3" name="Content Placeholder 2"/>
          <p:cNvSpPr>
            <a:spLocks noGrp="1"/>
          </p:cNvSpPr>
          <p:nvPr>
            <p:ph idx="1"/>
          </p:nvPr>
        </p:nvSpPr>
        <p:spPr/>
        <p:txBody>
          <a:bodyPr/>
          <a:lstStyle/>
          <a:p>
            <a:r>
              <a:rPr lang="en-US" dirty="0" smtClean="0"/>
              <a:t>Parameter </a:t>
            </a:r>
            <a:r>
              <a:rPr lang="en-US" i="1" dirty="0" smtClean="0">
                <a:latin typeface="Symbol" panose="05050102010706020507" pitchFamily="18" charset="2"/>
              </a:rPr>
              <a:t>b, l </a:t>
            </a:r>
            <a:r>
              <a:rPr lang="en-US" dirty="0" smtClean="0"/>
              <a:t> are reals in [0,1]</a:t>
            </a:r>
          </a:p>
          <a:p>
            <a:r>
              <a:rPr lang="en-US" dirty="0" smtClean="0"/>
              <a:t>Each node in one of two states: S</a:t>
            </a:r>
            <a:r>
              <a:rPr lang="en-US" dirty="0"/>
              <a:t> </a:t>
            </a:r>
            <a:r>
              <a:rPr lang="en-US" dirty="0" smtClean="0"/>
              <a:t>or I</a:t>
            </a:r>
          </a:p>
          <a:p>
            <a:r>
              <a:rPr lang="en-US" dirty="0" smtClean="0"/>
              <a:t>At each time step:</a:t>
            </a:r>
          </a:p>
          <a:p>
            <a:pPr lvl="1"/>
            <a:r>
              <a:rPr lang="en-US" dirty="0" smtClean="0"/>
              <a:t>If a node is in state </a:t>
            </a:r>
            <a:r>
              <a:rPr lang="en-US" b="1" dirty="0" smtClean="0"/>
              <a:t>I</a:t>
            </a:r>
            <a:r>
              <a:rPr lang="en-US" dirty="0" smtClean="0"/>
              <a:t>, it infects attempts to infect each of its outgoing neighbors that are in the </a:t>
            </a:r>
            <a:r>
              <a:rPr lang="en-US" b="1" dirty="0" smtClean="0"/>
              <a:t>S</a:t>
            </a:r>
            <a:r>
              <a:rPr lang="en-US" dirty="0" smtClean="0"/>
              <a:t> state and is successful with a probability of </a:t>
            </a:r>
            <a:r>
              <a:rPr lang="en-US" b="1" i="1" dirty="0">
                <a:latin typeface="Symbol" panose="05050102010706020507" pitchFamily="18" charset="2"/>
              </a:rPr>
              <a:t>b</a:t>
            </a:r>
            <a:endParaRPr lang="en-US" b="1" dirty="0" smtClean="0"/>
          </a:p>
          <a:p>
            <a:pPr lvl="1"/>
            <a:r>
              <a:rPr lang="en-US" dirty="0" smtClean="0"/>
              <a:t>After attempting to infect its susceptible neighbors, the node moves back to the </a:t>
            </a:r>
            <a:r>
              <a:rPr lang="en-US" b="1" dirty="0" smtClean="0"/>
              <a:t>S</a:t>
            </a:r>
            <a:r>
              <a:rPr lang="en-US" dirty="0" smtClean="0"/>
              <a:t> state with probability </a:t>
            </a:r>
            <a:r>
              <a:rPr lang="en-US" b="1" i="1" dirty="0">
                <a:latin typeface="Symbol" panose="05050102010706020507" pitchFamily="18" charset="2"/>
              </a:rPr>
              <a:t>l</a:t>
            </a:r>
            <a:r>
              <a:rPr lang="en-US" dirty="0" smtClean="0"/>
              <a:t> (in some variants, the node remains in the </a:t>
            </a:r>
            <a:r>
              <a:rPr lang="en-US" b="1" dirty="0" smtClean="0"/>
              <a:t>I</a:t>
            </a:r>
            <a:r>
              <a:rPr lang="en-US" dirty="0" smtClean="0"/>
              <a:t> state for multiple time steps)</a:t>
            </a:r>
          </a:p>
          <a:p>
            <a:pPr lvl="1"/>
            <a:r>
              <a:rPr lang="en-US" dirty="0" smtClean="0"/>
              <a:t>If node is in the </a:t>
            </a:r>
            <a:r>
              <a:rPr lang="en-US" b="1" dirty="0" smtClean="0"/>
              <a:t>S</a:t>
            </a:r>
            <a:r>
              <a:rPr lang="en-US" dirty="0" smtClean="0"/>
              <a:t> state and is infected by an </a:t>
            </a:r>
            <a:r>
              <a:rPr lang="en-US" b="1" dirty="0" smtClean="0"/>
              <a:t>I</a:t>
            </a:r>
            <a:r>
              <a:rPr lang="en-US" dirty="0" smtClean="0"/>
              <a:t> node, it moves to the </a:t>
            </a:r>
            <a:r>
              <a:rPr lang="en-US" b="1" dirty="0" smtClean="0"/>
              <a:t>I</a:t>
            </a:r>
            <a:r>
              <a:rPr lang="en-US" dirty="0" smtClean="0"/>
              <a:t> state in the next time step</a:t>
            </a:r>
          </a:p>
          <a:p>
            <a:pPr lvl="1"/>
            <a:endParaRPr lang="en-US" dirty="0"/>
          </a:p>
        </p:txBody>
      </p:sp>
    </p:spTree>
    <p:extLst>
      <p:ext uri="{BB962C8B-B14F-4D97-AF65-F5344CB8AC3E}">
        <p14:creationId xmlns:p14="http://schemas.microsoft.com/office/powerpoint/2010/main" val="122741718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Tipping in Schools of Fish</a:t>
            </a:r>
            <a:br>
              <a:rPr lang="en-US" dirty="0" smtClean="0"/>
            </a:br>
            <a:r>
              <a:rPr lang="en-US" dirty="0" smtClean="0"/>
              <a:t>(Yes, Really)</a:t>
            </a:r>
            <a:endParaRPr lang="en-US" dirty="0"/>
          </a:p>
        </p:txBody>
      </p:sp>
      <p:sp>
        <p:nvSpPr>
          <p:cNvPr id="3" name="Content Placeholder 2"/>
          <p:cNvSpPr>
            <a:spLocks noGrp="1"/>
          </p:cNvSpPr>
          <p:nvPr>
            <p:ph idx="1"/>
          </p:nvPr>
        </p:nvSpPr>
        <p:spPr>
          <a:xfrm>
            <a:off x="309093" y="1845734"/>
            <a:ext cx="4365939" cy="4023360"/>
          </a:xfrm>
        </p:spPr>
        <p:txBody>
          <a:bodyPr>
            <a:noAutofit/>
          </a:bodyPr>
          <a:lstStyle/>
          <a:p>
            <a:r>
              <a:rPr lang="en-US" dirty="0" smtClean="0"/>
              <a:t>How do schools of fish change group behavior?</a:t>
            </a:r>
          </a:p>
          <a:p>
            <a:endParaRPr lang="en-US" dirty="0"/>
          </a:p>
          <a:p>
            <a:r>
              <a:rPr lang="en-US" dirty="0" smtClean="0"/>
              <a:t>Fish in the school change behavior based on visual cues</a:t>
            </a:r>
          </a:p>
          <a:p>
            <a:endParaRPr lang="en-US" dirty="0"/>
          </a:p>
          <a:p>
            <a:r>
              <a:rPr lang="en-US" dirty="0" smtClean="0"/>
              <a:t>Biologists (</a:t>
            </a:r>
            <a:r>
              <a:rPr lang="en-US" dirty="0" err="1" smtClean="0"/>
              <a:t>Strandburg-Peshkin</a:t>
            </a:r>
            <a:r>
              <a:rPr lang="en-US" dirty="0" smtClean="0"/>
              <a:t> et al.) created networks based on what the fish see</a:t>
            </a:r>
          </a:p>
          <a:p>
            <a:endParaRPr lang="en-US" dirty="0"/>
          </a:p>
          <a:p>
            <a:r>
              <a:rPr lang="en-US" dirty="0" smtClean="0"/>
              <a:t> Again, a tipping process was observed.</a:t>
            </a:r>
            <a:endParaRPr lang="en-US" dirty="0"/>
          </a:p>
        </p:txBody>
      </p:sp>
      <p:pic>
        <p:nvPicPr>
          <p:cNvPr id="4" name="Picture 3"/>
          <p:cNvPicPr>
            <a:picLocks noChangeAspect="1"/>
          </p:cNvPicPr>
          <p:nvPr/>
        </p:nvPicPr>
        <p:blipFill>
          <a:blip r:embed="rId2"/>
          <a:stretch>
            <a:fillRect/>
          </a:stretch>
        </p:blipFill>
        <p:spPr>
          <a:xfrm>
            <a:off x="4868212" y="1100667"/>
            <a:ext cx="3678997" cy="2261791"/>
          </a:xfrm>
          <a:prstGeom prst="rect">
            <a:avLst/>
          </a:prstGeom>
        </p:spPr>
      </p:pic>
      <p:pic>
        <p:nvPicPr>
          <p:cNvPr id="5" name="Picture 4"/>
          <p:cNvPicPr>
            <a:picLocks noChangeAspect="1"/>
          </p:cNvPicPr>
          <p:nvPr/>
        </p:nvPicPr>
        <p:blipFill>
          <a:blip r:embed="rId3"/>
          <a:stretch>
            <a:fillRect/>
          </a:stretch>
        </p:blipFill>
        <p:spPr>
          <a:xfrm>
            <a:off x="5468849" y="3342357"/>
            <a:ext cx="2786151" cy="2840567"/>
          </a:xfrm>
          <a:prstGeom prst="rect">
            <a:avLst/>
          </a:prstGeom>
        </p:spPr>
      </p:pic>
      <p:sp>
        <p:nvSpPr>
          <p:cNvPr id="6" name="Rectangle 5"/>
          <p:cNvSpPr/>
          <p:nvPr/>
        </p:nvSpPr>
        <p:spPr>
          <a:xfrm>
            <a:off x="5924282" y="3467100"/>
            <a:ext cx="270456" cy="390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6108752"/>
            <a:ext cx="9143999" cy="230832"/>
          </a:xfrm>
          <a:prstGeom prst="rect">
            <a:avLst/>
          </a:prstGeom>
        </p:spPr>
        <p:txBody>
          <a:bodyPr wrap="square">
            <a:spAutoFit/>
          </a:bodyPr>
          <a:lstStyle/>
          <a:p>
            <a:r>
              <a:rPr lang="en-US" sz="900" dirty="0" err="1"/>
              <a:t>Strandburg-Peshkin</a:t>
            </a:r>
            <a:r>
              <a:rPr lang="en-US" sz="900" dirty="0"/>
              <a:t>, </a:t>
            </a:r>
            <a:r>
              <a:rPr lang="en-US" sz="900" dirty="0" err="1"/>
              <a:t>Ariana</a:t>
            </a:r>
            <a:r>
              <a:rPr lang="en-US" sz="900" dirty="0"/>
              <a:t>, et al. "Visual sensory networks and effective information transfer in animal groups." Current Biology 23.17 (2013): R709-R711.</a:t>
            </a:r>
          </a:p>
        </p:txBody>
      </p:sp>
    </p:spTree>
    <p:extLst>
      <p:ext uri="{BB962C8B-B14F-4D97-AF65-F5344CB8AC3E}">
        <p14:creationId xmlns:p14="http://schemas.microsoft.com/office/powerpoint/2010/main" val="385464182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and </a:t>
            </a:r>
            <a:r>
              <a:rPr lang="en-US" dirty="0" err="1" smtClean="0"/>
              <a:t>Homophily</a:t>
            </a:r>
            <a:endParaRPr lang="en-US" dirty="0"/>
          </a:p>
        </p:txBody>
      </p:sp>
      <p:sp>
        <p:nvSpPr>
          <p:cNvPr id="3" name="Content Placeholder 2"/>
          <p:cNvSpPr>
            <a:spLocks noGrp="1"/>
          </p:cNvSpPr>
          <p:nvPr>
            <p:ph idx="1"/>
          </p:nvPr>
        </p:nvSpPr>
        <p:spPr/>
        <p:txBody>
          <a:bodyPr/>
          <a:lstStyle/>
          <a:p>
            <a:r>
              <a:rPr lang="en-US" b="1" u="sng" dirty="0" smtClean="0"/>
              <a:t>Attributes:</a:t>
            </a:r>
            <a:r>
              <a:rPr lang="en-US" dirty="0" smtClean="0"/>
              <a:t> Different characteristics about nodes and edges</a:t>
            </a:r>
          </a:p>
          <a:p>
            <a:pPr lvl="1"/>
            <a:r>
              <a:rPr lang="en-US" dirty="0" smtClean="0"/>
              <a:t>Can be discrete</a:t>
            </a:r>
          </a:p>
          <a:p>
            <a:pPr lvl="1"/>
            <a:r>
              <a:rPr lang="en-US" dirty="0" smtClean="0"/>
              <a:t>Can be real-valued</a:t>
            </a:r>
            <a:endParaRPr lang="en-US" dirty="0"/>
          </a:p>
          <a:p>
            <a:endParaRPr lang="en-US" dirty="0" smtClean="0"/>
          </a:p>
          <a:p>
            <a:r>
              <a:rPr lang="en-US" b="1" u="sng" dirty="0" err="1" smtClean="0"/>
              <a:t>Homophily</a:t>
            </a:r>
            <a:r>
              <a:rPr lang="en-US" b="1" u="sng" dirty="0" smtClean="0"/>
              <a:t>:</a:t>
            </a:r>
            <a:r>
              <a:rPr lang="en-US" dirty="0" smtClean="0"/>
              <a:t> Similarity between two nodes or edges based on attributes</a:t>
            </a:r>
            <a:endParaRPr lang="en-US" dirty="0"/>
          </a:p>
        </p:txBody>
      </p:sp>
    </p:spTree>
    <p:extLst>
      <p:ext uri="{BB962C8B-B14F-4D97-AF65-F5344CB8AC3E}">
        <p14:creationId xmlns:p14="http://schemas.microsoft.com/office/powerpoint/2010/main" val="194734344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Attributes in Diffusion</a:t>
            </a:r>
            <a:endParaRPr lang="en-US" dirty="0"/>
          </a:p>
        </p:txBody>
      </p:sp>
      <p:sp>
        <p:nvSpPr>
          <p:cNvPr id="3" name="Content Placeholder 2"/>
          <p:cNvSpPr>
            <a:spLocks noGrp="1"/>
          </p:cNvSpPr>
          <p:nvPr>
            <p:ph idx="1"/>
          </p:nvPr>
        </p:nvSpPr>
        <p:spPr/>
        <p:txBody>
          <a:bodyPr>
            <a:normAutofit fontScale="85000" lnSpcReduction="20000"/>
          </a:bodyPr>
          <a:lstStyle/>
          <a:p>
            <a:r>
              <a:rPr lang="en-US" sz="2800" dirty="0" smtClean="0"/>
              <a:t>Aral </a:t>
            </a:r>
            <a:r>
              <a:rPr lang="en-US" sz="2800" dirty="0"/>
              <a:t>and Walker (2012) </a:t>
            </a:r>
            <a:r>
              <a:rPr lang="en-US" sz="2800" dirty="0" smtClean="0"/>
              <a:t> illustrate the importance of attributes for diffusion:</a:t>
            </a:r>
            <a:endParaRPr lang="en-US" sz="2800" dirty="0"/>
          </a:p>
          <a:p>
            <a:pPr lvl="1"/>
            <a:r>
              <a:rPr lang="en-US" sz="2400" dirty="0"/>
              <a:t>People over 31 are less susceptible to influence than younger people</a:t>
            </a:r>
          </a:p>
          <a:p>
            <a:pPr lvl="1"/>
            <a:r>
              <a:rPr lang="en-US" sz="2400" dirty="0"/>
              <a:t>Men are more susceptible to influence than women</a:t>
            </a:r>
          </a:p>
          <a:p>
            <a:pPr lvl="1"/>
            <a:r>
              <a:rPr lang="en-US" sz="2400" dirty="0"/>
              <a:t>Married people are less susceptible to influence than </a:t>
            </a:r>
            <a:r>
              <a:rPr lang="en-US" sz="2400" dirty="0" smtClean="0"/>
              <a:t>people </a:t>
            </a:r>
            <a:r>
              <a:rPr lang="en-US" sz="2400" dirty="0"/>
              <a:t>engaged to be </a:t>
            </a:r>
            <a:r>
              <a:rPr lang="en-US" sz="2400" dirty="0" smtClean="0"/>
              <a:t>married</a:t>
            </a:r>
          </a:p>
          <a:p>
            <a:pPr lvl="1"/>
            <a:endParaRPr lang="en-US" sz="2400" dirty="0"/>
          </a:p>
          <a:p>
            <a:r>
              <a:rPr lang="en-US" sz="2600" i="1" dirty="0" smtClean="0"/>
              <a:t>A key result: individuals who are more influential tend to be less susceptible.</a:t>
            </a:r>
          </a:p>
          <a:p>
            <a:endParaRPr lang="en-US" sz="2600" i="1" dirty="0"/>
          </a:p>
          <a:p>
            <a:r>
              <a:rPr lang="en-US" sz="2600" dirty="0" smtClean="0"/>
              <a:t>An open question: how doe these relationships change when we consider the content of the message diffusing? (we will address this somewhat with the data-driven approaches).</a:t>
            </a:r>
            <a:endParaRPr lang="en-US" sz="2600" dirty="0"/>
          </a:p>
        </p:txBody>
      </p:sp>
    </p:spTree>
    <p:extLst>
      <p:ext uri="{BB962C8B-B14F-4D97-AF65-F5344CB8AC3E}">
        <p14:creationId xmlns:p14="http://schemas.microsoft.com/office/powerpoint/2010/main" val="237005569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Homophily</a:t>
            </a:r>
            <a:endParaRPr lang="en-US" dirty="0"/>
          </a:p>
        </p:txBody>
      </p:sp>
      <p:sp>
        <p:nvSpPr>
          <p:cNvPr id="3" name="Content Placeholder 2"/>
          <p:cNvSpPr>
            <a:spLocks noGrp="1"/>
          </p:cNvSpPr>
          <p:nvPr>
            <p:ph idx="1"/>
          </p:nvPr>
        </p:nvSpPr>
        <p:spPr/>
        <p:txBody>
          <a:bodyPr>
            <a:normAutofit/>
          </a:bodyPr>
          <a:lstStyle/>
          <a:p>
            <a:r>
              <a:rPr lang="en-US" sz="2400" dirty="0" err="1" smtClean="0"/>
              <a:t>Homophily</a:t>
            </a:r>
            <a:r>
              <a:rPr lang="en-US" sz="2400" dirty="0" smtClean="0"/>
              <a:t> - the similarity among individuals in a population.</a:t>
            </a:r>
          </a:p>
          <a:p>
            <a:endParaRPr lang="en-US" sz="2400" dirty="0"/>
          </a:p>
          <a:p>
            <a:r>
              <a:rPr lang="en-US" sz="2400" dirty="0" smtClean="0"/>
              <a:t>The “</a:t>
            </a:r>
            <a:r>
              <a:rPr lang="en-US" sz="2400" dirty="0" err="1" smtClean="0"/>
              <a:t>homophily</a:t>
            </a:r>
            <a:r>
              <a:rPr lang="en-US" sz="2400" dirty="0" smtClean="0"/>
              <a:t> principle” refers to the notion that similar individuals adopt similar behaviors</a:t>
            </a:r>
          </a:p>
          <a:p>
            <a:pPr lvl="1"/>
            <a:r>
              <a:rPr lang="en-US" sz="2000" dirty="0" smtClean="0"/>
              <a:t>“Like influences like”</a:t>
            </a:r>
          </a:p>
          <a:p>
            <a:pPr lvl="1"/>
            <a:r>
              <a:rPr lang="en-US" sz="2000" dirty="0" smtClean="0"/>
              <a:t>“Birds of a feather flock together”</a:t>
            </a:r>
            <a:endParaRPr lang="en-US" sz="2000" dirty="0"/>
          </a:p>
        </p:txBody>
      </p:sp>
    </p:spTree>
    <p:extLst>
      <p:ext uri="{BB962C8B-B14F-4D97-AF65-F5344CB8AC3E}">
        <p14:creationId xmlns:p14="http://schemas.microsoft.com/office/powerpoint/2010/main" val="125113616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Homophily</a:t>
            </a:r>
            <a:r>
              <a:rPr lang="en-US" dirty="0" smtClean="0"/>
              <a:t> </a:t>
            </a:r>
            <a:r>
              <a:rPr lang="en-US" dirty="0" err="1" smtClean="0"/>
              <a:t>Relvance</a:t>
            </a:r>
            <a:r>
              <a:rPr lang="en-US" dirty="0" smtClean="0"/>
              <a:t> to Network Science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b="1" u="sng" dirty="0" smtClean="0"/>
              <a:t>Network Growth and Models:</a:t>
            </a:r>
            <a:r>
              <a:rPr lang="en-US" dirty="0" smtClean="0"/>
              <a:t> Some researchers argue that </a:t>
            </a:r>
            <a:r>
              <a:rPr lang="en-US" dirty="0" err="1" smtClean="0"/>
              <a:t>homophily</a:t>
            </a:r>
            <a:r>
              <a:rPr lang="en-US" dirty="0" smtClean="0"/>
              <a:t> plays an important part in network </a:t>
            </a:r>
            <a:r>
              <a:rPr lang="en-US" dirty="0"/>
              <a:t>evolution (</a:t>
            </a:r>
            <a:r>
              <a:rPr lang="en-US" dirty="0" smtClean="0"/>
              <a:t>Papadopoulos et al., Nature 2013) and should be considered in models of network growth.</a:t>
            </a:r>
          </a:p>
          <a:p>
            <a:endParaRPr lang="en-US" dirty="0"/>
          </a:p>
          <a:p>
            <a:r>
              <a:rPr lang="en-US" b="1" u="sng" dirty="0" err="1" smtClean="0"/>
              <a:t>Homophily</a:t>
            </a:r>
            <a:r>
              <a:rPr lang="en-US" b="1" u="sng" dirty="0" smtClean="0"/>
              <a:t> vs. Diffusion:</a:t>
            </a:r>
            <a:r>
              <a:rPr lang="en-US" dirty="0" smtClean="0"/>
              <a:t>  For certain diffusion processes, (such as the adoption of a piece of software), adoption may be the result of </a:t>
            </a:r>
            <a:r>
              <a:rPr lang="en-US" dirty="0" err="1" smtClean="0"/>
              <a:t>homophily</a:t>
            </a:r>
            <a:r>
              <a:rPr lang="en-US" dirty="0" smtClean="0"/>
              <a:t> </a:t>
            </a:r>
            <a:r>
              <a:rPr lang="en-US" i="1" dirty="0" smtClean="0"/>
              <a:t>instead </a:t>
            </a:r>
            <a:r>
              <a:rPr lang="en-US" dirty="0" smtClean="0"/>
              <a:t>of diffusion (i.e. if incoming neighbor v adopts before v’ and both are similar, is the adoption due to network effects, </a:t>
            </a:r>
            <a:r>
              <a:rPr lang="en-US" dirty="0" err="1" smtClean="0"/>
              <a:t>homophily</a:t>
            </a:r>
            <a:r>
              <a:rPr lang="en-US" dirty="0" smtClean="0"/>
              <a:t>, or both?) (Aral et al., PNAS 2009)</a:t>
            </a:r>
          </a:p>
          <a:p>
            <a:endParaRPr lang="en-US" i="1" dirty="0"/>
          </a:p>
          <a:p>
            <a:r>
              <a:rPr lang="en-US" i="1" dirty="0" smtClean="0"/>
              <a:t>Note: </a:t>
            </a:r>
            <a:r>
              <a:rPr lang="en-US" dirty="0" err="1" smtClean="0"/>
              <a:t>Homophily</a:t>
            </a:r>
            <a:r>
              <a:rPr lang="en-US" dirty="0" smtClean="0"/>
              <a:t> vs. diffusion is less of an issue in certain cases based on data</a:t>
            </a:r>
            <a:r>
              <a:rPr lang="en-US" dirty="0"/>
              <a:t> </a:t>
            </a:r>
            <a:r>
              <a:rPr lang="en-US" dirty="0" smtClean="0"/>
              <a:t>(i.e. retweets in certain social networks, cases where there is no concurrent broadcast means, etc.)</a:t>
            </a:r>
            <a:endParaRPr lang="en-US" i="1" dirty="0"/>
          </a:p>
        </p:txBody>
      </p:sp>
    </p:spTree>
    <p:extLst>
      <p:ext uri="{BB962C8B-B14F-4D97-AF65-F5344CB8AC3E}">
        <p14:creationId xmlns:p14="http://schemas.microsoft.com/office/powerpoint/2010/main" val="281454115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Homophily</a:t>
            </a:r>
            <a:r>
              <a:rPr lang="en-US" dirty="0" smtClean="0"/>
              <a:t> and Diffusion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effect of </a:t>
            </a:r>
            <a:r>
              <a:rPr lang="en-US" dirty="0" err="1" smtClean="0"/>
              <a:t>homophily</a:t>
            </a:r>
            <a:r>
              <a:rPr lang="en-US" dirty="0" smtClean="0"/>
              <a:t> on diffusion was explored in an empirical study (</a:t>
            </a:r>
            <a:r>
              <a:rPr lang="en-US" i="1" dirty="0" smtClean="0"/>
              <a:t>Science, </a:t>
            </a:r>
            <a:r>
              <a:rPr lang="en-US" dirty="0" err="1" smtClean="0"/>
              <a:t>Centola</a:t>
            </a:r>
            <a:r>
              <a:rPr lang="en-US" dirty="0" smtClean="0"/>
              <a:t>, 2011) where the spread of a health behavior was observed among lattice-network populations of </a:t>
            </a:r>
            <a:r>
              <a:rPr lang="en-US" dirty="0" err="1" smtClean="0"/>
              <a:t>homophilis</a:t>
            </a:r>
            <a:r>
              <a:rPr lang="en-US" dirty="0" smtClean="0"/>
              <a:t> and randomly-placed </a:t>
            </a:r>
            <a:r>
              <a:rPr lang="en-US" dirty="0" err="1" smtClean="0"/>
              <a:t>indivdiuals</a:t>
            </a:r>
            <a:r>
              <a:rPr lang="en-US" dirty="0" smtClean="0"/>
              <a:t>.</a:t>
            </a:r>
          </a:p>
          <a:p>
            <a:endParaRPr lang="en-US" dirty="0"/>
          </a:p>
          <a:p>
            <a:r>
              <a:rPr lang="en-US" dirty="0" smtClean="0"/>
              <a:t>Individuals in the </a:t>
            </a:r>
            <a:r>
              <a:rPr lang="en-US" dirty="0" err="1" smtClean="0"/>
              <a:t>homphoilis</a:t>
            </a:r>
            <a:r>
              <a:rPr lang="en-US" dirty="0" smtClean="0"/>
              <a:t> network were arranged such that they would be closer to similar individuals based on gender, age, and BMI (body-mass index).</a:t>
            </a:r>
          </a:p>
          <a:p>
            <a:endParaRPr lang="en-US" dirty="0" smtClean="0"/>
          </a:p>
          <a:p>
            <a:r>
              <a:rPr lang="en-US" dirty="0" smtClean="0"/>
              <a:t>There were 5x experiments where two networks of 72 individuals each were examined.</a:t>
            </a:r>
            <a:endParaRPr lang="en-US" dirty="0"/>
          </a:p>
          <a:p>
            <a:endParaRPr lang="en-US" dirty="0"/>
          </a:p>
          <a:p>
            <a:r>
              <a:rPr lang="en-US" dirty="0" smtClean="0"/>
              <a:t>Using a hazard-ratio analysis, the authors of the study found that </a:t>
            </a:r>
            <a:r>
              <a:rPr lang="en-US" dirty="0" err="1" smtClean="0"/>
              <a:t>homophily</a:t>
            </a:r>
            <a:r>
              <a:rPr lang="en-US" dirty="0" smtClean="0"/>
              <a:t> significantly effects diffusion.</a:t>
            </a:r>
            <a:endParaRPr lang="en-US" dirty="0"/>
          </a:p>
        </p:txBody>
      </p:sp>
    </p:spTree>
    <p:extLst>
      <p:ext uri="{BB962C8B-B14F-4D97-AF65-F5344CB8AC3E}">
        <p14:creationId xmlns:p14="http://schemas.microsoft.com/office/powerpoint/2010/main" val="265636494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vs. Diffusion</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Work on </a:t>
            </a:r>
            <a:r>
              <a:rPr lang="en-US" sz="2400" i="1" dirty="0" smtClean="0"/>
              <a:t>influence </a:t>
            </a:r>
            <a:r>
              <a:rPr lang="en-US" sz="2400" dirty="0" smtClean="0"/>
              <a:t>describes the influence relationship between two individuals</a:t>
            </a:r>
          </a:p>
          <a:p>
            <a:endParaRPr lang="en-US" sz="2400" dirty="0"/>
          </a:p>
          <a:p>
            <a:r>
              <a:rPr lang="en-US" sz="2400" dirty="0" smtClean="0"/>
              <a:t>The work on </a:t>
            </a:r>
            <a:r>
              <a:rPr lang="en-US" sz="2400" i="1" dirty="0" smtClean="0"/>
              <a:t>diffusion </a:t>
            </a:r>
            <a:r>
              <a:rPr lang="en-US" sz="2400" dirty="0" smtClean="0"/>
              <a:t>describes how a contagion diffuses through a network</a:t>
            </a:r>
          </a:p>
          <a:p>
            <a:endParaRPr lang="en-US" sz="2400" dirty="0"/>
          </a:p>
          <a:p>
            <a:r>
              <a:rPr lang="en-US" sz="2400" dirty="0" smtClean="0"/>
              <a:t>NB: These should be viewed as complementary lines of research.</a:t>
            </a:r>
          </a:p>
          <a:p>
            <a:endParaRPr lang="en-US" sz="2400" dirty="0"/>
          </a:p>
          <a:p>
            <a:r>
              <a:rPr lang="en-US" sz="2400" dirty="0" smtClean="0"/>
              <a:t>A logic-based approach allows us to study diffusion as it emerges from local influence.</a:t>
            </a:r>
            <a:endParaRPr lang="en-US" sz="2400" dirty="0"/>
          </a:p>
        </p:txBody>
      </p:sp>
    </p:spTree>
    <p:extLst>
      <p:ext uri="{BB962C8B-B14F-4D97-AF65-F5344CB8AC3E}">
        <p14:creationId xmlns:p14="http://schemas.microsoft.com/office/powerpoint/2010/main" val="255926215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5" name="Content Placeholder 4"/>
          <p:cNvSpPr>
            <a:spLocks noGrp="1"/>
          </p:cNvSpPr>
          <p:nvPr>
            <p:ph idx="1"/>
          </p:nvPr>
        </p:nvSpPr>
        <p:spPr>
          <a:xfrm>
            <a:off x="822959" y="1845733"/>
            <a:ext cx="7543801" cy="4198605"/>
          </a:xfrm>
        </p:spPr>
        <p:txBody>
          <a:bodyPr>
            <a:noAutofit/>
          </a:bodyPr>
          <a:lstStyle/>
          <a:p>
            <a:pPr lvl="1">
              <a:buFont typeface="Arial"/>
              <a:buChar char="•"/>
            </a:pPr>
            <a:r>
              <a:rPr lang="en-US" sz="1500" dirty="0" err="1"/>
              <a:t>Ugander</a:t>
            </a:r>
            <a:r>
              <a:rPr lang="en-US" sz="1500" dirty="0"/>
              <a:t>, Johan, et al. "Structural diversity in social contagion." Proceedings of the National Academy of Sciences (2012): 201116502</a:t>
            </a:r>
            <a:r>
              <a:rPr lang="en-US" sz="1500" dirty="0" smtClean="0"/>
              <a:t>.</a:t>
            </a:r>
          </a:p>
          <a:p>
            <a:pPr lvl="1">
              <a:buFont typeface="Arial"/>
              <a:buChar char="•"/>
            </a:pPr>
            <a:r>
              <a:rPr lang="en-US" sz="1500" dirty="0"/>
              <a:t>Zhang, Jing, et al. "Social influence locality for modeling </a:t>
            </a:r>
            <a:r>
              <a:rPr lang="en-US" sz="1500" dirty="0" err="1"/>
              <a:t>retweeting</a:t>
            </a:r>
            <a:r>
              <a:rPr lang="en-US" sz="1500" dirty="0"/>
              <a:t> behaviors." Proceedings of the Twenty-Third international joint conference on Artificial Intelligence. AAAI Press, 2013</a:t>
            </a:r>
            <a:r>
              <a:rPr lang="en-US" sz="1500" dirty="0" smtClean="0"/>
              <a:t>.</a:t>
            </a:r>
          </a:p>
          <a:p>
            <a:pPr lvl="1">
              <a:buFont typeface="Arial"/>
              <a:buChar char="•"/>
            </a:pPr>
            <a:r>
              <a:rPr lang="en-US" sz="1500" dirty="0" err="1" smtClean="0"/>
              <a:t>Centola</a:t>
            </a:r>
            <a:r>
              <a:rPr lang="en-US" sz="1500" dirty="0" smtClean="0"/>
              <a:t>, Damon. "The spread of behavior in an online social network experiment." science 329.5996 (2010): 1194-1197.</a:t>
            </a:r>
          </a:p>
          <a:p>
            <a:pPr lvl="1">
              <a:buFont typeface="Arial"/>
              <a:buChar char="•"/>
            </a:pPr>
            <a:r>
              <a:rPr lang="en-US" sz="1500" dirty="0" err="1" smtClean="0"/>
              <a:t>Centola</a:t>
            </a:r>
            <a:r>
              <a:rPr lang="en-US" sz="1500" dirty="0"/>
              <a:t>, Damon, et al. "</a:t>
            </a:r>
            <a:r>
              <a:rPr lang="en-US" sz="1500" dirty="0" err="1"/>
              <a:t>Homophily</a:t>
            </a:r>
            <a:r>
              <a:rPr lang="en-US" sz="1500" dirty="0"/>
              <a:t>, cultural drift, and the co-evolution of cultural groups." Journal of Conflict Resolution 51.6 (2007): 905-</a:t>
            </a:r>
            <a:r>
              <a:rPr lang="en-US" sz="1500" dirty="0" smtClean="0"/>
              <a:t>929</a:t>
            </a:r>
          </a:p>
          <a:p>
            <a:pPr lvl="1">
              <a:buFont typeface="Arial"/>
              <a:buChar char="•"/>
            </a:pPr>
            <a:r>
              <a:rPr lang="en-US" sz="1500" dirty="0" err="1"/>
              <a:t>Centola</a:t>
            </a:r>
            <a:r>
              <a:rPr lang="en-US" sz="1500" dirty="0"/>
              <a:t>, Damon. "An experimental study of </a:t>
            </a:r>
            <a:r>
              <a:rPr lang="en-US" sz="1500" dirty="0" err="1"/>
              <a:t>homophily</a:t>
            </a:r>
            <a:r>
              <a:rPr lang="en-US" sz="1500" dirty="0"/>
              <a:t> in the adoption of health behavior." Science 334.6060 (2011): 1269-1272</a:t>
            </a:r>
            <a:r>
              <a:rPr lang="en-US" sz="1500" dirty="0" smtClean="0"/>
              <a:t>.</a:t>
            </a:r>
          </a:p>
          <a:p>
            <a:pPr lvl="1">
              <a:buFont typeface="Arial"/>
              <a:buChar char="•"/>
            </a:pPr>
            <a:r>
              <a:rPr lang="en-US" sz="1500" dirty="0" err="1"/>
              <a:t>Strandburg-Peshkin</a:t>
            </a:r>
            <a:r>
              <a:rPr lang="en-US" sz="1500" dirty="0"/>
              <a:t>, </a:t>
            </a:r>
            <a:r>
              <a:rPr lang="en-US" sz="1500" dirty="0" err="1"/>
              <a:t>Ariana</a:t>
            </a:r>
            <a:r>
              <a:rPr lang="en-US" sz="1500" dirty="0"/>
              <a:t>, et al. "Visual sensory networks and effective information transfer in animal groups." Current Biology 23.17 (2013): R709-</a:t>
            </a:r>
            <a:r>
              <a:rPr lang="en-US" sz="1500" dirty="0" smtClean="0"/>
              <a:t>R711.</a:t>
            </a:r>
          </a:p>
          <a:p>
            <a:pPr lvl="1">
              <a:buFont typeface="Arial"/>
              <a:buChar char="•"/>
            </a:pPr>
            <a:r>
              <a:rPr lang="en-US" sz="1300" dirty="0"/>
              <a:t>Aral, </a:t>
            </a:r>
            <a:r>
              <a:rPr lang="en-US" sz="1300" dirty="0" err="1"/>
              <a:t>Sinan</a:t>
            </a:r>
            <a:r>
              <a:rPr lang="en-US" sz="1300" dirty="0"/>
              <a:t>, and Dylan Walker. "Identifying influential and susceptible members of social </a:t>
            </a:r>
            <a:r>
              <a:rPr lang="en-US" sz="1300" dirty="0" smtClean="0"/>
              <a:t>networks</a:t>
            </a:r>
            <a:r>
              <a:rPr lang="en-US" sz="1300" dirty="0"/>
              <a:t>." Science 337.6092 (2012): 337-341</a:t>
            </a:r>
            <a:r>
              <a:rPr lang="en-US" sz="1300" dirty="0" smtClean="0"/>
              <a:t>.</a:t>
            </a:r>
            <a:endParaRPr lang="en-US" sz="1500" dirty="0"/>
          </a:p>
          <a:p>
            <a:pPr lvl="1">
              <a:buFont typeface="Arial"/>
              <a:buChar char="•"/>
            </a:pPr>
            <a:endParaRPr lang="en-US" sz="1500" dirty="0" smtClean="0"/>
          </a:p>
          <a:p>
            <a:pPr lvl="1">
              <a:buFont typeface="Arial"/>
              <a:buChar char="•"/>
            </a:pPr>
            <a:endParaRPr lang="en-US" sz="1500" dirty="0"/>
          </a:p>
        </p:txBody>
      </p:sp>
      <p:sp>
        <p:nvSpPr>
          <p:cNvPr id="2" name="Rectangle 1"/>
          <p:cNvSpPr/>
          <p:nvPr/>
        </p:nvSpPr>
        <p:spPr>
          <a:xfrm>
            <a:off x="2286000" y="2690336"/>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203664133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000000"/>
                </a:solidFill>
              </a:rPr>
              <a:t>SIR and SIS Models</a:t>
            </a:r>
          </a:p>
          <a:p>
            <a:pPr algn="ctr">
              <a:lnSpc>
                <a:spcPct val="200000"/>
              </a:lnSpc>
            </a:pPr>
            <a:r>
              <a:rPr lang="en-US" sz="3600" b="1" dirty="0" smtClean="0">
                <a:solidFill>
                  <a:srgbClr val="000000"/>
                </a:solidFill>
              </a:rPr>
              <a:t>Tipping Model and Target Set Selection</a:t>
            </a:r>
          </a:p>
          <a:p>
            <a:pPr algn="ctr">
              <a:lnSpc>
                <a:spcPct val="200000"/>
              </a:lnSpc>
            </a:pPr>
            <a:r>
              <a:rPr lang="en-US" sz="3600" b="1" dirty="0" err="1" smtClean="0">
                <a:solidFill>
                  <a:srgbClr val="000000"/>
                </a:solidFill>
              </a:rPr>
              <a:t>Kempe</a:t>
            </a:r>
            <a:r>
              <a:rPr lang="en-US" sz="3600" b="1" dirty="0" smtClean="0">
                <a:solidFill>
                  <a:srgbClr val="000000"/>
                </a:solidFill>
              </a:rPr>
              <a:t>-Kleinberg-</a:t>
            </a:r>
            <a:r>
              <a:rPr lang="en-US" sz="3600" b="1" dirty="0" err="1" smtClean="0">
                <a:solidFill>
                  <a:srgbClr val="000000"/>
                </a:solidFill>
              </a:rPr>
              <a:t>Tardos</a:t>
            </a:r>
            <a:r>
              <a:rPr lang="en-US" sz="3600" b="1" dirty="0" smtClean="0">
                <a:solidFill>
                  <a:srgbClr val="000000"/>
                </a:solidFill>
              </a:rPr>
              <a:t> (KKT) Framework Part I</a:t>
            </a:r>
          </a:p>
          <a:p>
            <a:pPr algn="ctr">
              <a:lnSpc>
                <a:spcPct val="200000"/>
              </a:lnSpc>
            </a:pPr>
            <a:r>
              <a:rPr lang="en-US" sz="3600" b="1" dirty="0" err="1">
                <a:solidFill>
                  <a:srgbClr val="000000"/>
                </a:solidFill>
              </a:rPr>
              <a:t>Kempe</a:t>
            </a:r>
            <a:r>
              <a:rPr lang="en-US" sz="3600" b="1" dirty="0">
                <a:solidFill>
                  <a:srgbClr val="000000"/>
                </a:solidFill>
              </a:rPr>
              <a:t>-Kleinberg-</a:t>
            </a:r>
            <a:r>
              <a:rPr lang="en-US" sz="3600" b="1" dirty="0" err="1">
                <a:solidFill>
                  <a:srgbClr val="000000"/>
                </a:solidFill>
              </a:rPr>
              <a:t>Tardos</a:t>
            </a:r>
            <a:r>
              <a:rPr lang="en-US" sz="3600" b="1" dirty="0">
                <a:solidFill>
                  <a:srgbClr val="000000"/>
                </a:solidFill>
              </a:rPr>
              <a:t> (KKT) Framework Part </a:t>
            </a:r>
            <a:r>
              <a:rPr lang="en-US" sz="3600" b="1" dirty="0" smtClean="0">
                <a:solidFill>
                  <a:srgbClr val="000000"/>
                </a:solidFill>
              </a:rPr>
              <a:t>II</a:t>
            </a:r>
          </a:p>
          <a:p>
            <a:pPr algn="ctr">
              <a:lnSpc>
                <a:spcPct val="200000"/>
              </a:lnSpc>
            </a:pPr>
            <a:r>
              <a:rPr lang="en-US" sz="3600" b="1" dirty="0" smtClean="0">
                <a:solidFill>
                  <a:srgbClr val="000000"/>
                </a:solidFill>
              </a:rPr>
              <a:t>Logic Programming Based Diffusion</a:t>
            </a:r>
          </a:p>
          <a:p>
            <a:pPr algn="ctr">
              <a:lnSpc>
                <a:spcPct val="200000"/>
              </a:lnSpc>
            </a:pPr>
            <a:r>
              <a:rPr lang="en-US" sz="3600" b="1" dirty="0">
                <a:solidFill>
                  <a:srgbClr val="000000"/>
                </a:solidFill>
              </a:rPr>
              <a:t>Evolutionary Graph Theory (EGT)</a:t>
            </a:r>
          </a:p>
          <a:p>
            <a:pPr algn="ctr">
              <a:lnSpc>
                <a:spcPct val="200000"/>
              </a:lnSpc>
            </a:pPr>
            <a:r>
              <a:rPr lang="en-US" sz="3600" b="1" dirty="0" smtClean="0">
                <a:solidFill>
                  <a:srgbClr val="000000"/>
                </a:solidFill>
              </a:rPr>
              <a:t>Empirical Results</a:t>
            </a:r>
          </a:p>
          <a:p>
            <a:pPr algn="ctr">
              <a:lnSpc>
                <a:spcPct val="200000"/>
              </a:lnSpc>
            </a:pPr>
            <a:r>
              <a:rPr lang="en-US" sz="3600" b="1" dirty="0" smtClean="0">
                <a:solidFill>
                  <a:srgbClr val="9B2D1F"/>
                </a:solidFill>
              </a:rPr>
              <a:t>Data-driven approaches</a:t>
            </a:r>
          </a:p>
          <a:p>
            <a:pPr algn="ctr">
              <a:lnSpc>
                <a:spcPct val="200000"/>
              </a:lnSpc>
            </a:pPr>
            <a:r>
              <a:rPr lang="en-US" sz="3600" b="1" dirty="0" smtClean="0">
                <a:solidFill>
                  <a:srgbClr val="000000"/>
                </a:solidFill>
              </a:rPr>
              <a:t>Open Problems</a:t>
            </a:r>
          </a:p>
          <a:p>
            <a:pPr algn="ctr">
              <a:lnSpc>
                <a:spcPct val="200000"/>
              </a:lnSpc>
            </a:pPr>
            <a:endParaRPr lang="en-US" sz="3600" b="1" dirty="0" smtClean="0">
              <a:solidFill>
                <a:srgbClr val="9B2D1F"/>
              </a:solidFill>
            </a:endParaRPr>
          </a:p>
        </p:txBody>
      </p:sp>
    </p:spTree>
    <p:extLst>
      <p:ext uri="{BB962C8B-B14F-4D97-AF65-F5344CB8AC3E}">
        <p14:creationId xmlns:p14="http://schemas.microsoft.com/office/powerpoint/2010/main" val="258102857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Data-Driven Approaches</a:t>
            </a:r>
            <a:endParaRPr lang="en-US" dirty="0"/>
          </a:p>
        </p:txBody>
      </p:sp>
      <p:sp>
        <p:nvSpPr>
          <p:cNvPr id="5" name="Content Placeholder 4"/>
          <p:cNvSpPr>
            <a:spLocks noGrp="1"/>
          </p:cNvSpPr>
          <p:nvPr>
            <p:ph idx="1"/>
          </p:nvPr>
        </p:nvSpPr>
        <p:spPr/>
        <p:txBody>
          <a:bodyPr>
            <a:normAutofit/>
          </a:bodyPr>
          <a:lstStyle/>
          <a:p>
            <a:r>
              <a:rPr lang="en-US" sz="2400" dirty="0" smtClean="0">
                <a:solidFill>
                  <a:srgbClr val="FF0000"/>
                </a:solidFill>
              </a:rPr>
              <a:t>Learn model parameters from past diffusion processes</a:t>
            </a:r>
          </a:p>
          <a:p>
            <a:pPr lvl="1"/>
            <a:r>
              <a:rPr lang="en-US" sz="2000" dirty="0" smtClean="0"/>
              <a:t>Probabilities of arcs in IC model</a:t>
            </a:r>
          </a:p>
          <a:p>
            <a:pPr lvl="1"/>
            <a:r>
              <a:rPr lang="en-US" sz="2000" dirty="0" smtClean="0"/>
              <a:t>Weights in LT model</a:t>
            </a:r>
          </a:p>
          <a:p>
            <a:pPr lvl="1"/>
            <a:r>
              <a:rPr lang="en-US" sz="2000" dirty="0" smtClean="0"/>
              <a:t>Parameters of CD model</a:t>
            </a:r>
          </a:p>
          <a:p>
            <a:r>
              <a:rPr lang="en-US" sz="2400" dirty="0" smtClean="0"/>
              <a:t>Directly </a:t>
            </a:r>
            <a:r>
              <a:rPr lang="en-US" sz="2400" dirty="0"/>
              <a:t>leverage features of past diffusion processes</a:t>
            </a:r>
          </a:p>
          <a:p>
            <a:pPr lvl="1"/>
            <a:r>
              <a:rPr lang="en-US" sz="2000" dirty="0"/>
              <a:t>Graphical structure</a:t>
            </a:r>
          </a:p>
          <a:p>
            <a:pPr lvl="1"/>
            <a:r>
              <a:rPr lang="en-US" sz="2000" dirty="0"/>
              <a:t>Content</a:t>
            </a:r>
          </a:p>
          <a:p>
            <a:pPr lvl="1"/>
            <a:r>
              <a:rPr lang="en-US" sz="2000" dirty="0"/>
              <a:t>Individual attributes</a:t>
            </a:r>
          </a:p>
          <a:p>
            <a:pPr lvl="1"/>
            <a:endParaRPr lang="en-US" sz="2000" dirty="0"/>
          </a:p>
          <a:p>
            <a:pPr marL="0">
              <a:buNone/>
            </a:pPr>
            <a:endParaRPr lang="en-US" sz="2200" dirty="0" smtClean="0"/>
          </a:p>
          <a:p>
            <a:pPr lvl="1"/>
            <a:endParaRPr lang="en-US" sz="2000" dirty="0"/>
          </a:p>
        </p:txBody>
      </p:sp>
    </p:spTree>
    <p:extLst>
      <p:ext uri="{BB962C8B-B14F-4D97-AF65-F5344CB8AC3E}">
        <p14:creationId xmlns:p14="http://schemas.microsoft.com/office/powerpoint/2010/main" val="289118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Monotonicity</a:t>
            </a:r>
            <a:endParaRPr lang="en-US" dirty="0"/>
          </a:p>
        </p:txBody>
      </p:sp>
      <p:sp>
        <p:nvSpPr>
          <p:cNvPr id="3" name="Content Placeholder 2"/>
          <p:cNvSpPr>
            <a:spLocks noGrp="1"/>
          </p:cNvSpPr>
          <p:nvPr>
            <p:ph idx="1"/>
          </p:nvPr>
        </p:nvSpPr>
        <p:spPr/>
        <p:txBody>
          <a:bodyPr>
            <a:normAutofit/>
          </a:bodyPr>
          <a:lstStyle/>
          <a:p>
            <a:r>
              <a:rPr lang="en-US" sz="3200" dirty="0" smtClean="0"/>
              <a:t>At each time step, do the number of susceptible individuals increase or decrease?</a:t>
            </a:r>
          </a:p>
          <a:p>
            <a:pPr lvl="1"/>
            <a:r>
              <a:rPr lang="en-US" sz="2800" dirty="0" smtClean="0"/>
              <a:t>SIS</a:t>
            </a:r>
          </a:p>
          <a:p>
            <a:pPr lvl="2"/>
            <a:r>
              <a:rPr lang="en-US" sz="2000" dirty="0" smtClean="0"/>
              <a:t>It depends</a:t>
            </a:r>
            <a:endParaRPr lang="en-US" sz="2000" dirty="0"/>
          </a:p>
          <a:p>
            <a:pPr lvl="1"/>
            <a:r>
              <a:rPr lang="en-US" sz="2800" dirty="0" smtClean="0"/>
              <a:t>SIR</a:t>
            </a:r>
          </a:p>
          <a:p>
            <a:pPr lvl="2"/>
            <a:r>
              <a:rPr lang="en-US" sz="2000" dirty="0" smtClean="0"/>
              <a:t>Number of susceptible individuals ALWAYS stay the same or decrease</a:t>
            </a:r>
          </a:p>
          <a:p>
            <a:pPr lvl="2"/>
            <a:r>
              <a:rPr lang="en-US" sz="2000" dirty="0" smtClean="0"/>
              <a:t>Hence, number of recovered individuals will ALWAYS stay the same or INCREASE</a:t>
            </a:r>
            <a:endParaRPr lang="en-US" sz="2000" dirty="0"/>
          </a:p>
        </p:txBody>
      </p:sp>
    </p:spTree>
    <p:extLst>
      <p:ext uri="{BB962C8B-B14F-4D97-AF65-F5344CB8AC3E}">
        <p14:creationId xmlns:p14="http://schemas.microsoft.com/office/powerpoint/2010/main" val="279617586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probabilities come from?</a:t>
            </a:r>
            <a:endParaRPr lang="en-US" dirty="0"/>
          </a:p>
        </p:txBody>
      </p:sp>
      <p:sp>
        <p:nvSpPr>
          <p:cNvPr id="3" name="Content Placeholder 2"/>
          <p:cNvSpPr>
            <a:spLocks noGrp="1"/>
          </p:cNvSpPr>
          <p:nvPr>
            <p:ph idx="1"/>
          </p:nvPr>
        </p:nvSpPr>
        <p:spPr/>
        <p:txBody>
          <a:bodyPr/>
          <a:lstStyle/>
          <a:p>
            <a:r>
              <a:rPr lang="en-US" dirty="0" smtClean="0"/>
              <a:t>Recall: in the Independent Cascade (IC) model we assume we have a vector of weights for each edge </a:t>
            </a:r>
            <a:r>
              <a:rPr lang="en-US" i="1" dirty="0" smtClean="0"/>
              <a:t>(</a:t>
            </a:r>
            <a:r>
              <a:rPr lang="en-US" i="1" dirty="0" err="1" smtClean="0"/>
              <a:t>w,v</a:t>
            </a:r>
            <a:r>
              <a:rPr lang="en-US" i="1" dirty="0" smtClean="0"/>
              <a:t>)</a:t>
            </a:r>
            <a:r>
              <a:rPr lang="en-US" dirty="0" smtClean="0"/>
              <a:t> that correspond  to the probability of </a:t>
            </a:r>
            <a:r>
              <a:rPr lang="en-US" i="1" dirty="0" smtClean="0"/>
              <a:t>w</a:t>
            </a:r>
            <a:r>
              <a:rPr lang="en-US" dirty="0" smtClean="0"/>
              <a:t> infecting </a:t>
            </a:r>
            <a:r>
              <a:rPr lang="en-US" i="1" dirty="0" smtClean="0"/>
              <a:t>v</a:t>
            </a:r>
            <a:r>
              <a:rPr lang="en-US" dirty="0" smtClean="0"/>
              <a:t> given </a:t>
            </a:r>
            <a:r>
              <a:rPr lang="en-US" i="1" dirty="0" smtClean="0"/>
              <a:t>w</a:t>
            </a:r>
            <a:r>
              <a:rPr lang="en-US" dirty="0" smtClean="0"/>
              <a:t> was previously infected and </a:t>
            </a:r>
            <a:r>
              <a:rPr lang="en-US" i="1" dirty="0" smtClean="0"/>
              <a:t>v</a:t>
            </a:r>
            <a:r>
              <a:rPr lang="en-US" dirty="0" smtClean="0"/>
              <a:t> was not.</a:t>
            </a:r>
          </a:p>
          <a:p>
            <a:r>
              <a:rPr lang="en-US" dirty="0" smtClean="0"/>
              <a:t>For experiments where there is no historical data, several approaches have been used:</a:t>
            </a:r>
          </a:p>
          <a:p>
            <a:pPr lvl="1"/>
            <a:r>
              <a:rPr lang="en-US" dirty="0"/>
              <a:t>Assign all values the </a:t>
            </a:r>
            <a:r>
              <a:rPr lang="en-US" dirty="0" smtClean="0"/>
              <a:t>same (SIR)</a:t>
            </a:r>
            <a:endParaRPr lang="en-US" dirty="0"/>
          </a:p>
          <a:p>
            <a:pPr lvl="1"/>
            <a:r>
              <a:rPr lang="en-US" dirty="0" smtClean="0"/>
              <a:t>Assign probabilities proportional to degree</a:t>
            </a:r>
          </a:p>
          <a:p>
            <a:pPr lvl="1"/>
            <a:r>
              <a:rPr lang="en-US" dirty="0" smtClean="0"/>
              <a:t>Tri-valence – randomly assign one of three values</a:t>
            </a:r>
          </a:p>
          <a:p>
            <a:pPr lvl="1"/>
            <a:endParaRPr lang="en-US" dirty="0"/>
          </a:p>
          <a:p>
            <a:r>
              <a:rPr lang="en-US" dirty="0" smtClean="0"/>
              <a:t>But what if we </a:t>
            </a:r>
            <a:r>
              <a:rPr lang="en-US" b="1" i="1" dirty="0" smtClean="0"/>
              <a:t>do </a:t>
            </a:r>
            <a:r>
              <a:rPr lang="en-US" dirty="0" smtClean="0"/>
              <a:t>have historical diffusion traces?  Can we learn these probabilities?</a:t>
            </a:r>
          </a:p>
        </p:txBody>
      </p:sp>
    </p:spTree>
    <p:extLst>
      <p:ext uri="{BB962C8B-B14F-4D97-AF65-F5344CB8AC3E}">
        <p14:creationId xmlns:p14="http://schemas.microsoft.com/office/powerpoint/2010/main" val="292470630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Influence Probabilities through Expectation-Maximization</a:t>
            </a:r>
            <a:endParaRPr lang="en-US" dirty="0"/>
          </a:p>
        </p:txBody>
      </p:sp>
      <p:sp>
        <p:nvSpPr>
          <p:cNvPr id="3" name="Content Placeholder 2"/>
          <p:cNvSpPr>
            <a:spLocks noGrp="1"/>
          </p:cNvSpPr>
          <p:nvPr>
            <p:ph idx="1"/>
          </p:nvPr>
        </p:nvSpPr>
        <p:spPr/>
        <p:txBody>
          <a:bodyPr/>
          <a:lstStyle/>
          <a:p>
            <a:r>
              <a:rPr lang="en-US" dirty="0" smtClean="0"/>
              <a:t>Some notation:</a:t>
            </a:r>
          </a:p>
          <a:p>
            <a:r>
              <a:rPr lang="en-US" i="1" dirty="0" smtClean="0"/>
              <a:t>D</a:t>
            </a:r>
            <a:r>
              <a:rPr lang="en-US" dirty="0" smtClean="0"/>
              <a:t> is a historical trace of a diffusion process from time </a:t>
            </a:r>
            <a:r>
              <a:rPr lang="en-US" i="1" dirty="0" smtClean="0"/>
              <a:t>0</a:t>
            </a:r>
            <a:r>
              <a:rPr lang="en-US" dirty="0" smtClean="0"/>
              <a:t> to </a:t>
            </a:r>
            <a:r>
              <a:rPr lang="en-US" i="1" dirty="0" smtClean="0"/>
              <a:t>T-1.</a:t>
            </a:r>
          </a:p>
          <a:p>
            <a:r>
              <a:rPr lang="en-US" i="1" dirty="0" smtClean="0"/>
              <a:t>D(t) </a:t>
            </a:r>
            <a:r>
              <a:rPr lang="en-US" dirty="0" smtClean="0"/>
              <a:t>is the set of nodes in </a:t>
            </a:r>
            <a:r>
              <a:rPr lang="en-US" i="1" dirty="0" smtClean="0"/>
              <a:t>D</a:t>
            </a:r>
            <a:r>
              <a:rPr lang="en-US" dirty="0" smtClean="0"/>
              <a:t> infected at time </a:t>
            </a:r>
            <a:r>
              <a:rPr lang="en-US" i="1" dirty="0" smtClean="0"/>
              <a:t>t</a:t>
            </a:r>
          </a:p>
          <a:p>
            <a:r>
              <a:rPr lang="en-US" i="1" dirty="0" smtClean="0"/>
              <a:t>B(v), F(v) </a:t>
            </a:r>
            <a:r>
              <a:rPr lang="en-US" dirty="0" smtClean="0"/>
              <a:t>are incoming/outgoing neighbors of </a:t>
            </a:r>
            <a:r>
              <a:rPr lang="en-US" i="1" dirty="0" smtClean="0"/>
              <a:t>v</a:t>
            </a:r>
            <a:endParaRPr lang="en-US" i="1" dirty="0"/>
          </a:p>
        </p:txBody>
      </p:sp>
    </p:spTree>
    <p:extLst>
      <p:ext uri="{BB962C8B-B14F-4D97-AF65-F5344CB8AC3E}">
        <p14:creationId xmlns:p14="http://schemas.microsoft.com/office/powerpoint/2010/main" val="412547088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a given diffusion trace</a:t>
            </a:r>
            <a:endParaRPr lang="en-US" dirty="0"/>
          </a:p>
        </p:txBody>
      </p:sp>
      <p:sp>
        <p:nvSpPr>
          <p:cNvPr id="3" name="Content Placeholder 2"/>
          <p:cNvSpPr>
            <a:spLocks noGrp="1"/>
          </p:cNvSpPr>
          <p:nvPr>
            <p:ph idx="1"/>
          </p:nvPr>
        </p:nvSpPr>
        <p:spPr/>
        <p:txBody>
          <a:bodyPr/>
          <a:lstStyle/>
          <a:p>
            <a:r>
              <a:rPr lang="en-US" dirty="0" smtClean="0"/>
              <a:t>The probability of observing a given diffusion trace is:</a:t>
            </a:r>
          </a:p>
          <a:p>
            <a:endParaRPr lang="en-US" dirty="0"/>
          </a:p>
          <a:p>
            <a:endParaRPr lang="en-US" dirty="0" smtClean="0"/>
          </a:p>
          <a:p>
            <a:endParaRPr lang="en-US" dirty="0"/>
          </a:p>
          <a:p>
            <a:endParaRPr lang="en-US" dirty="0" smtClean="0"/>
          </a:p>
          <a:p>
            <a:pPr marL="0" indent="0">
              <a:buNone/>
            </a:pPr>
            <a:r>
              <a:rPr lang="en-US" dirty="0" smtClean="0"/>
              <a:t>Where </a:t>
            </a:r>
            <a:r>
              <a:rPr lang="en-US" i="1" dirty="0" err="1" smtClean="0">
                <a:latin typeface="Symbol" panose="05050102010706020507" pitchFamily="18" charset="2"/>
              </a:rPr>
              <a:t>k</a:t>
            </a:r>
            <a:r>
              <a:rPr lang="en-US" i="1" baseline="-25000" dirty="0" err="1" smtClean="0"/>
              <a:t>v,w</a:t>
            </a:r>
            <a:r>
              <a:rPr lang="en-US" dirty="0" smtClean="0"/>
              <a:t> is the probability of </a:t>
            </a:r>
            <a:r>
              <a:rPr lang="en-US" i="1" dirty="0" smtClean="0"/>
              <a:t>v</a:t>
            </a:r>
            <a:r>
              <a:rPr lang="en-US" dirty="0" smtClean="0"/>
              <a:t> infecting </a:t>
            </a:r>
            <a:r>
              <a:rPr lang="en-US" i="1" dirty="0" smtClean="0"/>
              <a:t>w</a:t>
            </a:r>
            <a:r>
              <a:rPr lang="en-US" dirty="0" smtClean="0"/>
              <a:t> and </a:t>
            </a:r>
            <a:r>
              <a:rPr lang="en-US" i="1" dirty="0" smtClean="0"/>
              <a:t>P</a:t>
            </a:r>
            <a:r>
              <a:rPr lang="en-US" i="1" baseline="-25000" dirty="0" smtClean="0"/>
              <a:t>w</a:t>
            </a:r>
            <a:r>
              <a:rPr lang="en-US" i="1" dirty="0" smtClean="0"/>
              <a:t>(t)</a:t>
            </a:r>
            <a:r>
              <a:rPr lang="en-US" dirty="0" smtClean="0"/>
              <a:t> is defined as follows: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10" y="2594662"/>
            <a:ext cx="7800589" cy="11850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685" y="4818272"/>
            <a:ext cx="5519929" cy="1232055"/>
          </a:xfrm>
          <a:prstGeom prst="rect">
            <a:avLst/>
          </a:prstGeom>
        </p:spPr>
      </p:pic>
    </p:spTree>
    <p:extLst>
      <p:ext uri="{BB962C8B-B14F-4D97-AF65-F5344CB8AC3E}">
        <p14:creationId xmlns:p14="http://schemas.microsoft.com/office/powerpoint/2010/main" val="91639473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Log-Likelihood Function</a:t>
            </a:r>
            <a:endParaRPr lang="en-US" dirty="0"/>
          </a:p>
        </p:txBody>
      </p:sp>
      <p:sp>
        <p:nvSpPr>
          <p:cNvPr id="3" name="Content Placeholder 2"/>
          <p:cNvSpPr>
            <a:spLocks noGrp="1"/>
          </p:cNvSpPr>
          <p:nvPr>
            <p:ph idx="1"/>
          </p:nvPr>
        </p:nvSpPr>
        <p:spPr/>
        <p:txBody>
          <a:bodyPr>
            <a:normAutofit lnSpcReduction="10000"/>
          </a:bodyPr>
          <a:lstStyle/>
          <a:p>
            <a:r>
              <a:rPr lang="en-US" dirty="0" smtClean="0"/>
              <a:t>Based on the probability of observing a given trace, we have: </a:t>
            </a:r>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smtClean="0"/>
              <a:t>Problem: Find edge probabilities that maximize the above log-likelihood function.</a:t>
            </a:r>
          </a:p>
          <a:p>
            <a:pPr marL="0" indent="0">
              <a:buNone/>
            </a:pPr>
            <a:r>
              <a:rPr lang="en-US" u="sng" dirty="0" smtClean="0"/>
              <a:t>Difficult to analyze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01" y="2322585"/>
            <a:ext cx="6426698" cy="2212829"/>
          </a:xfrm>
          <a:prstGeom prst="rect">
            <a:avLst/>
          </a:prstGeom>
        </p:spPr>
      </p:pic>
    </p:spTree>
    <p:extLst>
      <p:ext uri="{BB962C8B-B14F-4D97-AF65-F5344CB8AC3E}">
        <p14:creationId xmlns:p14="http://schemas.microsoft.com/office/powerpoint/2010/main" val="33043891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 Approach</a:t>
            </a:r>
            <a:endParaRPr lang="en-US" dirty="0"/>
          </a:p>
        </p:txBody>
      </p:sp>
      <p:sp>
        <p:nvSpPr>
          <p:cNvPr id="3" name="Content Placeholder 2"/>
          <p:cNvSpPr>
            <a:spLocks noGrp="1"/>
          </p:cNvSpPr>
          <p:nvPr>
            <p:ph idx="1"/>
          </p:nvPr>
        </p:nvSpPr>
        <p:spPr/>
        <p:txBody>
          <a:bodyPr/>
          <a:lstStyle/>
          <a:p>
            <a:r>
              <a:rPr lang="en-US" dirty="0" smtClean="0"/>
              <a:t>Q is the expected log-likelihood of a set of parameters given the previous parameter estimate.</a:t>
            </a:r>
          </a:p>
        </p:txBody>
      </p:sp>
      <p:grpSp>
        <p:nvGrpSpPr>
          <p:cNvPr id="6" name="Group 5"/>
          <p:cNvGrpSpPr/>
          <p:nvPr/>
        </p:nvGrpSpPr>
        <p:grpSpPr>
          <a:xfrm>
            <a:off x="197945" y="2827583"/>
            <a:ext cx="8748109" cy="1844591"/>
            <a:chOff x="197945" y="2685916"/>
            <a:chExt cx="8748109" cy="1844591"/>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45" y="2685916"/>
              <a:ext cx="8748109" cy="1844591"/>
            </a:xfrm>
            <a:prstGeom prst="rect">
              <a:avLst/>
            </a:prstGeom>
          </p:spPr>
        </p:pic>
        <p:sp>
          <p:nvSpPr>
            <p:cNvPr id="5" name="Rectangle 4"/>
            <p:cNvSpPr/>
            <p:nvPr/>
          </p:nvSpPr>
          <p:spPr>
            <a:xfrm>
              <a:off x="8229600" y="3721994"/>
              <a:ext cx="708338" cy="502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417454" y="2827583"/>
            <a:ext cx="2123084" cy="3396912"/>
            <a:chOff x="4417454" y="2827583"/>
            <a:chExt cx="2123084" cy="3396912"/>
          </a:xfrm>
        </p:grpSpPr>
        <p:sp>
          <p:nvSpPr>
            <p:cNvPr id="7" name="Oval 6"/>
            <p:cNvSpPr/>
            <p:nvPr/>
          </p:nvSpPr>
          <p:spPr>
            <a:xfrm>
              <a:off x="4417454" y="2827583"/>
              <a:ext cx="759854" cy="8428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4893973" y="3670479"/>
              <a:ext cx="283335" cy="52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20831" y="4193170"/>
              <a:ext cx="1519707" cy="2031325"/>
            </a:xfrm>
            <a:prstGeom prst="rect">
              <a:avLst/>
            </a:prstGeom>
            <a:noFill/>
            <a:ln>
              <a:solidFill>
                <a:schemeClr val="accent1"/>
              </a:solidFill>
            </a:ln>
          </p:spPr>
          <p:txBody>
            <a:bodyPr wrap="square" rtlCol="0">
              <a:spAutoFit/>
            </a:bodyPr>
            <a:lstStyle/>
            <a:p>
              <a:r>
                <a:rPr lang="en-US" i="1" dirty="0" smtClean="0">
                  <a:solidFill>
                    <a:srgbClr val="FF0000"/>
                  </a:solidFill>
                </a:rPr>
                <a:t>Probability of v activating w given that w activates (based on the last parameters)</a:t>
              </a:r>
              <a:endParaRPr lang="en-US" i="1" dirty="0">
                <a:solidFill>
                  <a:srgbClr val="FF0000"/>
                </a:solidFill>
              </a:endParaRPr>
            </a:p>
          </p:txBody>
        </p:sp>
      </p:grpSp>
      <p:grpSp>
        <p:nvGrpSpPr>
          <p:cNvPr id="19" name="Group 18"/>
          <p:cNvGrpSpPr/>
          <p:nvPr/>
        </p:nvGrpSpPr>
        <p:grpSpPr>
          <a:xfrm>
            <a:off x="6166834" y="2757847"/>
            <a:ext cx="2824940" cy="3111278"/>
            <a:chOff x="6166834" y="2757847"/>
            <a:chExt cx="2824940" cy="3111278"/>
          </a:xfrm>
        </p:grpSpPr>
        <p:sp>
          <p:nvSpPr>
            <p:cNvPr id="8" name="Oval 7"/>
            <p:cNvSpPr/>
            <p:nvPr/>
          </p:nvSpPr>
          <p:spPr>
            <a:xfrm>
              <a:off x="6166834" y="2757847"/>
              <a:ext cx="1148366" cy="8428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flipV="1">
              <a:off x="6954592" y="3670479"/>
              <a:ext cx="296214" cy="695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61107" y="4114799"/>
              <a:ext cx="1730667" cy="1754326"/>
            </a:xfrm>
            <a:prstGeom prst="rect">
              <a:avLst/>
            </a:prstGeom>
            <a:noFill/>
            <a:ln>
              <a:solidFill>
                <a:schemeClr val="accent1"/>
              </a:solidFill>
            </a:ln>
          </p:spPr>
          <p:txBody>
            <a:bodyPr wrap="square" rtlCol="0">
              <a:spAutoFit/>
            </a:bodyPr>
            <a:lstStyle/>
            <a:p>
              <a:r>
                <a:rPr lang="en-US" i="1" dirty="0" smtClean="0">
                  <a:solidFill>
                    <a:srgbClr val="FF0000"/>
                  </a:solidFill>
                </a:rPr>
                <a:t>Probability of v NOT activating w given that w activates (based on the last parameters)</a:t>
              </a:r>
              <a:endParaRPr lang="en-US" i="1" dirty="0">
                <a:solidFill>
                  <a:srgbClr val="FF0000"/>
                </a:solidFill>
              </a:endParaRPr>
            </a:p>
          </p:txBody>
        </p:sp>
      </p:grpSp>
      <p:grpSp>
        <p:nvGrpSpPr>
          <p:cNvPr id="23" name="Group 22"/>
          <p:cNvGrpSpPr/>
          <p:nvPr/>
        </p:nvGrpSpPr>
        <p:grpSpPr>
          <a:xfrm>
            <a:off x="2498501" y="3863661"/>
            <a:ext cx="2363922" cy="2530114"/>
            <a:chOff x="2498501" y="3863661"/>
            <a:chExt cx="2363922" cy="2530114"/>
          </a:xfrm>
        </p:grpSpPr>
        <p:grpSp>
          <p:nvGrpSpPr>
            <p:cNvPr id="21" name="Group 20"/>
            <p:cNvGrpSpPr/>
            <p:nvPr/>
          </p:nvGrpSpPr>
          <p:grpSpPr>
            <a:xfrm>
              <a:off x="2827911" y="4114799"/>
              <a:ext cx="2034512" cy="2278976"/>
              <a:chOff x="2827911" y="4127678"/>
              <a:chExt cx="2034512" cy="2278976"/>
            </a:xfrm>
          </p:grpSpPr>
          <p:cxnSp>
            <p:nvCxnSpPr>
              <p:cNvPr id="15" name="Straight Arrow Connector 14"/>
              <p:cNvCxnSpPr/>
              <p:nvPr/>
            </p:nvCxnSpPr>
            <p:spPr>
              <a:xfrm flipH="1" flipV="1">
                <a:off x="2827911" y="4127678"/>
                <a:ext cx="285688" cy="52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31756" y="4652328"/>
                <a:ext cx="1730667" cy="1754326"/>
              </a:xfrm>
              <a:prstGeom prst="rect">
                <a:avLst/>
              </a:prstGeom>
              <a:noFill/>
              <a:ln>
                <a:solidFill>
                  <a:schemeClr val="accent1"/>
                </a:solidFill>
              </a:ln>
            </p:spPr>
            <p:txBody>
              <a:bodyPr wrap="square" rtlCol="0">
                <a:spAutoFit/>
              </a:bodyPr>
              <a:lstStyle/>
              <a:p>
                <a:r>
                  <a:rPr lang="en-US" i="1" dirty="0" smtClean="0">
                    <a:solidFill>
                      <a:srgbClr val="FF0000"/>
                    </a:solidFill>
                  </a:rPr>
                  <a:t>The probability of v not activating w given w not activating is always 1.0.</a:t>
                </a:r>
                <a:endParaRPr lang="en-US" i="1" dirty="0">
                  <a:solidFill>
                    <a:srgbClr val="FF0000"/>
                  </a:solidFill>
                </a:endParaRPr>
              </a:p>
            </p:txBody>
          </p:sp>
        </p:grpSp>
        <p:sp>
          <p:nvSpPr>
            <p:cNvPr id="22" name="TextBox 21"/>
            <p:cNvSpPr txBox="1"/>
            <p:nvPr/>
          </p:nvSpPr>
          <p:spPr>
            <a:xfrm>
              <a:off x="2498501" y="3863661"/>
              <a:ext cx="483926" cy="369332"/>
            </a:xfrm>
            <a:prstGeom prst="rect">
              <a:avLst/>
            </a:prstGeom>
            <a:noFill/>
          </p:spPr>
          <p:txBody>
            <a:bodyPr wrap="square" rtlCol="0">
              <a:spAutoFit/>
            </a:bodyPr>
            <a:lstStyle/>
            <a:p>
              <a:r>
                <a:rPr lang="en-US" b="1" dirty="0" smtClean="0">
                  <a:solidFill>
                    <a:srgbClr val="FF0000"/>
                  </a:solidFill>
                  <a:latin typeface="Brush Script MT" panose="03060802040406070304" pitchFamily="66" charset="0"/>
                </a:rPr>
                <a:t>1.0</a:t>
              </a:r>
              <a:endParaRPr lang="en-US" b="1" dirty="0">
                <a:solidFill>
                  <a:srgbClr val="FF0000"/>
                </a:solidFill>
                <a:latin typeface="Brush Script MT" panose="03060802040406070304" pitchFamily="66" charset="0"/>
              </a:endParaRPr>
            </a:p>
          </p:txBody>
        </p:sp>
      </p:grpSp>
    </p:spTree>
    <p:extLst>
      <p:ext uri="{BB962C8B-B14F-4D97-AF65-F5344CB8AC3E}">
        <p14:creationId xmlns:p14="http://schemas.microsoft.com/office/powerpoint/2010/main" val="242515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News…</a:t>
            </a:r>
            <a:endParaRPr lang="en-US" dirty="0"/>
          </a:p>
        </p:txBody>
      </p:sp>
      <p:sp>
        <p:nvSpPr>
          <p:cNvPr id="3" name="Content Placeholder 2"/>
          <p:cNvSpPr>
            <a:spLocks noGrp="1"/>
          </p:cNvSpPr>
          <p:nvPr>
            <p:ph idx="1"/>
          </p:nvPr>
        </p:nvSpPr>
        <p:spPr/>
        <p:txBody>
          <a:bodyPr>
            <a:normAutofit/>
          </a:bodyPr>
          <a:lstStyle/>
          <a:p>
            <a:r>
              <a:rPr lang="en-US" dirty="0" smtClean="0"/>
              <a:t>We can analytically find the derivative of Q and solve for the parameters, hence given the last estimate of parameters, we can solve for the new set of parameters using the following:</a:t>
            </a:r>
          </a:p>
          <a:p>
            <a:endParaRPr lang="en-US" dirty="0"/>
          </a:p>
          <a:p>
            <a:endParaRPr lang="en-US" dirty="0" smtClean="0"/>
          </a:p>
          <a:p>
            <a:endParaRPr lang="en-US" dirty="0"/>
          </a:p>
          <a:p>
            <a:endParaRPr lang="en-US" dirty="0" smtClean="0"/>
          </a:p>
          <a:p>
            <a:r>
              <a:rPr lang="en-US" dirty="0" smtClean="0"/>
              <a:t>Note: We can view this as the average conditional probability of activation (the average of  probabilities of activation given that </a:t>
            </a:r>
            <a:r>
              <a:rPr lang="en-US" i="1" dirty="0" smtClean="0"/>
              <a:t>w</a:t>
            </a:r>
            <a:r>
              <a:rPr lang="en-US" dirty="0" smtClean="0"/>
              <a:t> was activated and the probabilities of activation given that </a:t>
            </a:r>
            <a:r>
              <a:rPr lang="en-US" i="1" dirty="0" smtClean="0"/>
              <a:t>w</a:t>
            </a:r>
            <a:r>
              <a:rPr lang="en-US" dirty="0" smtClean="0"/>
              <a:t> was not activated)</a:t>
            </a:r>
          </a:p>
          <a:p>
            <a:endParaRPr lang="en-US" dirty="0" smtClean="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537" y="3017345"/>
            <a:ext cx="4352925" cy="1209675"/>
          </a:xfrm>
          <a:prstGeom prst="rect">
            <a:avLst/>
          </a:prstGeom>
        </p:spPr>
      </p:pic>
    </p:spTree>
    <p:extLst>
      <p:ext uri="{BB962C8B-B14F-4D97-AF65-F5344CB8AC3E}">
        <p14:creationId xmlns:p14="http://schemas.microsoft.com/office/powerpoint/2010/main" val="36376365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p:txBody>
          <a:bodyPr/>
          <a:lstStyle/>
          <a:p>
            <a:r>
              <a:rPr lang="en-US" b="1" u="sng" dirty="0" smtClean="0"/>
              <a:t>Expectation Step:</a:t>
            </a:r>
          </a:p>
          <a:p>
            <a:r>
              <a:rPr lang="en-US" dirty="0" smtClean="0"/>
              <a:t>Estimate the success probabilities of each node</a:t>
            </a:r>
          </a:p>
          <a:p>
            <a:endParaRPr lang="en-US" dirty="0"/>
          </a:p>
          <a:p>
            <a:endParaRPr lang="en-US" dirty="0" smtClean="0"/>
          </a:p>
          <a:p>
            <a:r>
              <a:rPr lang="en-US" b="1" u="sng" dirty="0" smtClean="0"/>
              <a:t>Maximization Step</a:t>
            </a:r>
            <a:r>
              <a:rPr lang="en-US" dirty="0" smtClean="0"/>
              <a:t>:</a:t>
            </a:r>
          </a:p>
          <a:p>
            <a:r>
              <a:rPr lang="en-US" dirty="0" smtClean="0"/>
              <a:t>Find the new edge probabilities that maximize </a:t>
            </a:r>
            <a:r>
              <a:rPr lang="en-US" i="1" dirty="0" smtClean="0"/>
              <a:t>Q</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22959" y="2698314"/>
            <a:ext cx="9308931" cy="9916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293" y="4659419"/>
            <a:ext cx="4352925" cy="1209675"/>
          </a:xfrm>
          <a:prstGeom prst="rect">
            <a:avLst/>
          </a:prstGeom>
        </p:spPr>
      </p:pic>
    </p:spTree>
    <p:extLst>
      <p:ext uri="{BB962C8B-B14F-4D97-AF65-F5344CB8AC3E}">
        <p14:creationId xmlns:p14="http://schemas.microsoft.com/office/powerpoint/2010/main" val="333530758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Experiments in the original paper on applying E-M to finding influence probabilities in the IC model did so under the following conditions:</a:t>
            </a:r>
          </a:p>
          <a:p>
            <a:pPr lvl="1"/>
            <a:r>
              <a:rPr lang="en-US" dirty="0" smtClean="0"/>
              <a:t>“Ground truth” consisted of randomly generated edge probabilities (not real diffusion traces)</a:t>
            </a:r>
          </a:p>
          <a:p>
            <a:pPr lvl="1"/>
            <a:r>
              <a:rPr lang="en-US" dirty="0" smtClean="0"/>
              <a:t>Single network of 12K nodes, 80K edges</a:t>
            </a:r>
          </a:p>
          <a:p>
            <a:pPr lvl="1"/>
            <a:endParaRPr lang="en-US" dirty="0"/>
          </a:p>
          <a:p>
            <a:r>
              <a:rPr lang="en-US" dirty="0" smtClean="0"/>
              <a:t>Issues with this approach</a:t>
            </a:r>
          </a:p>
          <a:p>
            <a:pPr marL="544068" lvl="1" indent="-342900">
              <a:buFont typeface="+mj-lt"/>
              <a:buAutoNum type="arabicPeriod"/>
            </a:pPr>
            <a:r>
              <a:rPr lang="en-US" dirty="0" smtClean="0"/>
              <a:t>Scalability (may be possible through extensive parallelization)</a:t>
            </a:r>
          </a:p>
          <a:p>
            <a:pPr lvl="2"/>
            <a:r>
              <a:rPr lang="en-US" dirty="0" smtClean="0"/>
              <a:t>E-Step: Compute a product for each node and each diffusion trace</a:t>
            </a:r>
          </a:p>
          <a:p>
            <a:pPr lvl="2"/>
            <a:r>
              <a:rPr lang="en-US" dirty="0" smtClean="0"/>
              <a:t>M-Step: Compute a summation for each edge that can potentially be the size of the set of diffusion traces</a:t>
            </a:r>
          </a:p>
          <a:p>
            <a:pPr marL="544068" lvl="1" indent="-342900">
              <a:buFont typeface="+mj-lt"/>
              <a:buAutoNum type="arabicPeriod"/>
            </a:pPr>
            <a:r>
              <a:rPr lang="en-US" dirty="0" smtClean="0"/>
              <a:t>In other work, edge probabilities were found to be very small (later work addresses this by considering only subsets of edges)</a:t>
            </a:r>
          </a:p>
          <a:p>
            <a:pPr marL="544068" lvl="1" indent="-342900">
              <a:buFont typeface="+mj-lt"/>
              <a:buAutoNum type="arabicPeriod"/>
            </a:pPr>
            <a:r>
              <a:rPr lang="en-US" dirty="0" smtClean="0"/>
              <a:t>E-M has a tendency to over-fit</a:t>
            </a:r>
          </a:p>
        </p:txBody>
      </p:sp>
    </p:spTree>
    <p:extLst>
      <p:ext uri="{BB962C8B-B14F-4D97-AF65-F5344CB8AC3E}">
        <p14:creationId xmlns:p14="http://schemas.microsoft.com/office/powerpoint/2010/main" val="38786547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(More Scalable) Ways to Model Influence</a:t>
            </a:r>
            <a:endParaRPr lang="en-US" dirty="0"/>
          </a:p>
        </p:txBody>
      </p:sp>
      <p:sp>
        <p:nvSpPr>
          <p:cNvPr id="3" name="Content Placeholder 2"/>
          <p:cNvSpPr>
            <a:spLocks noGrp="1"/>
          </p:cNvSpPr>
          <p:nvPr>
            <p:ph idx="1"/>
          </p:nvPr>
        </p:nvSpPr>
        <p:spPr/>
        <p:txBody>
          <a:bodyPr>
            <a:normAutofit/>
          </a:bodyPr>
          <a:lstStyle/>
          <a:p>
            <a:r>
              <a:rPr lang="en-US" sz="2800" b="1" u="sng" dirty="0" smtClean="0"/>
              <a:t>Static Models:</a:t>
            </a:r>
            <a:r>
              <a:rPr lang="en-US" sz="2800" dirty="0" smtClean="0"/>
              <a:t> Influence probabilities do not change with time</a:t>
            </a:r>
          </a:p>
          <a:p>
            <a:endParaRPr lang="en-US" sz="2800" dirty="0" smtClean="0"/>
          </a:p>
          <a:p>
            <a:endParaRPr lang="en-US" sz="2800" dirty="0"/>
          </a:p>
          <a:p>
            <a:r>
              <a:rPr lang="en-US" sz="2800" b="1" u="sng" dirty="0" smtClean="0"/>
              <a:t>Dynamic Models:</a:t>
            </a:r>
            <a:r>
              <a:rPr lang="en-US" sz="2800" dirty="0" smtClean="0"/>
              <a:t> Influence probabilities change with time</a:t>
            </a:r>
            <a:endParaRPr lang="en-US" sz="2800" dirty="0"/>
          </a:p>
        </p:txBody>
      </p:sp>
    </p:spTree>
    <p:extLst>
      <p:ext uri="{BB962C8B-B14F-4D97-AF65-F5344CB8AC3E}">
        <p14:creationId xmlns:p14="http://schemas.microsoft.com/office/powerpoint/2010/main" val="316277015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Bernoulli</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Cambria Math" panose="02040503050406030204" pitchFamily="18" charset="0"/>
                  </a:rPr>
                  <a:t>Each trial is an independent event.</a:t>
                </a:r>
              </a:p>
              <a:p>
                <a:endParaRPr lang="en-US" i="1" dirty="0">
                  <a:latin typeface="Cambria Math" panose="02040503050406030204" pitchFamily="18" charset="0"/>
                </a:endParaRPr>
              </a:p>
              <a:p>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𝑡𝑟𝑎𝑐𝑒𝑠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𝑤𝑎𝑠</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r>
                          <a:rPr lang="en-US" b="0" i="1" smtClean="0">
                            <a:latin typeface="Cambria Math" panose="02040503050406030204" pitchFamily="18" charset="0"/>
                          </a:rPr>
                          <m:t> </m:t>
                        </m:r>
                        <m:r>
                          <a:rPr lang="en-US" b="0" i="1" smtClean="0">
                            <a:latin typeface="Cambria Math" panose="02040503050406030204" pitchFamily="18" charset="0"/>
                          </a:rPr>
                          <m:t>𝑓𝑜𝑙𝑙𝑜𝑤𝑒𝑑</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num>
                      <m:den>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𝑡𝑟𝑎𝑐𝑒𝑠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𝑤𝑎𝑠</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p:spTree>
    <p:extLst>
      <p:ext uri="{BB962C8B-B14F-4D97-AF65-F5344CB8AC3E}">
        <p14:creationId xmlns:p14="http://schemas.microsoft.com/office/powerpoint/2010/main" val="2947527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SIR: Expected number of infected individuals</a:t>
            </a:r>
          </a:p>
          <a:p>
            <a:pPr marL="578358" lvl="1" indent="-285750"/>
            <a:r>
              <a:rPr lang="en-US" sz="2400" dirty="0" smtClean="0"/>
              <a:t>Given an initial set of nodes in the infected (I) state, the expected number of </a:t>
            </a:r>
            <a:r>
              <a:rPr lang="en-US" sz="2400" dirty="0" err="1" smtClean="0"/>
              <a:t>infectees</a:t>
            </a:r>
            <a:r>
              <a:rPr lang="en-US" sz="2400" dirty="0" smtClean="0"/>
              <a:t> is the probabilistic average of the number of individuals that are ever infected (as time approaches infinity).</a:t>
            </a:r>
          </a:p>
          <a:p>
            <a:pPr marL="578358" lvl="1" indent="-285750"/>
            <a:endParaRPr lang="en-US" sz="2400" dirty="0"/>
          </a:p>
          <a:p>
            <a:pPr marL="0" indent="0">
              <a:buNone/>
            </a:pPr>
            <a:r>
              <a:rPr lang="en-US" sz="2800" dirty="0" smtClean="0"/>
              <a:t>SIS: Spreading Efficiency of a Node</a:t>
            </a:r>
            <a:endParaRPr lang="en-US" sz="2800" dirty="0"/>
          </a:p>
          <a:p>
            <a:pPr marL="578358" lvl="1" indent="-285750"/>
            <a:r>
              <a:rPr lang="en-US" sz="2400" dirty="0" smtClean="0"/>
              <a:t>The probability that a node is in state I as time approaches infinity.</a:t>
            </a:r>
            <a:endParaRPr lang="en-US" sz="2400" dirty="0"/>
          </a:p>
        </p:txBody>
      </p:sp>
    </p:spTree>
    <p:extLst>
      <p:ext uri="{BB962C8B-B14F-4D97-AF65-F5344CB8AC3E}">
        <p14:creationId xmlns:p14="http://schemas.microsoft.com/office/powerpoint/2010/main" val="136520063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Jaccard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Cambria Math" panose="02040503050406030204" pitchFamily="18" charset="0"/>
                  </a:rPr>
                  <a:t>Probability proportional to similarity among traces</a:t>
                </a:r>
              </a:p>
              <a:p>
                <a:endParaRPr lang="en-US" i="1" dirty="0">
                  <a:latin typeface="Cambria Math" panose="02040503050406030204" pitchFamily="18" charset="0"/>
                </a:endParaRPr>
              </a:p>
              <a:p>
                <a14:m>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sub>
                    </m:sSub>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𝑡𝑟𝑎𝑐𝑒𝑠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𝑤𝑎𝑠</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r>
                          <a:rPr lang="en-US" b="0" i="1" smtClean="0">
                            <a:latin typeface="Cambria Math" panose="02040503050406030204" pitchFamily="18" charset="0"/>
                          </a:rPr>
                          <m:t> </m:t>
                        </m:r>
                        <m:r>
                          <a:rPr lang="en-US" b="0" i="1" smtClean="0">
                            <a:latin typeface="Cambria Math" panose="02040503050406030204" pitchFamily="18" charset="0"/>
                          </a:rPr>
                          <m:t>𝑓𝑜𝑙𝑙𝑜𝑤𝑒𝑑</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num>
                      <m:den>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𝑡𝑟𝑎𝑐𝑒𝑠</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𝑤𝑎𝑠</m:t>
                        </m:r>
                        <m:r>
                          <a:rPr lang="en-US" b="0" i="1" smtClean="0">
                            <a:latin typeface="Cambria Math" panose="02040503050406030204" pitchFamily="18" charset="0"/>
                          </a:rPr>
                          <m:t> </m:t>
                        </m:r>
                        <m:r>
                          <a:rPr lang="en-US" b="0" i="1" smtClean="0">
                            <a:latin typeface="Cambria Math" panose="02040503050406030204" pitchFamily="18" charset="0"/>
                          </a:rPr>
                          <m:t>𝑖𝑛𝑓𝑒𝑐𝑡𝑒𝑑</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p:spTree>
    <p:extLst>
      <p:ext uri="{BB962C8B-B14F-4D97-AF65-F5344CB8AC3E}">
        <p14:creationId xmlns:p14="http://schemas.microsoft.com/office/powerpoint/2010/main" val="22594058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Credits</a:t>
            </a:r>
            <a:endParaRPr lang="en-US" dirty="0"/>
          </a:p>
        </p:txBody>
      </p:sp>
      <p:sp>
        <p:nvSpPr>
          <p:cNvPr id="3" name="Content Placeholder 2"/>
          <p:cNvSpPr>
            <a:spLocks noGrp="1"/>
          </p:cNvSpPr>
          <p:nvPr>
            <p:ph idx="1"/>
          </p:nvPr>
        </p:nvSpPr>
        <p:spPr/>
        <p:txBody>
          <a:bodyPr/>
          <a:lstStyle/>
          <a:p>
            <a:r>
              <a:rPr lang="en-US" dirty="0" smtClean="0"/>
              <a:t>Credit defined as follows:</a:t>
            </a:r>
          </a:p>
          <a:p>
            <a:endParaRPr lang="en-US" dirty="0"/>
          </a:p>
          <a:p>
            <a:endParaRPr lang="en-US" dirty="0" smtClean="0"/>
          </a:p>
          <a:p>
            <a:endParaRPr lang="en-US" dirty="0"/>
          </a:p>
          <a:p>
            <a:pPr lvl="1"/>
            <a:r>
              <a:rPr lang="en-US" dirty="0" smtClean="0"/>
              <a:t>The credit of edge (</a:t>
            </a:r>
            <a:r>
              <a:rPr lang="en-US" dirty="0" err="1" smtClean="0"/>
              <a:t>v,u</a:t>
            </a:r>
            <a:r>
              <a:rPr lang="en-US" dirty="0" smtClean="0"/>
              <a:t>) for action a is the reciprocal of the fraction of influencers on u for that action</a:t>
            </a:r>
          </a:p>
          <a:p>
            <a:pPr lvl="1"/>
            <a:endParaRPr lang="en-US" dirty="0"/>
          </a:p>
          <a:p>
            <a:pPr marL="201168" lvl="1" indent="0">
              <a:buNone/>
            </a:pPr>
            <a:r>
              <a:rPr lang="en-US" dirty="0" smtClean="0"/>
              <a:t>We can have credit-based versions of Bernoulli and Jaccard models as shown below:</a:t>
            </a:r>
          </a:p>
          <a:p>
            <a:pPr lvl="1"/>
            <a:endParaRPr lang="en-US" dirty="0"/>
          </a:p>
          <a:p>
            <a:pPr lvl="1"/>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665" y="2208313"/>
            <a:ext cx="4790620" cy="122068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795" y="4968317"/>
            <a:ext cx="3108443" cy="11193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047" y="4985374"/>
            <a:ext cx="2942688" cy="1105203"/>
          </a:xfrm>
          <a:prstGeom prst="rect">
            <a:avLst/>
          </a:prstGeom>
        </p:spPr>
      </p:pic>
      <p:sp>
        <p:nvSpPr>
          <p:cNvPr id="7" name="Rectangle 6"/>
          <p:cNvSpPr/>
          <p:nvPr/>
        </p:nvSpPr>
        <p:spPr>
          <a:xfrm>
            <a:off x="1558665" y="5158639"/>
            <a:ext cx="1050288" cy="369332"/>
          </a:xfrm>
          <a:prstGeom prst="rect">
            <a:avLst/>
          </a:prstGeom>
        </p:spPr>
        <p:txBody>
          <a:bodyPr wrap="none">
            <a:spAutoFit/>
          </a:bodyPr>
          <a:lstStyle/>
          <a:p>
            <a:r>
              <a:rPr lang="en-US" b="1" u="sng" dirty="0" smtClean="0"/>
              <a:t>Bernoulli</a:t>
            </a:r>
            <a:endParaRPr lang="en-US" b="1" u="sng" dirty="0"/>
          </a:p>
        </p:txBody>
      </p:sp>
      <p:sp>
        <p:nvSpPr>
          <p:cNvPr id="8" name="Rectangle 7"/>
          <p:cNvSpPr/>
          <p:nvPr/>
        </p:nvSpPr>
        <p:spPr>
          <a:xfrm>
            <a:off x="5183604" y="5114213"/>
            <a:ext cx="882614" cy="369332"/>
          </a:xfrm>
          <a:prstGeom prst="rect">
            <a:avLst/>
          </a:prstGeom>
        </p:spPr>
        <p:txBody>
          <a:bodyPr wrap="none">
            <a:spAutoFit/>
          </a:bodyPr>
          <a:lstStyle/>
          <a:p>
            <a:r>
              <a:rPr lang="en-US" b="1" u="sng" dirty="0" smtClean="0"/>
              <a:t>Jaccard</a:t>
            </a:r>
            <a:endParaRPr lang="en-US" b="1" u="sng" dirty="0"/>
          </a:p>
        </p:txBody>
      </p:sp>
    </p:spTree>
    <p:extLst>
      <p:ext uri="{BB962C8B-B14F-4D97-AF65-F5344CB8AC3E}">
        <p14:creationId xmlns:p14="http://schemas.microsoft.com/office/powerpoint/2010/main" val="252197947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Effects</a:t>
            </a:r>
            <a:endParaRPr lang="en-US" dirty="0"/>
          </a:p>
        </p:txBody>
      </p:sp>
      <p:sp>
        <p:nvSpPr>
          <p:cNvPr id="3" name="Content Placeholder 2"/>
          <p:cNvSpPr>
            <a:spLocks noGrp="1"/>
          </p:cNvSpPr>
          <p:nvPr>
            <p:ph idx="1"/>
          </p:nvPr>
        </p:nvSpPr>
        <p:spPr/>
        <p:txBody>
          <a:bodyPr/>
          <a:lstStyle/>
          <a:p>
            <a:r>
              <a:rPr lang="en-US" dirty="0" smtClean="0"/>
              <a:t>Influence was found to decay exponentially with time</a:t>
            </a:r>
          </a:p>
          <a:p>
            <a:r>
              <a:rPr lang="en-US" dirty="0" smtClean="0"/>
              <a:t>Hence, </a:t>
            </a:r>
            <a:r>
              <a:rPr lang="en-US" dirty="0" err="1" smtClean="0"/>
              <a:t>Goyal</a:t>
            </a:r>
            <a:r>
              <a:rPr lang="en-US" dirty="0" smtClean="0"/>
              <a:t> et al. introduce continuous-time models (4 variants based on the static models)</a:t>
            </a:r>
          </a:p>
          <a:p>
            <a:endParaRPr lang="en-US" dirty="0"/>
          </a:p>
        </p:txBody>
      </p:sp>
      <p:pic>
        <p:nvPicPr>
          <p:cNvPr id="4" name="Picture 3" descr="data_analysis_week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9884" y="3438314"/>
            <a:ext cx="3429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84" y="2923159"/>
            <a:ext cx="4191000" cy="838200"/>
          </a:xfrm>
          <a:prstGeom prst="rect">
            <a:avLst/>
          </a:prstGeom>
        </p:spPr>
      </p:pic>
      <p:grpSp>
        <p:nvGrpSpPr>
          <p:cNvPr id="7" name="Group 6"/>
          <p:cNvGrpSpPr/>
          <p:nvPr/>
        </p:nvGrpSpPr>
        <p:grpSpPr>
          <a:xfrm>
            <a:off x="3952417" y="2913845"/>
            <a:ext cx="1173376" cy="2275818"/>
            <a:chOff x="4417454" y="2827583"/>
            <a:chExt cx="1173376" cy="2275818"/>
          </a:xfrm>
        </p:grpSpPr>
        <p:sp>
          <p:nvSpPr>
            <p:cNvPr id="8" name="Oval 7"/>
            <p:cNvSpPr/>
            <p:nvPr/>
          </p:nvSpPr>
          <p:spPr>
            <a:xfrm>
              <a:off x="4417454" y="2827583"/>
              <a:ext cx="759854" cy="8428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4893973" y="3670479"/>
              <a:ext cx="283335" cy="52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92368" y="4180071"/>
              <a:ext cx="1098462" cy="923330"/>
            </a:xfrm>
            <a:prstGeom prst="rect">
              <a:avLst/>
            </a:prstGeom>
            <a:noFill/>
            <a:ln>
              <a:solidFill>
                <a:schemeClr val="accent1"/>
              </a:solidFill>
            </a:ln>
          </p:spPr>
          <p:txBody>
            <a:bodyPr wrap="square" rtlCol="0">
              <a:spAutoFit/>
            </a:bodyPr>
            <a:lstStyle/>
            <a:p>
              <a:r>
                <a:rPr lang="en-US" i="1" dirty="0" smtClean="0">
                  <a:solidFill>
                    <a:srgbClr val="FF0000"/>
                  </a:solidFill>
                </a:rPr>
                <a:t>Avg. time to influence</a:t>
              </a:r>
              <a:endParaRPr lang="en-US" i="1" dirty="0">
                <a:solidFill>
                  <a:srgbClr val="FF0000"/>
                </a:solidFill>
              </a:endParaRPr>
            </a:p>
          </p:txBody>
        </p:sp>
      </p:grpSp>
      <p:grpSp>
        <p:nvGrpSpPr>
          <p:cNvPr id="15" name="Group 14"/>
          <p:cNvGrpSpPr/>
          <p:nvPr/>
        </p:nvGrpSpPr>
        <p:grpSpPr>
          <a:xfrm>
            <a:off x="1970462" y="3047641"/>
            <a:ext cx="1173376" cy="1998819"/>
            <a:chOff x="4417454" y="2827583"/>
            <a:chExt cx="1173376" cy="1998819"/>
          </a:xfrm>
        </p:grpSpPr>
        <p:sp>
          <p:nvSpPr>
            <p:cNvPr id="16" name="Oval 15"/>
            <p:cNvSpPr/>
            <p:nvPr/>
          </p:nvSpPr>
          <p:spPr>
            <a:xfrm>
              <a:off x="4417454" y="2827583"/>
              <a:ext cx="759854" cy="8428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flipV="1">
              <a:off x="4893973" y="3670479"/>
              <a:ext cx="283335" cy="52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92368" y="4180071"/>
              <a:ext cx="1098462" cy="646331"/>
            </a:xfrm>
            <a:prstGeom prst="rect">
              <a:avLst/>
            </a:prstGeom>
            <a:noFill/>
            <a:ln>
              <a:solidFill>
                <a:schemeClr val="accent1"/>
              </a:solidFill>
            </a:ln>
          </p:spPr>
          <p:txBody>
            <a:bodyPr wrap="square" rtlCol="0">
              <a:spAutoFit/>
            </a:bodyPr>
            <a:lstStyle/>
            <a:p>
              <a:r>
                <a:rPr lang="en-US" i="1" dirty="0" smtClean="0">
                  <a:solidFill>
                    <a:srgbClr val="FF0000"/>
                  </a:solidFill>
                </a:rPr>
                <a:t>Strongest influence</a:t>
              </a:r>
              <a:endParaRPr lang="en-US" i="1" dirty="0">
                <a:solidFill>
                  <a:srgbClr val="FF0000"/>
                </a:solidFill>
              </a:endParaRPr>
            </a:p>
          </p:txBody>
        </p:sp>
      </p:gr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28" y="5247966"/>
            <a:ext cx="4286250" cy="1066800"/>
          </a:xfrm>
          <a:prstGeom prst="rect">
            <a:avLst/>
          </a:prstGeom>
        </p:spPr>
      </p:pic>
    </p:spTree>
    <p:extLst>
      <p:ext uri="{BB962C8B-B14F-4D97-AF65-F5344CB8AC3E}">
        <p14:creationId xmlns:p14="http://schemas.microsoft.com/office/powerpoint/2010/main" val="97189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 Updating</a:t>
            </a:r>
            <a:endParaRPr lang="en-US" dirty="0"/>
          </a:p>
        </p:txBody>
      </p:sp>
      <p:sp>
        <p:nvSpPr>
          <p:cNvPr id="3" name="Content Placeholder 2"/>
          <p:cNvSpPr>
            <a:spLocks noGrp="1"/>
          </p:cNvSpPr>
          <p:nvPr>
            <p:ph idx="1"/>
          </p:nvPr>
        </p:nvSpPr>
        <p:spPr>
          <a:xfrm>
            <a:off x="822959" y="1845733"/>
            <a:ext cx="7543801" cy="4452035"/>
          </a:xfrm>
        </p:spPr>
        <p:txBody>
          <a:bodyPr>
            <a:normAutofit fontScale="92500" lnSpcReduction="10000"/>
          </a:bodyPr>
          <a:lstStyle/>
          <a:p>
            <a:r>
              <a:rPr lang="en-US" dirty="0" smtClean="0"/>
              <a:t>The probability of u being infected by S plus an additional node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Continuous time models are not incremental in nature! (Static models are)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81" y="2230615"/>
            <a:ext cx="4522082" cy="13019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635" y="3442424"/>
            <a:ext cx="7477125" cy="2266950"/>
          </a:xfrm>
          <a:prstGeom prst="rect">
            <a:avLst/>
          </a:prstGeom>
        </p:spPr>
      </p:pic>
    </p:spTree>
    <p:extLst>
      <p:ext uri="{BB962C8B-B14F-4D97-AF65-F5344CB8AC3E}">
        <p14:creationId xmlns:p14="http://schemas.microsoft.com/office/powerpoint/2010/main" val="187032046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Time Models</a:t>
            </a:r>
            <a:endParaRPr lang="en-US" dirty="0"/>
          </a:p>
        </p:txBody>
      </p:sp>
      <p:sp>
        <p:nvSpPr>
          <p:cNvPr id="3" name="Content Placeholder 2"/>
          <p:cNvSpPr>
            <a:spLocks noGrp="1"/>
          </p:cNvSpPr>
          <p:nvPr>
            <p:ph idx="1"/>
          </p:nvPr>
        </p:nvSpPr>
        <p:spPr>
          <a:xfrm>
            <a:off x="822959" y="1845734"/>
            <a:ext cx="7543801" cy="3983566"/>
          </a:xfrm>
        </p:spPr>
        <p:txBody>
          <a:bodyPr>
            <a:normAutofit/>
          </a:bodyPr>
          <a:lstStyle/>
          <a:p>
            <a:r>
              <a:rPr lang="en-US" sz="2800" dirty="0" smtClean="0"/>
              <a:t>Best of both worlds:</a:t>
            </a:r>
          </a:p>
          <a:p>
            <a:pPr lvl="1"/>
            <a:r>
              <a:rPr lang="en-US" sz="2400" dirty="0" smtClean="0"/>
              <a:t>Models time</a:t>
            </a:r>
          </a:p>
          <a:p>
            <a:pPr lvl="1"/>
            <a:r>
              <a:rPr lang="en-US" sz="2400" dirty="0" smtClean="0"/>
              <a:t>Able to perform Incremental updates</a:t>
            </a:r>
          </a:p>
          <a:p>
            <a:pPr lvl="1"/>
            <a:r>
              <a:rPr lang="en-US" sz="2400" dirty="0" smtClean="0"/>
              <a:t>Relies of a discretizing of time</a:t>
            </a:r>
          </a:p>
          <a:p>
            <a:endParaRPr lang="en-US" sz="2800" dirty="0" smtClean="0"/>
          </a:p>
          <a:p>
            <a:r>
              <a:rPr lang="en-US" sz="2800" dirty="0" smtClean="0"/>
              <a:t>Again, four variants</a:t>
            </a:r>
          </a:p>
          <a:p>
            <a:pPr lvl="1"/>
            <a:endParaRPr lang="en-US" sz="2400" dirty="0"/>
          </a:p>
        </p:txBody>
      </p:sp>
    </p:spTree>
    <p:extLst>
      <p:ext uri="{BB962C8B-B14F-4D97-AF65-F5344CB8AC3E}">
        <p14:creationId xmlns:p14="http://schemas.microsoft.com/office/powerpoint/2010/main" val="147676189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a:bodyPr>
          <a:lstStyle/>
          <a:p>
            <a:r>
              <a:rPr lang="en-US" dirty="0" smtClean="0"/>
              <a:t>Flick data set, actions are joining a group (1.3M users, 40.5M edges, 35.9M tuples for historical data)</a:t>
            </a:r>
          </a:p>
          <a:p>
            <a:r>
              <a:rPr lang="en-US" dirty="0" smtClean="0"/>
              <a:t>All models can be learned in two scans of the diffusion traces</a:t>
            </a:r>
          </a:p>
          <a:p>
            <a:r>
              <a:rPr lang="en-US" dirty="0" smtClean="0"/>
              <a:t>Utilizes generalized threshold model, so a node activates when the probability exceeds a certain value.  The threshold is the same for all nodes – used to trade-off true-positive-rate (TPR) for false-positive-rate (FPR)</a:t>
            </a:r>
          </a:p>
          <a:p>
            <a:endParaRPr lang="en-US" dirty="0"/>
          </a:p>
          <a:p>
            <a:r>
              <a:rPr lang="en-US" dirty="0" smtClean="0"/>
              <a:t>Model performance measures in terms of AUC based on prediction of individuals taking an action</a:t>
            </a:r>
            <a:endParaRPr lang="en-US" dirty="0"/>
          </a:p>
        </p:txBody>
      </p:sp>
    </p:spTree>
    <p:extLst>
      <p:ext uri="{BB962C8B-B14F-4D97-AF65-F5344CB8AC3E}">
        <p14:creationId xmlns:p14="http://schemas.microsoft.com/office/powerpoint/2010/main" val="254463183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Empirical Results</a:t>
            </a:r>
            <a:endParaRPr lang="en-US" dirty="0"/>
          </a:p>
        </p:txBody>
      </p:sp>
      <p:sp>
        <p:nvSpPr>
          <p:cNvPr id="3" name="Content Placeholder 2"/>
          <p:cNvSpPr>
            <a:spLocks noGrp="1"/>
          </p:cNvSpPr>
          <p:nvPr>
            <p:ph idx="1"/>
          </p:nvPr>
        </p:nvSpPr>
        <p:spPr>
          <a:xfrm>
            <a:off x="822959" y="1845734"/>
            <a:ext cx="7330441" cy="3583516"/>
          </a:xfrm>
        </p:spPr>
        <p:txBody>
          <a:bodyPr>
            <a:normAutofit/>
          </a:bodyPr>
          <a:lstStyle/>
          <a:p>
            <a:r>
              <a:rPr lang="en-US" sz="2800" dirty="0" smtClean="0"/>
              <a:t>Dynamic outperformed static models</a:t>
            </a:r>
          </a:p>
          <a:p>
            <a:r>
              <a:rPr lang="en-US" sz="2800" dirty="0" smtClean="0"/>
              <a:t>Bernoulli models outperformed Jaccard Models</a:t>
            </a:r>
          </a:p>
          <a:p>
            <a:r>
              <a:rPr lang="en-US" sz="2800" dirty="0" smtClean="0"/>
              <a:t>Partial credit Bernoulli models slightly out-performed standard Bernoulli models</a:t>
            </a:r>
          </a:p>
          <a:p>
            <a:r>
              <a:rPr lang="en-US" sz="2800" dirty="0" smtClean="0"/>
              <a:t>Discrete time models were comparable to continuous time models </a:t>
            </a:r>
            <a:endParaRPr lang="en-US" sz="2800" dirty="0"/>
          </a:p>
        </p:txBody>
      </p:sp>
    </p:spTree>
    <p:extLst>
      <p:ext uri="{BB962C8B-B14F-4D97-AF65-F5344CB8AC3E}">
        <p14:creationId xmlns:p14="http://schemas.microsoft.com/office/powerpoint/2010/main" val="65838444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Empirical Results</a:t>
            </a:r>
            <a:endParaRPr lang="en-US" dirty="0"/>
          </a:p>
        </p:txBody>
      </p:sp>
      <p:sp>
        <p:nvSpPr>
          <p:cNvPr id="8" name="Content Placeholder 7"/>
          <p:cNvSpPr>
            <a:spLocks noGrp="1"/>
          </p:cNvSpPr>
          <p:nvPr>
            <p:ph idx="1"/>
          </p:nvPr>
        </p:nvSpPr>
        <p:spPr/>
        <p:txBody>
          <a:bodyPr/>
          <a:lstStyle/>
          <a:p>
            <a:endParaRPr lang="en-US"/>
          </a:p>
        </p:txBody>
      </p:sp>
      <p:pic>
        <p:nvPicPr>
          <p:cNvPr id="4" name="Picture 3" descr="F:\acads\wsdm 2010\roc_type1_mode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59" y="2337223"/>
            <a:ext cx="3429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acads\wsdm 2010\roc_DT_mode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9209" y="2337223"/>
            <a:ext cx="3429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p:cNvSpPr txBox="1">
            <a:spLocks noChangeArrowheads="1"/>
          </p:cNvSpPr>
          <p:nvPr/>
        </p:nvSpPr>
        <p:spPr bwMode="auto">
          <a:xfrm>
            <a:off x="965834" y="4951836"/>
            <a:ext cx="3571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eaLnBrk="1" hangingPunct="1"/>
            <a:r>
              <a:rPr lang="en-US" altLang="en-US"/>
              <a:t>ROC comparison of 4 variants of </a:t>
            </a:r>
            <a:r>
              <a:rPr lang="en-US" altLang="en-US">
                <a:solidFill>
                  <a:srgbClr val="FF0000"/>
                </a:solidFill>
              </a:rPr>
              <a:t>Static Models</a:t>
            </a:r>
            <a:endParaRPr lang="en-IN" altLang="en-US">
              <a:solidFill>
                <a:srgbClr val="FF0000"/>
              </a:solidFill>
            </a:endParaRPr>
          </a:p>
        </p:txBody>
      </p:sp>
      <p:sp>
        <p:nvSpPr>
          <p:cNvPr id="7" name="TextBox 7"/>
          <p:cNvSpPr txBox="1">
            <a:spLocks noChangeArrowheads="1"/>
          </p:cNvSpPr>
          <p:nvPr/>
        </p:nvSpPr>
        <p:spPr bwMode="auto">
          <a:xfrm>
            <a:off x="5180646" y="4951836"/>
            <a:ext cx="35718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Verdana" panose="020B0604030504040204" pitchFamily="34" charset="0"/>
                <a:ea typeface="+mn-ea"/>
                <a:cs typeface="Arial" panose="020B0604020202020204" pitchFamily="34" charset="0"/>
              </a:defRPr>
            </a:lvl9pPr>
          </a:lstStyle>
          <a:p>
            <a:pPr eaLnBrk="1" hangingPunct="1"/>
            <a:r>
              <a:rPr lang="en-US" altLang="en-US"/>
              <a:t>ROC comparison of 4 variants of </a:t>
            </a:r>
            <a:r>
              <a:rPr lang="en-US" altLang="en-US">
                <a:solidFill>
                  <a:srgbClr val="FF0000"/>
                </a:solidFill>
              </a:rPr>
              <a:t>Discrete Time (DT) Models</a:t>
            </a:r>
            <a:endParaRPr lang="en-IN" altLang="en-US">
              <a:solidFill>
                <a:srgbClr val="FF0000"/>
              </a:solidFill>
            </a:endParaRPr>
          </a:p>
        </p:txBody>
      </p:sp>
      <p:sp>
        <p:nvSpPr>
          <p:cNvPr id="10" name="Rectangle 9"/>
          <p:cNvSpPr/>
          <p:nvPr/>
        </p:nvSpPr>
        <p:spPr>
          <a:xfrm>
            <a:off x="0" y="6030096"/>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302890347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Standard Approaches </a:t>
            </a:r>
            <a:endParaRPr lang="en-US" dirty="0"/>
          </a:p>
        </p:txBody>
      </p:sp>
      <p:sp>
        <p:nvSpPr>
          <p:cNvPr id="3" name="Content Placeholder 2"/>
          <p:cNvSpPr>
            <a:spLocks noGrp="1"/>
          </p:cNvSpPr>
          <p:nvPr>
            <p:ph idx="1"/>
          </p:nvPr>
        </p:nvSpPr>
        <p:spPr/>
        <p:txBody>
          <a:bodyPr/>
          <a:lstStyle/>
          <a:p>
            <a:r>
              <a:rPr lang="en-US" dirty="0" smtClean="0"/>
              <a:t>Tri-valence (red)</a:t>
            </a:r>
          </a:p>
          <a:p>
            <a:r>
              <a:rPr lang="en-US" dirty="0" smtClean="0"/>
              <a:t>Degree-weighted (green)</a:t>
            </a:r>
          </a:p>
          <a:p>
            <a:r>
              <a:rPr lang="en-US" dirty="0" smtClean="0"/>
              <a:t>Uniform (blue)</a:t>
            </a:r>
          </a:p>
          <a:p>
            <a:r>
              <a:rPr lang="en-US" dirty="0" smtClean="0"/>
              <a:t>EM (pink)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409" y="2133600"/>
            <a:ext cx="4589351" cy="3305175"/>
          </a:xfrm>
          <a:prstGeom prst="rect">
            <a:avLst/>
          </a:prstGeom>
        </p:spPr>
      </p:pic>
      <p:sp>
        <p:nvSpPr>
          <p:cNvPr id="7" name="Rectangle 6"/>
          <p:cNvSpPr/>
          <p:nvPr/>
        </p:nvSpPr>
        <p:spPr>
          <a:xfrm>
            <a:off x="0" y="6030096"/>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199060187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Approach: Credits (Again)</a:t>
            </a:r>
            <a:endParaRPr lang="en-US" dirty="0"/>
          </a:p>
        </p:txBody>
      </p:sp>
      <p:sp>
        <p:nvSpPr>
          <p:cNvPr id="3" name="Content Placeholder 2"/>
          <p:cNvSpPr>
            <a:spLocks noGrp="1"/>
          </p:cNvSpPr>
          <p:nvPr>
            <p:ph idx="1"/>
          </p:nvPr>
        </p:nvSpPr>
        <p:spPr>
          <a:xfrm>
            <a:off x="822959" y="1845734"/>
            <a:ext cx="7543801" cy="4364566"/>
          </a:xfrm>
        </p:spPr>
        <p:txBody>
          <a:bodyPr>
            <a:normAutofit/>
          </a:bodyPr>
          <a:lstStyle/>
          <a:p>
            <a:r>
              <a:rPr lang="en-US" dirty="0" smtClean="0"/>
              <a:t>Total credit for </a:t>
            </a:r>
            <a:r>
              <a:rPr lang="en-US" i="1" dirty="0" smtClean="0"/>
              <a:t>v</a:t>
            </a:r>
            <a:r>
              <a:rPr lang="en-US" dirty="0" smtClean="0"/>
              <a:t> influence </a:t>
            </a:r>
            <a:r>
              <a:rPr lang="en-US" i="1" dirty="0" smtClean="0"/>
              <a:t>u</a:t>
            </a:r>
            <a:r>
              <a:rPr lang="en-US" dirty="0" smtClean="0"/>
              <a:t> for action </a:t>
            </a:r>
            <a:r>
              <a:rPr lang="en-US" i="1" dirty="0" smtClean="0"/>
              <a:t>a</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Base case: </a:t>
            </a:r>
            <a:r>
              <a:rPr lang="en-US" dirty="0" err="1" smtClean="0">
                <a:latin typeface="Symbol" panose="05050102010706020507" pitchFamily="18" charset="2"/>
              </a:rPr>
              <a:t>g</a:t>
            </a:r>
            <a:r>
              <a:rPr lang="en-US" baseline="-25000" dirty="0" err="1" smtClean="0"/>
              <a:t>u,u</a:t>
            </a:r>
            <a:r>
              <a:rPr lang="en-US" dirty="0" smtClean="0"/>
              <a:t>=1</a:t>
            </a:r>
          </a:p>
          <a:p>
            <a:r>
              <a:rPr lang="en-US" dirty="0" smtClean="0"/>
              <a:t>Note that in the implementation, a threshold is used to limit credit value (avoids quadratic computation).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198" y="2327589"/>
            <a:ext cx="5963604" cy="12068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208" y="3864471"/>
            <a:ext cx="3846542" cy="460270"/>
          </a:xfrm>
          <a:prstGeom prst="rect">
            <a:avLst/>
          </a:prstGeom>
        </p:spPr>
      </p:pic>
    </p:spTree>
    <p:extLst>
      <p:ext uri="{BB962C8B-B14F-4D97-AF65-F5344CB8AC3E}">
        <p14:creationId xmlns:p14="http://schemas.microsoft.com/office/powerpoint/2010/main" val="1696241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the Expected Number of </a:t>
            </a:r>
            <a:r>
              <a:rPr lang="en-US" dirty="0" err="1" smtClean="0"/>
              <a:t>Infectees</a:t>
            </a:r>
            <a:r>
              <a:rPr lang="en-US" dirty="0" smtClean="0"/>
              <a:t> through Simulation</a:t>
            </a:r>
            <a:endParaRPr lang="en-US" dirty="0"/>
          </a:p>
        </p:txBody>
      </p:sp>
      <p:sp>
        <p:nvSpPr>
          <p:cNvPr id="3" name="Content Placeholder 2"/>
          <p:cNvSpPr>
            <a:spLocks noGrp="1"/>
          </p:cNvSpPr>
          <p:nvPr>
            <p:ph idx="1"/>
          </p:nvPr>
        </p:nvSpPr>
        <p:spPr/>
        <p:txBody>
          <a:bodyPr/>
          <a:lstStyle/>
          <a:p>
            <a:r>
              <a:rPr lang="en-US" dirty="0" smtClean="0"/>
              <a:t>Simulation is widely used to study SIR and SIS on networks.</a:t>
            </a:r>
          </a:p>
          <a:p>
            <a:r>
              <a:rPr lang="en-US" b="1" u="sng" dirty="0" smtClean="0"/>
              <a:t>Origin:</a:t>
            </a:r>
            <a:r>
              <a:rPr lang="en-US" dirty="0" smtClean="0"/>
              <a:t> The single node selected to be in the infected state</a:t>
            </a:r>
          </a:p>
          <a:p>
            <a:pPr lvl="1"/>
            <a:r>
              <a:rPr lang="en-US" dirty="0" smtClean="0"/>
              <a:t>In many studies, where the focus is on the structure of the population, this is selected at random for each simulation run.</a:t>
            </a:r>
          </a:p>
          <a:p>
            <a:r>
              <a:rPr lang="en-US" b="1" u="sng" dirty="0" smtClean="0"/>
              <a:t>Seed set:</a:t>
            </a:r>
            <a:r>
              <a:rPr lang="en-US" dirty="0" smtClean="0"/>
              <a:t> Set of node initially selected to be in the infected state</a:t>
            </a:r>
          </a:p>
          <a:p>
            <a:r>
              <a:rPr lang="en-US" b="1" u="sng" dirty="0" smtClean="0"/>
              <a:t>Simulation Run:</a:t>
            </a:r>
            <a:r>
              <a:rPr lang="en-US" dirty="0" smtClean="0"/>
              <a:t> One sequence of simulation steps, where the next action is selected at random (based on the probabilities specified in the parameters).</a:t>
            </a:r>
          </a:p>
          <a:p>
            <a:endParaRPr lang="en-US" dirty="0" smtClean="0"/>
          </a:p>
        </p:txBody>
      </p:sp>
    </p:spTree>
    <p:extLst>
      <p:ext uri="{BB962C8B-B14F-4D97-AF65-F5344CB8AC3E}">
        <p14:creationId xmlns:p14="http://schemas.microsoft.com/office/powerpoint/2010/main" val="387033125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Sets of nodes:</a:t>
            </a:r>
          </a:p>
          <a:p>
            <a:endParaRPr lang="en-US" dirty="0"/>
          </a:p>
          <a:p>
            <a:endParaRPr lang="en-US" dirty="0" smtClean="0"/>
          </a:p>
          <a:p>
            <a:endParaRPr lang="en-US" dirty="0"/>
          </a:p>
          <a:p>
            <a:endParaRPr lang="en-US" dirty="0" smtClean="0"/>
          </a:p>
          <a:p>
            <a:r>
              <a:rPr lang="en-US" dirty="0" smtClean="0"/>
              <a:t>Time: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2576893"/>
            <a:ext cx="8867775" cy="11144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051" y="4588422"/>
            <a:ext cx="7561896" cy="1064431"/>
          </a:xfrm>
          <a:prstGeom prst="rect">
            <a:avLst/>
          </a:prstGeom>
        </p:spPr>
      </p:pic>
    </p:spTree>
    <p:extLst>
      <p:ext uri="{BB962C8B-B14F-4D97-AF65-F5344CB8AC3E}">
        <p14:creationId xmlns:p14="http://schemas.microsoft.com/office/powerpoint/2010/main" val="401558033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 Distribution Example</a:t>
            </a:r>
            <a:endParaRPr lang="en-US" dirty="0"/>
          </a:p>
        </p:txBody>
      </p:sp>
      <p:sp>
        <p:nvSpPr>
          <p:cNvPr id="43" name="Oval 42"/>
          <p:cNvSpPr/>
          <p:nvPr/>
        </p:nvSpPr>
        <p:spPr>
          <a:xfrm>
            <a:off x="6861550" y="2059576"/>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x</a:t>
            </a:r>
            <a:endParaRPr lang="en-US" dirty="0"/>
          </a:p>
        </p:txBody>
      </p:sp>
      <p:sp>
        <p:nvSpPr>
          <p:cNvPr id="44" name="Oval 43"/>
          <p:cNvSpPr/>
          <p:nvPr/>
        </p:nvSpPr>
        <p:spPr>
          <a:xfrm>
            <a:off x="7899511" y="2666360"/>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t</a:t>
            </a:r>
            <a:endParaRPr lang="en-US" dirty="0"/>
          </a:p>
        </p:txBody>
      </p:sp>
      <p:sp>
        <p:nvSpPr>
          <p:cNvPr id="45" name="Oval 44"/>
          <p:cNvSpPr/>
          <p:nvPr/>
        </p:nvSpPr>
        <p:spPr>
          <a:xfrm>
            <a:off x="5698183" y="2667298"/>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v</a:t>
            </a:r>
            <a:endParaRPr lang="en-US" dirty="0"/>
          </a:p>
        </p:txBody>
      </p:sp>
      <p:sp>
        <p:nvSpPr>
          <p:cNvPr id="46" name="Oval 45"/>
          <p:cNvSpPr/>
          <p:nvPr/>
        </p:nvSpPr>
        <p:spPr>
          <a:xfrm>
            <a:off x="7898589" y="4214988"/>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z</a:t>
            </a:r>
            <a:endParaRPr lang="en-US" dirty="0"/>
          </a:p>
        </p:txBody>
      </p:sp>
      <p:sp>
        <p:nvSpPr>
          <p:cNvPr id="47" name="Oval 46"/>
          <p:cNvSpPr/>
          <p:nvPr/>
        </p:nvSpPr>
        <p:spPr>
          <a:xfrm>
            <a:off x="5697261" y="4215928"/>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w</a:t>
            </a:r>
            <a:endParaRPr lang="en-US" dirty="0"/>
          </a:p>
        </p:txBody>
      </p:sp>
      <p:sp>
        <p:nvSpPr>
          <p:cNvPr id="48" name="Oval 47"/>
          <p:cNvSpPr/>
          <p:nvPr/>
        </p:nvSpPr>
        <p:spPr>
          <a:xfrm>
            <a:off x="6861550" y="5100456"/>
            <a:ext cx="375457" cy="375457"/>
          </a:xfrm>
          <a:prstGeom prst="ellipse">
            <a:avLst/>
          </a:prstGeom>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ormAutofit fontScale="77500" lnSpcReduction="20000"/>
          </a:bodyPr>
          <a:lstStyle/>
          <a:p>
            <a:pPr algn="ctr"/>
            <a:r>
              <a:rPr lang="en-US" dirty="0" smtClean="0"/>
              <a:t>u</a:t>
            </a:r>
            <a:endParaRPr lang="en-US" dirty="0"/>
          </a:p>
        </p:txBody>
      </p:sp>
      <p:cxnSp>
        <p:nvCxnSpPr>
          <p:cNvPr id="50" name="Curved Connector 49"/>
          <p:cNvCxnSpPr>
            <a:stCxn id="43" idx="2"/>
            <a:endCxn id="45" idx="7"/>
          </p:cNvCxnSpPr>
          <p:nvPr/>
        </p:nvCxnSpPr>
        <p:spPr>
          <a:xfrm rot="10800000" flipV="1">
            <a:off x="6018656" y="2247304"/>
            <a:ext cx="842894" cy="474977"/>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3" idx="6"/>
            <a:endCxn id="44" idx="0"/>
          </p:cNvCxnSpPr>
          <p:nvPr/>
        </p:nvCxnSpPr>
        <p:spPr>
          <a:xfrm>
            <a:off x="7237007" y="2247305"/>
            <a:ext cx="850233" cy="419055"/>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Curved Connector 53"/>
          <p:cNvCxnSpPr>
            <a:stCxn id="45" idx="6"/>
            <a:endCxn id="44" idx="2"/>
          </p:cNvCxnSpPr>
          <p:nvPr/>
        </p:nvCxnSpPr>
        <p:spPr>
          <a:xfrm flipV="1">
            <a:off x="6073640" y="2854089"/>
            <a:ext cx="1825871" cy="938"/>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Curved Connector 56"/>
          <p:cNvCxnSpPr>
            <a:stCxn id="45" idx="4"/>
            <a:endCxn id="47" idx="0"/>
          </p:cNvCxnSpPr>
          <p:nvPr/>
        </p:nvCxnSpPr>
        <p:spPr>
          <a:xfrm rot="5400000">
            <a:off x="5298865" y="3628880"/>
            <a:ext cx="1173173" cy="922"/>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stCxn id="44" idx="4"/>
            <a:endCxn id="46" idx="0"/>
          </p:cNvCxnSpPr>
          <p:nvPr/>
        </p:nvCxnSpPr>
        <p:spPr>
          <a:xfrm rot="5400000">
            <a:off x="7500194" y="3627941"/>
            <a:ext cx="1173171" cy="922"/>
          </a:xfrm>
          <a:prstGeom prst="curved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45" idx="5"/>
            <a:endCxn id="48" idx="1"/>
          </p:cNvCxnSpPr>
          <p:nvPr/>
        </p:nvCxnSpPr>
        <p:spPr>
          <a:xfrm>
            <a:off x="6018656" y="2987771"/>
            <a:ext cx="897878" cy="216766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44" idx="3"/>
            <a:endCxn id="48" idx="7"/>
          </p:cNvCxnSpPr>
          <p:nvPr/>
        </p:nvCxnSpPr>
        <p:spPr>
          <a:xfrm flipH="1">
            <a:off x="7182023" y="2986833"/>
            <a:ext cx="772472" cy="21686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46" idx="4"/>
            <a:endCxn id="48" idx="6"/>
          </p:cNvCxnSpPr>
          <p:nvPr/>
        </p:nvCxnSpPr>
        <p:spPr>
          <a:xfrm rot="5400000">
            <a:off x="7312793" y="4514660"/>
            <a:ext cx="697740" cy="849311"/>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9" name="Curved Connector 78"/>
          <p:cNvCxnSpPr>
            <a:stCxn id="47" idx="4"/>
            <a:endCxn id="48" idx="2"/>
          </p:cNvCxnSpPr>
          <p:nvPr/>
        </p:nvCxnSpPr>
        <p:spPr>
          <a:xfrm rot="16200000" flipH="1">
            <a:off x="6024870" y="4451505"/>
            <a:ext cx="696800" cy="976560"/>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229418" y="2113470"/>
            <a:ext cx="256162" cy="261610"/>
          </a:xfrm>
          <a:prstGeom prst="rect">
            <a:avLst/>
          </a:prstGeom>
          <a:noFill/>
        </p:spPr>
        <p:txBody>
          <a:bodyPr wrap="none" rtlCol="0">
            <a:spAutoFit/>
          </a:bodyPr>
          <a:lstStyle/>
          <a:p>
            <a:r>
              <a:rPr lang="en-US" sz="1100" dirty="0" smtClean="0"/>
              <a:t>1</a:t>
            </a:r>
            <a:endParaRPr lang="en-US" sz="1100" dirty="0"/>
          </a:p>
        </p:txBody>
      </p:sp>
      <p:sp>
        <p:nvSpPr>
          <p:cNvPr id="84" name="TextBox 83"/>
          <p:cNvSpPr txBox="1"/>
          <p:nvPr/>
        </p:nvSpPr>
        <p:spPr>
          <a:xfrm>
            <a:off x="7617838" y="2095767"/>
            <a:ext cx="363269" cy="261610"/>
          </a:xfrm>
          <a:prstGeom prst="rect">
            <a:avLst/>
          </a:prstGeom>
          <a:noFill/>
        </p:spPr>
        <p:txBody>
          <a:bodyPr wrap="none" rtlCol="0">
            <a:spAutoFit/>
          </a:bodyPr>
          <a:lstStyle/>
          <a:p>
            <a:r>
              <a:rPr lang="en-US" sz="1100" dirty="0" smtClean="0"/>
              <a:t>0.5</a:t>
            </a:r>
            <a:endParaRPr lang="en-US" sz="1100" dirty="0"/>
          </a:p>
        </p:txBody>
      </p:sp>
      <p:sp>
        <p:nvSpPr>
          <p:cNvPr id="85" name="TextBox 84"/>
          <p:cNvSpPr txBox="1"/>
          <p:nvPr/>
        </p:nvSpPr>
        <p:spPr>
          <a:xfrm>
            <a:off x="6903441" y="2560716"/>
            <a:ext cx="363269" cy="261610"/>
          </a:xfrm>
          <a:prstGeom prst="rect">
            <a:avLst/>
          </a:prstGeom>
          <a:noFill/>
        </p:spPr>
        <p:txBody>
          <a:bodyPr wrap="none" rtlCol="0">
            <a:spAutoFit/>
          </a:bodyPr>
          <a:lstStyle/>
          <a:p>
            <a:r>
              <a:rPr lang="en-US" sz="1100" dirty="0" smtClean="0"/>
              <a:t>0.5</a:t>
            </a:r>
            <a:endParaRPr lang="en-US" sz="1100" dirty="0"/>
          </a:p>
        </p:txBody>
      </p:sp>
      <p:sp>
        <p:nvSpPr>
          <p:cNvPr id="86" name="TextBox 85"/>
          <p:cNvSpPr txBox="1"/>
          <p:nvPr/>
        </p:nvSpPr>
        <p:spPr>
          <a:xfrm>
            <a:off x="6325120" y="3672057"/>
            <a:ext cx="434766" cy="261610"/>
          </a:xfrm>
          <a:prstGeom prst="rect">
            <a:avLst/>
          </a:prstGeom>
          <a:noFill/>
        </p:spPr>
        <p:txBody>
          <a:bodyPr wrap="none" rtlCol="0">
            <a:spAutoFit/>
          </a:bodyPr>
          <a:lstStyle/>
          <a:p>
            <a:r>
              <a:rPr lang="en-US" sz="1100" dirty="0" smtClean="0"/>
              <a:t>0.25</a:t>
            </a:r>
            <a:endParaRPr lang="en-US" sz="1100" dirty="0"/>
          </a:p>
        </p:txBody>
      </p:sp>
      <p:sp>
        <p:nvSpPr>
          <p:cNvPr id="88" name="TextBox 87"/>
          <p:cNvSpPr txBox="1"/>
          <p:nvPr/>
        </p:nvSpPr>
        <p:spPr>
          <a:xfrm>
            <a:off x="7225937" y="3790437"/>
            <a:ext cx="434766" cy="261610"/>
          </a:xfrm>
          <a:prstGeom prst="rect">
            <a:avLst/>
          </a:prstGeom>
          <a:noFill/>
        </p:spPr>
        <p:txBody>
          <a:bodyPr wrap="none" rtlCol="0">
            <a:spAutoFit/>
          </a:bodyPr>
          <a:lstStyle/>
          <a:p>
            <a:r>
              <a:rPr lang="en-US" sz="1100" dirty="0" smtClean="0"/>
              <a:t>0.25</a:t>
            </a:r>
            <a:endParaRPr lang="en-US" sz="1100" dirty="0"/>
          </a:p>
        </p:txBody>
      </p:sp>
      <p:sp>
        <p:nvSpPr>
          <p:cNvPr id="89" name="TextBox 88"/>
          <p:cNvSpPr txBox="1"/>
          <p:nvPr/>
        </p:nvSpPr>
        <p:spPr>
          <a:xfrm>
            <a:off x="7679521" y="5026521"/>
            <a:ext cx="434766" cy="261610"/>
          </a:xfrm>
          <a:prstGeom prst="rect">
            <a:avLst/>
          </a:prstGeom>
          <a:noFill/>
        </p:spPr>
        <p:txBody>
          <a:bodyPr wrap="none" rtlCol="0">
            <a:spAutoFit/>
          </a:bodyPr>
          <a:lstStyle/>
          <a:p>
            <a:r>
              <a:rPr lang="en-US" sz="1100" dirty="0" smtClean="0"/>
              <a:t>0.25</a:t>
            </a:r>
            <a:endParaRPr lang="en-US" sz="1100" dirty="0"/>
          </a:p>
        </p:txBody>
      </p:sp>
      <p:sp>
        <p:nvSpPr>
          <p:cNvPr id="90" name="TextBox 89"/>
          <p:cNvSpPr txBox="1"/>
          <p:nvPr/>
        </p:nvSpPr>
        <p:spPr>
          <a:xfrm>
            <a:off x="5933218" y="5049201"/>
            <a:ext cx="434766" cy="261610"/>
          </a:xfrm>
          <a:prstGeom prst="rect">
            <a:avLst/>
          </a:prstGeom>
          <a:noFill/>
        </p:spPr>
        <p:txBody>
          <a:bodyPr wrap="none" rtlCol="0">
            <a:spAutoFit/>
          </a:bodyPr>
          <a:lstStyle/>
          <a:p>
            <a:r>
              <a:rPr lang="en-US" sz="1100" dirty="0" smtClean="0"/>
              <a:t>0.25</a:t>
            </a:r>
            <a:endParaRPr lang="en-US" sz="1100" dirty="0"/>
          </a:p>
        </p:txBody>
      </p:sp>
      <p:sp>
        <p:nvSpPr>
          <p:cNvPr id="92" name="TextBox 91"/>
          <p:cNvSpPr txBox="1"/>
          <p:nvPr/>
        </p:nvSpPr>
        <p:spPr>
          <a:xfrm>
            <a:off x="5644742" y="3456594"/>
            <a:ext cx="256162" cy="261610"/>
          </a:xfrm>
          <a:prstGeom prst="rect">
            <a:avLst/>
          </a:prstGeom>
          <a:noFill/>
        </p:spPr>
        <p:txBody>
          <a:bodyPr wrap="none" rtlCol="0">
            <a:spAutoFit/>
          </a:bodyPr>
          <a:lstStyle/>
          <a:p>
            <a:r>
              <a:rPr lang="en-US" sz="1100" dirty="0" smtClean="0"/>
              <a:t>1</a:t>
            </a:r>
            <a:endParaRPr lang="en-US" sz="1100" dirty="0"/>
          </a:p>
        </p:txBody>
      </p:sp>
      <p:sp>
        <p:nvSpPr>
          <p:cNvPr id="93" name="TextBox 92"/>
          <p:cNvSpPr txBox="1"/>
          <p:nvPr/>
        </p:nvSpPr>
        <p:spPr>
          <a:xfrm>
            <a:off x="8082763" y="3490614"/>
            <a:ext cx="256162" cy="261610"/>
          </a:xfrm>
          <a:prstGeom prst="rect">
            <a:avLst/>
          </a:prstGeom>
          <a:noFill/>
        </p:spPr>
        <p:txBody>
          <a:bodyPr wrap="none" rtlCol="0">
            <a:spAutoFit/>
          </a:bodyPr>
          <a:lstStyle/>
          <a:p>
            <a:r>
              <a:rPr lang="en-US" sz="1100" dirty="0" smtClean="0"/>
              <a:t>1</a:t>
            </a:r>
            <a:endParaRPr lang="en-US" sz="1100" dirty="0"/>
          </a:p>
        </p:txBody>
      </p:sp>
      <p:pic>
        <p:nvPicPr>
          <p:cNvPr id="96" name="Picture 95" descr="Screen Shot 2015-07-26 at 12.33.04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699" y="2365197"/>
            <a:ext cx="4652997" cy="651302"/>
          </a:xfrm>
          <a:prstGeom prst="rect">
            <a:avLst/>
          </a:prstGeom>
        </p:spPr>
      </p:pic>
      <p:sp>
        <p:nvSpPr>
          <p:cNvPr id="97" name="TextBox 96"/>
          <p:cNvSpPr txBox="1"/>
          <p:nvPr/>
        </p:nvSpPr>
        <p:spPr>
          <a:xfrm>
            <a:off x="462409" y="3651134"/>
            <a:ext cx="877163" cy="369332"/>
          </a:xfrm>
          <a:prstGeom prst="rect">
            <a:avLst/>
          </a:prstGeom>
          <a:noFill/>
        </p:spPr>
        <p:txBody>
          <a:bodyPr wrap="none" rtlCol="0">
            <a:spAutoFit/>
          </a:bodyPr>
          <a:lstStyle/>
          <a:p>
            <a:r>
              <a:rPr lang="en-US" dirty="0" smtClean="0"/>
              <a:t>S={v, z}</a:t>
            </a:r>
            <a:endParaRPr lang="en-US" dirty="0"/>
          </a:p>
        </p:txBody>
      </p:sp>
      <p:pic>
        <p:nvPicPr>
          <p:cNvPr id="98" name="Picture 97" descr="Screen Shot 2015-07-26 at 12.36.20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585" y="4036710"/>
            <a:ext cx="5033610" cy="590535"/>
          </a:xfrm>
          <a:prstGeom prst="rect">
            <a:avLst/>
          </a:prstGeom>
        </p:spPr>
      </p:pic>
    </p:spTree>
    <p:extLst>
      <p:ext uri="{BB962C8B-B14F-4D97-AF65-F5344CB8AC3E}">
        <p14:creationId xmlns:p14="http://schemas.microsoft.com/office/powerpoint/2010/main" val="330323303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Credits / Credit-Distribution Model</a:t>
            </a:r>
            <a:endParaRPr lang="en-US" dirty="0"/>
          </a:p>
        </p:txBody>
      </p:sp>
      <p:sp>
        <p:nvSpPr>
          <p:cNvPr id="3" name="Content Placeholder 2"/>
          <p:cNvSpPr>
            <a:spLocks noGrp="1"/>
          </p:cNvSpPr>
          <p:nvPr>
            <p:ph idx="1"/>
          </p:nvPr>
        </p:nvSpPr>
        <p:spPr/>
        <p:txBody>
          <a:bodyPr/>
          <a:lstStyle/>
          <a:p>
            <a:pPr>
              <a:buFont typeface="Arial"/>
              <a:buChar char="•"/>
            </a:pPr>
            <a:r>
              <a:rPr lang="en-US" dirty="0" smtClean="0"/>
              <a:t>Here </a:t>
            </a:r>
            <a:r>
              <a:rPr lang="en-US" dirty="0" smtClean="0">
                <a:latin typeface="Symbol" panose="05050102010706020507" pitchFamily="18" charset="2"/>
              </a:rPr>
              <a:t>k</a:t>
            </a:r>
            <a:r>
              <a:rPr lang="en-US" dirty="0" smtClean="0"/>
              <a:t> is credit – not an edge weight.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975" y="2219325"/>
            <a:ext cx="3867150" cy="11620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321" y="3489748"/>
            <a:ext cx="3876675" cy="11811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2759" y="4830869"/>
            <a:ext cx="3124200" cy="1019175"/>
          </a:xfrm>
          <a:prstGeom prst="rect">
            <a:avLst/>
          </a:prstGeom>
        </p:spPr>
      </p:pic>
    </p:spTree>
    <p:extLst>
      <p:ext uri="{BB962C8B-B14F-4D97-AF65-F5344CB8AC3E}">
        <p14:creationId xmlns:p14="http://schemas.microsoft.com/office/powerpoint/2010/main" val="140899560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a:t>
            </a:r>
            <a:r>
              <a:rPr lang="en-US" i="1" dirty="0" err="1" smtClean="0">
                <a:latin typeface="Symbol" panose="05050102010706020507" pitchFamily="18" charset="2"/>
              </a:rPr>
              <a:t>s</a:t>
            </a:r>
            <a:r>
              <a:rPr lang="en-US" i="1" baseline="-25000" dirty="0" err="1" smtClean="0"/>
              <a:t>cd</a:t>
            </a:r>
            <a:r>
              <a:rPr lang="en-US" dirty="0" smtClean="0"/>
              <a:t> </a:t>
            </a:r>
            <a:endParaRPr lang="en-US" dirty="0"/>
          </a:p>
        </p:txBody>
      </p:sp>
      <p:sp>
        <p:nvSpPr>
          <p:cNvPr id="3" name="Content Placeholder 2"/>
          <p:cNvSpPr>
            <a:spLocks noGrp="1"/>
          </p:cNvSpPr>
          <p:nvPr>
            <p:ph idx="1"/>
          </p:nvPr>
        </p:nvSpPr>
        <p:spPr/>
        <p:txBody>
          <a:bodyPr>
            <a:normAutofit/>
          </a:bodyPr>
          <a:lstStyle/>
          <a:p>
            <a:r>
              <a:rPr lang="en-US" sz="3600" dirty="0" smtClean="0"/>
              <a:t>Can you guess?</a:t>
            </a:r>
          </a:p>
          <a:p>
            <a:pPr lvl="1"/>
            <a:r>
              <a:rPr lang="en-US" sz="3200" dirty="0" smtClean="0"/>
              <a:t>Normalized</a:t>
            </a:r>
          </a:p>
          <a:p>
            <a:pPr lvl="1"/>
            <a:r>
              <a:rPr lang="en-US" sz="3200" dirty="0" smtClean="0"/>
              <a:t>Monotonic</a:t>
            </a:r>
            <a:endParaRPr lang="en-US" sz="3200" dirty="0"/>
          </a:p>
          <a:p>
            <a:pPr lvl="1"/>
            <a:r>
              <a:rPr lang="en-US" sz="3200" dirty="0" err="1" smtClean="0"/>
              <a:t>Submodular</a:t>
            </a:r>
            <a:endParaRPr lang="en-US" sz="3200" dirty="0" smtClean="0"/>
          </a:p>
          <a:p>
            <a:pPr lvl="1"/>
            <a:r>
              <a:rPr lang="en-US" sz="3200" dirty="0" smtClean="0"/>
              <a:t>Associated influence maximization problem:</a:t>
            </a:r>
          </a:p>
          <a:p>
            <a:pPr lvl="2"/>
            <a:r>
              <a:rPr lang="en-US" sz="2400" dirty="0" smtClean="0"/>
              <a:t>NP Hard</a:t>
            </a:r>
            <a:endParaRPr lang="en-US" sz="2400" dirty="0"/>
          </a:p>
        </p:txBody>
      </p:sp>
    </p:spTree>
    <p:extLst>
      <p:ext uri="{BB962C8B-B14F-4D97-AF65-F5344CB8AC3E}">
        <p14:creationId xmlns:p14="http://schemas.microsoft.com/office/powerpoint/2010/main" val="10371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822959" y="1845734"/>
            <a:ext cx="7543801" cy="1849966"/>
          </a:xfrm>
        </p:spPr>
        <p:txBody>
          <a:bodyPr/>
          <a:lstStyle/>
          <a:p>
            <a:r>
              <a:rPr lang="en-US" dirty="0" smtClean="0"/>
              <a:t>CD (Credit Distribution)</a:t>
            </a:r>
          </a:p>
          <a:p>
            <a:r>
              <a:rPr lang="en-US" dirty="0" smtClean="0"/>
              <a:t>IC model with EM-learned weights</a:t>
            </a:r>
          </a:p>
          <a:p>
            <a:r>
              <a:rPr lang="en-US" dirty="0" smtClean="0"/>
              <a:t>LT model with static Bernoulli-learned weights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9" y="3429000"/>
            <a:ext cx="7191375" cy="2524486"/>
          </a:xfrm>
          <a:prstGeom prst="rect">
            <a:avLst/>
          </a:prstGeom>
        </p:spPr>
      </p:pic>
      <p:sp>
        <p:nvSpPr>
          <p:cNvPr id="6" name="Rectangle 5"/>
          <p:cNvSpPr/>
          <p:nvPr/>
        </p:nvSpPr>
        <p:spPr>
          <a:xfrm>
            <a:off x="0" y="6030096"/>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182924116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822959" y="1845734"/>
            <a:ext cx="7543801" cy="1849966"/>
          </a:xfrm>
        </p:spPr>
        <p:txBody>
          <a:bodyPr/>
          <a:lstStyle/>
          <a:p>
            <a:r>
              <a:rPr lang="en-US" dirty="0" smtClean="0"/>
              <a:t>CD (Credit Distribution)</a:t>
            </a:r>
          </a:p>
          <a:p>
            <a:r>
              <a:rPr lang="en-US" dirty="0" smtClean="0"/>
              <a:t>IC model with EM-learned weights</a:t>
            </a:r>
          </a:p>
          <a:p>
            <a:r>
              <a:rPr lang="en-US" dirty="0" smtClean="0"/>
              <a:t>LT model with static Bernoulli-learned weights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6" y="3086100"/>
            <a:ext cx="8522468" cy="3105150"/>
          </a:xfrm>
          <a:prstGeom prst="rect">
            <a:avLst/>
          </a:prstGeom>
        </p:spPr>
      </p:pic>
      <p:sp>
        <p:nvSpPr>
          <p:cNvPr id="7" name="Rectangle 6"/>
          <p:cNvSpPr/>
          <p:nvPr/>
        </p:nvSpPr>
        <p:spPr>
          <a:xfrm>
            <a:off x="0" y="6088350"/>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309548707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Maximization Experiments</a:t>
            </a:r>
            <a:endParaRPr lang="en-US" dirty="0"/>
          </a:p>
        </p:txBody>
      </p:sp>
      <p:sp>
        <p:nvSpPr>
          <p:cNvPr id="3" name="Content Placeholder 2"/>
          <p:cNvSpPr>
            <a:spLocks noGrp="1"/>
          </p:cNvSpPr>
          <p:nvPr>
            <p:ph idx="1"/>
          </p:nvPr>
        </p:nvSpPr>
        <p:spPr/>
        <p:txBody>
          <a:bodyPr/>
          <a:lstStyle/>
          <a:p>
            <a:r>
              <a:rPr lang="en-US" dirty="0" smtClean="0"/>
              <a:t>Conducted w.r.t. CD model results (due to lack of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5" y="2877765"/>
            <a:ext cx="8220075" cy="2991329"/>
          </a:xfrm>
          <a:prstGeom prst="rect">
            <a:avLst/>
          </a:prstGeom>
        </p:spPr>
      </p:pic>
      <p:sp>
        <p:nvSpPr>
          <p:cNvPr id="5" name="Rectangle 4"/>
          <p:cNvSpPr/>
          <p:nvPr/>
        </p:nvSpPr>
        <p:spPr>
          <a:xfrm>
            <a:off x="0" y="6030096"/>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23886184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(Influence Maximization)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2328293"/>
            <a:ext cx="4638675" cy="3058241"/>
          </a:xfrm>
          <a:prstGeom prst="rect">
            <a:avLst/>
          </a:prstGeom>
        </p:spPr>
      </p:pic>
      <p:sp>
        <p:nvSpPr>
          <p:cNvPr id="5" name="Rectangle 4"/>
          <p:cNvSpPr/>
          <p:nvPr/>
        </p:nvSpPr>
        <p:spPr>
          <a:xfrm>
            <a:off x="0" y="6030096"/>
            <a:ext cx="9144000" cy="230832"/>
          </a:xfrm>
          <a:prstGeom prst="rect">
            <a:avLst/>
          </a:prstGeom>
        </p:spPr>
        <p:txBody>
          <a:bodyPr wrap="square">
            <a:spAutoFit/>
          </a:bodyPr>
          <a:lstStyle/>
          <a:p>
            <a:r>
              <a:rPr lang="en-US" sz="900" dirty="0" err="1"/>
              <a:t>Goyal</a:t>
            </a:r>
            <a:r>
              <a:rPr lang="en-US" sz="900" dirty="0"/>
              <a:t>, </a:t>
            </a:r>
            <a:r>
              <a:rPr lang="en-US" sz="900" dirty="0" err="1"/>
              <a:t>Amit</a:t>
            </a:r>
            <a:r>
              <a:rPr lang="en-US" sz="900" dirty="0"/>
              <a:t>, Francesco </a:t>
            </a:r>
            <a:r>
              <a:rPr lang="en-US" sz="900" dirty="0" err="1"/>
              <a:t>Bonchi</a:t>
            </a:r>
            <a:r>
              <a:rPr lang="en-US" sz="900" dirty="0"/>
              <a:t>, and </a:t>
            </a:r>
            <a:r>
              <a:rPr lang="en-US" sz="900" dirty="0" err="1"/>
              <a:t>Laks</a:t>
            </a:r>
            <a:r>
              <a:rPr lang="en-US" sz="900" dirty="0"/>
              <a:t> VS </a:t>
            </a:r>
            <a:r>
              <a:rPr lang="en-US" sz="900" dirty="0" err="1"/>
              <a:t>Lakshmanan</a:t>
            </a:r>
            <a:r>
              <a:rPr lang="en-US" sz="900" dirty="0"/>
              <a:t>. "A data-based approach to social influence maximization." Proceedings of the VLDB Endowment 5.1 (2011): 73-84</a:t>
            </a:r>
            <a:r>
              <a:rPr lang="en-US" sz="900" dirty="0" smtClean="0"/>
              <a:t>.</a:t>
            </a:r>
            <a:endParaRPr lang="en-US" sz="900" dirty="0"/>
          </a:p>
        </p:txBody>
      </p:sp>
    </p:spTree>
    <p:extLst>
      <p:ext uri="{BB962C8B-B14F-4D97-AF65-F5344CB8AC3E}">
        <p14:creationId xmlns:p14="http://schemas.microsoft.com/office/powerpoint/2010/main" val="357869949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Data-Driven Approaches</a:t>
            </a:r>
            <a:endParaRPr lang="en-US" dirty="0"/>
          </a:p>
        </p:txBody>
      </p:sp>
      <p:sp>
        <p:nvSpPr>
          <p:cNvPr id="5" name="Content Placeholder 4"/>
          <p:cNvSpPr>
            <a:spLocks noGrp="1"/>
          </p:cNvSpPr>
          <p:nvPr>
            <p:ph sz="half" idx="1"/>
          </p:nvPr>
        </p:nvSpPr>
        <p:spPr>
          <a:xfrm>
            <a:off x="822959" y="1845734"/>
            <a:ext cx="7548457" cy="4023360"/>
          </a:xfrm>
        </p:spPr>
        <p:txBody>
          <a:bodyPr>
            <a:normAutofit/>
          </a:bodyPr>
          <a:lstStyle/>
          <a:p>
            <a:pPr>
              <a:buFont typeface="Arial"/>
              <a:buChar char="•"/>
            </a:pPr>
            <a:r>
              <a:rPr lang="en-US" sz="2400" dirty="0" smtClean="0"/>
              <a:t>Learn model parameters from past diffusion processes</a:t>
            </a:r>
          </a:p>
          <a:p>
            <a:pPr lvl="1"/>
            <a:r>
              <a:rPr lang="en-US" sz="2000" dirty="0" smtClean="0"/>
              <a:t>Probabilities of arcs in IC model</a:t>
            </a:r>
          </a:p>
          <a:p>
            <a:pPr lvl="1"/>
            <a:r>
              <a:rPr lang="en-US" sz="2000" dirty="0" smtClean="0"/>
              <a:t>Weights in LT model</a:t>
            </a:r>
          </a:p>
          <a:p>
            <a:pPr lvl="1"/>
            <a:r>
              <a:rPr lang="en-US" sz="2000" dirty="0" smtClean="0"/>
              <a:t>Parameters of CD model</a:t>
            </a:r>
          </a:p>
          <a:p>
            <a:pPr>
              <a:buFont typeface="Arial"/>
              <a:buChar char="•"/>
            </a:pPr>
            <a:r>
              <a:rPr lang="en-US" sz="2400" dirty="0">
                <a:solidFill>
                  <a:srgbClr val="FF0000"/>
                </a:solidFill>
              </a:rPr>
              <a:t>Directly leverage features of past diffusion processes</a:t>
            </a:r>
          </a:p>
          <a:p>
            <a:pPr lvl="1"/>
            <a:r>
              <a:rPr lang="en-US" sz="2000" dirty="0"/>
              <a:t>Graphical structure</a:t>
            </a:r>
          </a:p>
          <a:p>
            <a:pPr lvl="1"/>
            <a:r>
              <a:rPr lang="en-US" sz="2000" dirty="0"/>
              <a:t>Content</a:t>
            </a:r>
          </a:p>
          <a:p>
            <a:pPr lvl="1"/>
            <a:r>
              <a:rPr lang="en-US" sz="2000" dirty="0"/>
              <a:t>Individual attributes</a:t>
            </a:r>
          </a:p>
          <a:p>
            <a:pPr lvl="1"/>
            <a:endParaRPr lang="en-US" sz="2000" dirty="0"/>
          </a:p>
          <a:p>
            <a:pPr lvl="1"/>
            <a:endParaRPr lang="en-US" sz="2000" dirty="0" smtClean="0"/>
          </a:p>
          <a:p>
            <a:pPr lvl="1"/>
            <a:endParaRPr lang="en-US" sz="2000" dirty="0"/>
          </a:p>
        </p:txBody>
      </p:sp>
    </p:spTree>
    <p:extLst>
      <p:ext uri="{BB962C8B-B14F-4D97-AF65-F5344CB8AC3E}">
        <p14:creationId xmlns:p14="http://schemas.microsoft.com/office/powerpoint/2010/main" val="25292431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Questions</a:t>
            </a:r>
            <a:endParaRPr lang="en-US" dirty="0"/>
          </a:p>
        </p:txBody>
      </p:sp>
      <p:sp>
        <p:nvSpPr>
          <p:cNvPr id="3" name="Content Placeholder 2"/>
          <p:cNvSpPr>
            <a:spLocks noGrp="1"/>
          </p:cNvSpPr>
          <p:nvPr>
            <p:ph idx="1"/>
          </p:nvPr>
        </p:nvSpPr>
        <p:spPr/>
        <p:txBody>
          <a:bodyPr>
            <a:normAutofit/>
          </a:bodyPr>
          <a:lstStyle/>
          <a:p>
            <a:r>
              <a:rPr lang="en-US" sz="2800" dirty="0" smtClean="0"/>
              <a:t>Can we predict when a trend in social media will “go viral”</a:t>
            </a:r>
          </a:p>
          <a:p>
            <a:pPr lvl="1"/>
            <a:r>
              <a:rPr lang="en-US" sz="2400" dirty="0" smtClean="0"/>
              <a:t>Create a regression model, based on features, predict the size of the cascade</a:t>
            </a:r>
          </a:p>
          <a:p>
            <a:pPr lvl="1"/>
            <a:r>
              <a:rPr lang="en-US" sz="2400" dirty="0" smtClean="0"/>
              <a:t>Identify which Tweets will be re-tweeted over 1000 times</a:t>
            </a:r>
          </a:p>
          <a:p>
            <a:pPr lvl="1"/>
            <a:r>
              <a:rPr lang="en-US" sz="2400" dirty="0" smtClean="0"/>
              <a:t>Predict when an existing information cascade will double in size</a:t>
            </a:r>
            <a:endParaRPr lang="en-US" sz="2400" dirty="0"/>
          </a:p>
        </p:txBody>
      </p:sp>
    </p:spTree>
    <p:extLst>
      <p:ext uri="{BB962C8B-B14F-4D97-AF65-F5344CB8AC3E}">
        <p14:creationId xmlns:p14="http://schemas.microsoft.com/office/powerpoint/2010/main" val="1244923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CySIS</a:t>
            </a:r>
            <a:r>
              <a:rPr lang="en-US" dirty="0" smtClean="0"/>
              <a:t> Lab</a:t>
            </a:r>
            <a:endParaRPr lang="en-US" dirty="0"/>
          </a:p>
        </p:txBody>
      </p:sp>
      <p:sp>
        <p:nvSpPr>
          <p:cNvPr id="3" name="Content Placeholder 2"/>
          <p:cNvSpPr>
            <a:spLocks noGrp="1"/>
          </p:cNvSpPr>
          <p:nvPr>
            <p:ph idx="1"/>
          </p:nvPr>
        </p:nvSpPr>
        <p:spPr/>
        <p:txBody>
          <a:bodyPr/>
          <a:lstStyle/>
          <a:p>
            <a:pPr lvl="1">
              <a:buFont typeface="Arial"/>
              <a:buChar char="•"/>
            </a:pPr>
            <a:r>
              <a:rPr lang="en-US" dirty="0"/>
              <a:t>The Cyber-Socio Intelligent Systems (</a:t>
            </a:r>
            <a:r>
              <a:rPr lang="en-US" dirty="0" err="1"/>
              <a:t>CySIS</a:t>
            </a:r>
            <a:r>
              <a:rPr lang="en-US" dirty="0"/>
              <a:t>) Laboratory is part of the School of Computing, Informatics, and Decision Systems Engineering (CIDSE), part of the Fulton Schools of Engineering at Arizona State University.  The </a:t>
            </a:r>
            <a:r>
              <a:rPr lang="en-US" dirty="0" err="1"/>
              <a:t>CySIS</a:t>
            </a:r>
            <a:r>
              <a:rPr lang="en-US" dirty="0"/>
              <a:t> Lab is primarily focused on conducting basic research relating to challenging problems in cyber security, social network mining, security informatics, and artificial intelligence with the goal of creating intelligent systems that have a significant impact on real-world problems</a:t>
            </a:r>
            <a:r>
              <a:rPr lang="en-US" dirty="0" smtClean="0"/>
              <a:t>.</a:t>
            </a:r>
          </a:p>
          <a:p>
            <a:pPr lvl="1">
              <a:buFont typeface="Arial"/>
              <a:buChar char="•"/>
            </a:pPr>
            <a:endParaRPr lang="en-US" dirty="0"/>
          </a:p>
          <a:p>
            <a:pPr lvl="1">
              <a:buFont typeface="Arial"/>
              <a:buChar char="•"/>
            </a:pPr>
            <a:endParaRPr lang="en-US" dirty="0"/>
          </a:p>
          <a:p>
            <a:pPr lvl="1">
              <a:buFont typeface="Arial"/>
              <a:buChar char="•"/>
            </a:pPr>
            <a:r>
              <a:rPr lang="en-US" dirty="0" smtClean="0"/>
              <a:t>Director</a:t>
            </a:r>
          </a:p>
          <a:p>
            <a:pPr lvl="2">
              <a:buFont typeface="Arial"/>
              <a:buChar char="•"/>
            </a:pPr>
            <a:r>
              <a:rPr lang="en-US" dirty="0" smtClean="0"/>
              <a:t>Paulo </a:t>
            </a:r>
            <a:r>
              <a:rPr lang="en-US" dirty="0" err="1" smtClean="0"/>
              <a:t>Shakarian</a:t>
            </a:r>
            <a:r>
              <a:rPr lang="en-US" dirty="0" smtClean="0"/>
              <a:t>, Ph.D.</a:t>
            </a:r>
          </a:p>
          <a:p>
            <a:pPr lvl="2">
              <a:buFont typeface="Arial"/>
              <a:buChar char="•"/>
            </a:pPr>
            <a:r>
              <a:rPr lang="en-US" dirty="0" smtClean="0">
                <a:hlinkClick r:id="rId2"/>
              </a:rPr>
              <a:t>shak@asu.edu</a:t>
            </a:r>
            <a:endParaRPr lang="en-US" dirty="0" smtClean="0"/>
          </a:p>
          <a:p>
            <a:endParaRPr lang="en-US" dirty="0"/>
          </a:p>
        </p:txBody>
      </p:sp>
      <p:pic>
        <p:nvPicPr>
          <p:cNvPr id="4" name="Picture 3" descr="IMG_0452_102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6084" y="3852334"/>
            <a:ext cx="2095499" cy="2095499"/>
          </a:xfrm>
          <a:prstGeom prst="rect">
            <a:avLst/>
          </a:prstGeom>
        </p:spPr>
      </p:pic>
    </p:spTree>
    <p:extLst>
      <p:ext uri="{BB962C8B-B14F-4D97-AF65-F5344CB8AC3E}">
        <p14:creationId xmlns:p14="http://schemas.microsoft.com/office/powerpoint/2010/main" val="2442410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Estimating the Expected Number of </a:t>
            </a:r>
            <a:r>
              <a:rPr lang="en-US" dirty="0" err="1" smtClean="0"/>
              <a:t>Infectees</a:t>
            </a:r>
            <a:r>
              <a:rPr lang="en-US" dirty="0" smtClean="0"/>
              <a:t> through Simulation</a:t>
            </a:r>
            <a:endParaRPr lang="en-US" dirty="0"/>
          </a:p>
        </p:txBody>
      </p:sp>
      <p:sp>
        <p:nvSpPr>
          <p:cNvPr id="3" name="Content Placeholder 2"/>
          <p:cNvSpPr>
            <a:spLocks noGrp="1"/>
          </p:cNvSpPr>
          <p:nvPr>
            <p:ph idx="1"/>
          </p:nvPr>
        </p:nvSpPr>
        <p:spPr/>
        <p:txBody>
          <a:bodyPr/>
          <a:lstStyle/>
          <a:p>
            <a:r>
              <a:rPr lang="en-US" i="1" dirty="0" smtClean="0"/>
              <a:t>SIR Simulations </a:t>
            </a:r>
            <a:r>
              <a:rPr lang="en-US" dirty="0" smtClean="0"/>
              <a:t>are normally run with a seed set until no nodes are in the I state.  The expected number of </a:t>
            </a:r>
            <a:r>
              <a:rPr lang="en-US" dirty="0" err="1" smtClean="0"/>
              <a:t>infectees</a:t>
            </a:r>
            <a:r>
              <a:rPr lang="en-US" dirty="0" smtClean="0"/>
              <a:t> is simply the average number of nodes in the R state over all runs.</a:t>
            </a:r>
          </a:p>
          <a:p>
            <a:endParaRPr lang="en-US" i="1" dirty="0"/>
          </a:p>
          <a:p>
            <a:r>
              <a:rPr lang="en-US" i="1" dirty="0" smtClean="0"/>
              <a:t>SIS Simulations </a:t>
            </a:r>
            <a:r>
              <a:rPr lang="en-US" dirty="0" smtClean="0"/>
              <a:t>are normally run until an equilibrium is observed  where as many nodes become infected as those become recovered.  Spreading efficiency of the nodes is estimated also based on an average.</a:t>
            </a:r>
            <a:endParaRPr lang="en-US" i="1" dirty="0" smtClean="0"/>
          </a:p>
        </p:txBody>
      </p:sp>
    </p:spTree>
    <p:extLst>
      <p:ext uri="{BB962C8B-B14F-4D97-AF65-F5344CB8AC3E}">
        <p14:creationId xmlns:p14="http://schemas.microsoft.com/office/powerpoint/2010/main" val="418874446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Argument Against Maximum Influence</a:t>
            </a:r>
            <a:endParaRPr lang="en-US" dirty="0"/>
          </a:p>
        </p:txBody>
      </p:sp>
      <p:sp>
        <p:nvSpPr>
          <p:cNvPr id="3" name="Content Placeholder 2"/>
          <p:cNvSpPr>
            <a:spLocks noGrp="1"/>
          </p:cNvSpPr>
          <p:nvPr>
            <p:ph idx="1"/>
          </p:nvPr>
        </p:nvSpPr>
        <p:spPr/>
        <p:txBody>
          <a:bodyPr>
            <a:normAutofit/>
          </a:bodyPr>
          <a:lstStyle/>
          <a:p>
            <a:r>
              <a:rPr lang="en-US" sz="2400" dirty="0" smtClean="0"/>
              <a:t>Influence maximization (in all models studied thus far) makes the assumption that the model is realistic and we can select nodes to optimize spread (seed or target set) based on that model.</a:t>
            </a:r>
          </a:p>
          <a:p>
            <a:endParaRPr lang="en-US" sz="2400" dirty="0" smtClean="0"/>
          </a:p>
          <a:p>
            <a:r>
              <a:rPr lang="en-US" sz="2400" dirty="0" smtClean="0"/>
              <a:t>Great results have been shown analytically and in simulation, but perhaps the models are too far away from reality to be useful (i.e. building an airplane without considering drag).</a:t>
            </a:r>
            <a:endParaRPr lang="en-US" sz="2400" dirty="0"/>
          </a:p>
        </p:txBody>
      </p:sp>
    </p:spTree>
    <p:extLst>
      <p:ext uri="{BB962C8B-B14F-4D97-AF65-F5344CB8AC3E}">
        <p14:creationId xmlns:p14="http://schemas.microsoft.com/office/powerpoint/2010/main" val="15478037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Study on Twitter (2011)</a:t>
            </a:r>
            <a:endParaRPr lang="en-US" dirty="0"/>
          </a:p>
        </p:txBody>
      </p:sp>
      <p:sp>
        <p:nvSpPr>
          <p:cNvPr id="3" name="Content Placeholder 2"/>
          <p:cNvSpPr>
            <a:spLocks noGrp="1"/>
          </p:cNvSpPr>
          <p:nvPr>
            <p:ph idx="1"/>
          </p:nvPr>
        </p:nvSpPr>
        <p:spPr/>
        <p:txBody>
          <a:bodyPr>
            <a:normAutofit/>
          </a:bodyPr>
          <a:lstStyle/>
          <a:p>
            <a:pPr lvl="1"/>
            <a:r>
              <a:rPr lang="en-US" sz="3200" dirty="0" err="1" smtClean="0"/>
              <a:t>Subgraph</a:t>
            </a:r>
            <a:r>
              <a:rPr lang="en-US" sz="3200" dirty="0" smtClean="0"/>
              <a:t> of twitter 56M nodes, 1.7B edges</a:t>
            </a:r>
          </a:p>
          <a:p>
            <a:pPr lvl="1"/>
            <a:r>
              <a:rPr lang="en-US" sz="3200" dirty="0" smtClean="0"/>
              <a:t>75M Tweets</a:t>
            </a:r>
          </a:p>
          <a:p>
            <a:pPr lvl="1"/>
            <a:r>
              <a:rPr lang="en-US" sz="3200" dirty="0" smtClean="0"/>
              <a:t>Studied the propagation of shortened “bit.ly” URL’s</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 y="4077035"/>
            <a:ext cx="8963025" cy="2181225"/>
          </a:xfrm>
          <a:prstGeom prst="rect">
            <a:avLst/>
          </a:prstGeom>
        </p:spPr>
      </p:pic>
    </p:spTree>
    <p:extLst>
      <p:ext uri="{BB962C8B-B14F-4D97-AF65-F5344CB8AC3E}">
        <p14:creationId xmlns:p14="http://schemas.microsoft.com/office/powerpoint/2010/main" val="319193470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Cascades are Rare</a:t>
            </a:r>
            <a:endParaRPr lang="en-US" dirty="0"/>
          </a:p>
        </p:txBody>
      </p:sp>
      <p:sp>
        <p:nvSpPr>
          <p:cNvPr id="3" name="Content Placeholder 2"/>
          <p:cNvSpPr>
            <a:spLocks noGrp="1"/>
          </p:cNvSpPr>
          <p:nvPr>
            <p:ph idx="1"/>
          </p:nvPr>
        </p:nvSpPr>
        <p:spPr>
          <a:xfrm>
            <a:off x="76200" y="5090160"/>
            <a:ext cx="8534400" cy="1920240"/>
          </a:xfrm>
        </p:spPr>
        <p:txBody>
          <a:bodyPr>
            <a:normAutofit/>
          </a:bodyPr>
          <a:lstStyle/>
          <a:p>
            <a:pPr marL="0" indent="0">
              <a:buNone/>
            </a:pPr>
            <a:r>
              <a:rPr lang="en-US" sz="1800" dirty="0" smtClean="0"/>
              <a:t>Our study on a </a:t>
            </a:r>
            <a:r>
              <a:rPr lang="en-US" sz="1800" dirty="0" err="1" smtClean="0"/>
              <a:t>Sina</a:t>
            </a:r>
            <a:r>
              <a:rPr lang="en-US" sz="1800" dirty="0" smtClean="0"/>
              <a:t> Weibo dataset (17.9M users, 22M Tweets) confirmed the previously-observed power-law relationship between cascade size and frequency</a:t>
            </a:r>
          </a:p>
          <a:p>
            <a:pPr marL="0" indent="0">
              <a:buNone/>
            </a:pPr>
            <a:r>
              <a:rPr lang="en-US" sz="1800" b="1" i="1" dirty="0" smtClean="0"/>
              <a:t>Hence, when  viewed as a classification problem, the classes are highly imbalanced</a:t>
            </a:r>
            <a:endParaRPr lang="en-US" sz="1800" b="1" i="1" dirty="0"/>
          </a:p>
        </p:txBody>
      </p:sp>
      <p:graphicFrame>
        <p:nvGraphicFramePr>
          <p:cNvPr id="5" name="Object 4"/>
          <p:cNvGraphicFramePr>
            <a:graphicFrameLocks noChangeAspect="1"/>
          </p:cNvGraphicFramePr>
          <p:nvPr>
            <p:extLst/>
          </p:nvPr>
        </p:nvGraphicFramePr>
        <p:xfrm>
          <a:off x="1573618" y="1872896"/>
          <a:ext cx="5157382" cy="3080103"/>
        </p:xfrm>
        <a:graphic>
          <a:graphicData uri="http://schemas.openxmlformats.org/presentationml/2006/ole">
            <mc:AlternateContent xmlns:mc="http://schemas.openxmlformats.org/markup-compatibility/2006">
              <mc:Choice xmlns:v="urn:schemas-microsoft-com:vml" Requires="v">
                <p:oleObj spid="_x0000_s22540" name="Acrobat Document" r:id="rId3" imgW="6857848" imgH="4095702" progId="AcroExch.Document.11">
                  <p:embed/>
                </p:oleObj>
              </mc:Choice>
              <mc:Fallback>
                <p:oleObj name="Acrobat Document" r:id="rId3" imgW="6857848" imgH="4095702" progId="AcroExch.Document.11">
                  <p:embed/>
                  <p:pic>
                    <p:nvPicPr>
                      <p:cNvPr id="0" name=""/>
                      <p:cNvPicPr/>
                      <p:nvPr/>
                    </p:nvPicPr>
                    <p:blipFill>
                      <a:blip r:embed="rId4"/>
                      <a:stretch>
                        <a:fillRect/>
                      </a:stretch>
                    </p:blipFill>
                    <p:spPr>
                      <a:xfrm>
                        <a:off x="1573618" y="1872896"/>
                        <a:ext cx="5157382" cy="3080103"/>
                      </a:xfrm>
                      <a:prstGeom prst="rect">
                        <a:avLst/>
                      </a:prstGeom>
                    </p:spPr>
                  </p:pic>
                </p:oleObj>
              </mc:Fallback>
            </mc:AlternateContent>
          </a:graphicData>
        </a:graphic>
      </p:graphicFrame>
      <p:sp>
        <p:nvSpPr>
          <p:cNvPr id="6" name="Rectangle 5"/>
          <p:cNvSpPr/>
          <p:nvPr/>
        </p:nvSpPr>
        <p:spPr>
          <a:xfrm>
            <a:off x="0" y="6108752"/>
            <a:ext cx="9144000" cy="230832"/>
          </a:xfrm>
          <a:prstGeom prst="rect">
            <a:avLst/>
          </a:prstGeom>
        </p:spPr>
        <p:txBody>
          <a:bodyPr wrap="square">
            <a:spAutoFit/>
          </a:bodyPr>
          <a:lstStyle/>
          <a:p>
            <a:r>
              <a:rPr lang="en-US" sz="900" dirty="0"/>
              <a:t>Guo, R., Shaabani, E., Bhatnagar, A., Shakarian, P., “Toward Order-of-Magnitude Cascade Prediction in Social Networks,” </a:t>
            </a:r>
            <a:r>
              <a:rPr lang="en-US" sz="900" i="1" dirty="0" smtClean="0"/>
              <a:t>ASONAM, </a:t>
            </a:r>
            <a:r>
              <a:rPr lang="en-US" sz="900" dirty="0"/>
              <a:t>2015.</a:t>
            </a:r>
          </a:p>
        </p:txBody>
      </p:sp>
    </p:spTree>
    <p:extLst>
      <p:ext uri="{BB962C8B-B14F-4D97-AF65-F5344CB8AC3E}">
        <p14:creationId xmlns:p14="http://schemas.microsoft.com/office/powerpoint/2010/main" val="4372416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Features are Predictive?</a:t>
            </a:r>
            <a:endParaRPr lang="en-US" dirty="0"/>
          </a:p>
        </p:txBody>
      </p:sp>
      <p:sp>
        <p:nvSpPr>
          <p:cNvPr id="3" name="Content Placeholder 2"/>
          <p:cNvSpPr>
            <a:spLocks noGrp="1"/>
          </p:cNvSpPr>
          <p:nvPr>
            <p:ph idx="1"/>
          </p:nvPr>
        </p:nvSpPr>
        <p:spPr/>
        <p:txBody>
          <a:bodyPr>
            <a:normAutofit/>
          </a:bodyPr>
          <a:lstStyle/>
          <a:p>
            <a:r>
              <a:rPr lang="en-US" sz="2800" dirty="0" smtClean="0"/>
              <a:t>Anecdotal evidence on cascades often ends up highlighting features that may be necessary but not sufficient.  The problem stems from the relative rarity of large cascades.</a:t>
            </a:r>
          </a:p>
          <a:p>
            <a:endParaRPr lang="en-US" sz="2800" dirty="0"/>
          </a:p>
          <a:p>
            <a:r>
              <a:rPr lang="en-US" sz="2800" dirty="0" smtClean="0"/>
              <a:t>The goal of </a:t>
            </a:r>
            <a:r>
              <a:rPr lang="en-US" sz="2800" dirty="0" err="1" smtClean="0"/>
              <a:t>Bakshy</a:t>
            </a:r>
            <a:r>
              <a:rPr lang="en-US" sz="2800" dirty="0" smtClean="0"/>
              <a:t> et al. (2011) was to accurately predict cascade size.</a:t>
            </a:r>
            <a:endParaRPr lang="en-US" sz="2800" dirty="0"/>
          </a:p>
        </p:txBody>
      </p:sp>
    </p:spTree>
    <p:extLst>
      <p:ext uri="{BB962C8B-B14F-4D97-AF65-F5344CB8AC3E}">
        <p14:creationId xmlns:p14="http://schemas.microsoft.com/office/powerpoint/2010/main" val="39202656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Used</a:t>
            </a:r>
            <a:endParaRPr lang="en-US" dirty="0"/>
          </a:p>
        </p:txBody>
      </p:sp>
      <p:sp>
        <p:nvSpPr>
          <p:cNvPr id="3" name="Content Placeholder 2"/>
          <p:cNvSpPr>
            <a:spLocks noGrp="1"/>
          </p:cNvSpPr>
          <p:nvPr>
            <p:ph idx="1"/>
          </p:nvPr>
        </p:nvSpPr>
        <p:spPr>
          <a:xfrm>
            <a:off x="822959" y="1845734"/>
            <a:ext cx="7543801" cy="441339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Local </a:t>
            </a:r>
            <a:r>
              <a:rPr lang="en-US" dirty="0"/>
              <a:t>– number immediate followers reposting information (within 1 month)</a:t>
            </a:r>
          </a:p>
          <a:p>
            <a:r>
              <a:rPr lang="en-US" dirty="0"/>
              <a:t>Global – total size of overall cascade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986309"/>
            <a:ext cx="5447765" cy="2809182"/>
          </a:xfrm>
          <a:prstGeom prst="rect">
            <a:avLst/>
          </a:prstGeom>
        </p:spPr>
      </p:pic>
    </p:spTree>
    <p:extLst>
      <p:ext uri="{BB962C8B-B14F-4D97-AF65-F5344CB8AC3E}">
        <p14:creationId xmlns:p14="http://schemas.microsoft.com/office/powerpoint/2010/main" val="251217850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Technique</a:t>
            </a:r>
            <a:endParaRPr lang="en-US" dirty="0"/>
          </a:p>
        </p:txBody>
      </p:sp>
      <p:sp>
        <p:nvSpPr>
          <p:cNvPr id="3" name="Content Placeholder 2"/>
          <p:cNvSpPr>
            <a:spLocks noGrp="1"/>
          </p:cNvSpPr>
          <p:nvPr>
            <p:ph idx="1"/>
          </p:nvPr>
        </p:nvSpPr>
        <p:spPr/>
        <p:txBody>
          <a:bodyPr>
            <a:normAutofit/>
          </a:bodyPr>
          <a:lstStyle/>
          <a:p>
            <a:r>
              <a:rPr lang="en-US" sz="2800" dirty="0" smtClean="0"/>
              <a:t>Regression tree</a:t>
            </a:r>
          </a:p>
          <a:p>
            <a:pPr lvl="1"/>
            <a:r>
              <a:rPr lang="en-US" sz="2400" dirty="0" smtClean="0"/>
              <a:t>Similar to a decision tree, but rather than identifying classes at the leaves, provides a regression function.</a:t>
            </a:r>
          </a:p>
          <a:p>
            <a:pPr lvl="1"/>
            <a:r>
              <a:rPr lang="en-US" sz="2400" dirty="0" err="1"/>
              <a:t>Bakshy</a:t>
            </a:r>
            <a:r>
              <a:rPr lang="en-US" sz="2400" dirty="0"/>
              <a:t> et al. (2011</a:t>
            </a:r>
            <a:r>
              <a:rPr lang="en-US" sz="2400" dirty="0" smtClean="0"/>
              <a:t>) utilized a constant function (whose value is the mean of the data specified in a leaf)</a:t>
            </a:r>
          </a:p>
          <a:p>
            <a:pPr lvl="1"/>
            <a:r>
              <a:rPr lang="en-US" sz="2400" dirty="0" smtClean="0"/>
              <a:t>Partitions determined greedily</a:t>
            </a:r>
          </a:p>
          <a:p>
            <a:pPr lvl="1"/>
            <a:r>
              <a:rPr lang="en-US" sz="2400" dirty="0" smtClean="0"/>
              <a:t>Hence, the regression tree specifies a piecewise function</a:t>
            </a:r>
          </a:p>
          <a:p>
            <a:pPr lvl="1"/>
            <a:r>
              <a:rPr lang="en-US" sz="2400" dirty="0" smtClean="0"/>
              <a:t>Multiple trees created using folded cross-fold validation to avoid </a:t>
            </a:r>
            <a:r>
              <a:rPr lang="en-US" sz="2400" dirty="0" err="1" smtClean="0"/>
              <a:t>overfitting</a:t>
            </a:r>
            <a:endParaRPr lang="en-US" sz="2400" dirty="0" smtClean="0"/>
          </a:p>
          <a:p>
            <a:pPr lvl="1"/>
            <a:endParaRPr lang="en-US" sz="2400" dirty="0"/>
          </a:p>
        </p:txBody>
      </p:sp>
    </p:spTree>
    <p:extLst>
      <p:ext uri="{BB962C8B-B14F-4D97-AF65-F5344CB8AC3E}">
        <p14:creationId xmlns:p14="http://schemas.microsoft.com/office/powerpoint/2010/main" val="165701481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Technique</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2" y="2713875"/>
            <a:ext cx="9224962" cy="2485768"/>
          </a:xfrm>
          <a:prstGeom prst="rect">
            <a:avLst/>
          </a:prstGeom>
        </p:spPr>
      </p:pic>
    </p:spTree>
    <p:extLst>
      <p:ext uri="{BB962C8B-B14F-4D97-AF65-F5344CB8AC3E}">
        <p14:creationId xmlns:p14="http://schemas.microsoft.com/office/powerpoint/2010/main" val="209256706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to Ground Truth</a:t>
            </a:r>
            <a:endParaRPr lang="en-US" dirty="0"/>
          </a:p>
        </p:txBody>
      </p:sp>
      <p:sp>
        <p:nvSpPr>
          <p:cNvPr id="3" name="Content Placeholder 2"/>
          <p:cNvSpPr>
            <a:spLocks noGrp="1"/>
          </p:cNvSpPr>
          <p:nvPr>
            <p:ph idx="1"/>
          </p:nvPr>
        </p:nvSpPr>
        <p:spPr>
          <a:xfrm>
            <a:off x="822959" y="1845734"/>
            <a:ext cx="3749041" cy="4023360"/>
          </a:xfrm>
        </p:spPr>
        <p:txBody>
          <a:bodyPr>
            <a:normAutofit fontScale="92500" lnSpcReduction="10000"/>
          </a:bodyPr>
          <a:lstStyle/>
          <a:p>
            <a:r>
              <a:rPr lang="en-US" dirty="0" smtClean="0"/>
              <a:t>Data split into two 1-month periods (training and test)</a:t>
            </a:r>
          </a:p>
          <a:p>
            <a:endParaRPr lang="en-US" dirty="0"/>
          </a:p>
          <a:p>
            <a:r>
              <a:rPr lang="en-US" dirty="0" smtClean="0"/>
              <a:t>Note that (due to the piece-wise function specified by the regression tree) that cascades are only predicted to have certain sizes.</a:t>
            </a:r>
          </a:p>
          <a:p>
            <a:r>
              <a:rPr lang="en-US" dirty="0" smtClean="0"/>
              <a:t>The prediction for the average at each size fits the linear model well (R</a:t>
            </a:r>
            <a:r>
              <a:rPr lang="en-US" baseline="30000" dirty="0" smtClean="0"/>
              <a:t>2</a:t>
            </a:r>
            <a:r>
              <a:rPr lang="en-US" dirty="0" smtClean="0"/>
              <a:t> = 0.98)</a:t>
            </a:r>
          </a:p>
          <a:p>
            <a:endParaRPr lang="en-US" dirty="0"/>
          </a:p>
          <a:p>
            <a:r>
              <a:rPr lang="en-US" dirty="0" smtClean="0"/>
              <a:t>However, the overall fit is poor (R</a:t>
            </a:r>
            <a:r>
              <a:rPr lang="en-US" baseline="30000" dirty="0" smtClean="0"/>
              <a:t>2</a:t>
            </a:r>
            <a:r>
              <a:rPr lang="en-US" dirty="0" smtClean="0"/>
              <a:t>=0.34)</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860" y="1897250"/>
            <a:ext cx="4055168" cy="4029876"/>
          </a:xfrm>
          <a:prstGeom prst="rect">
            <a:avLst/>
          </a:prstGeom>
        </p:spPr>
      </p:pic>
      <p:sp>
        <p:nvSpPr>
          <p:cNvPr id="8" name="Rectangle 7"/>
          <p:cNvSpPr/>
          <p:nvPr/>
        </p:nvSpPr>
        <p:spPr>
          <a:xfrm>
            <a:off x="0" y="6109670"/>
            <a:ext cx="9144000" cy="230832"/>
          </a:xfrm>
          <a:prstGeom prst="rect">
            <a:avLst/>
          </a:prstGeom>
        </p:spPr>
        <p:txBody>
          <a:bodyPr wrap="square">
            <a:spAutoFit/>
          </a:bodyPr>
          <a:lstStyle/>
          <a:p>
            <a:r>
              <a:rPr lang="en-US" sz="900" dirty="0" err="1"/>
              <a:t>Bakshy</a:t>
            </a:r>
            <a:r>
              <a:rPr lang="en-US" sz="900" dirty="0"/>
              <a:t>, </a:t>
            </a:r>
            <a:r>
              <a:rPr lang="en-US" sz="900" dirty="0" err="1"/>
              <a:t>Eytan</a:t>
            </a:r>
            <a:r>
              <a:rPr lang="en-US" sz="900" dirty="0"/>
              <a:t>, et al. "Everyone's an influencer: quantifying influence on twitter." Proceedings of the fourth ACM international conference on Web search and data mining. ACM, 2011.</a:t>
            </a:r>
          </a:p>
        </p:txBody>
      </p:sp>
    </p:spTree>
    <p:extLst>
      <p:ext uri="{BB962C8B-B14F-4D97-AF65-F5344CB8AC3E}">
        <p14:creationId xmlns:p14="http://schemas.microsoft.com/office/powerpoint/2010/main" val="382017447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Poor Fit?</a:t>
            </a:r>
            <a:endParaRPr lang="en-US" dirty="0"/>
          </a:p>
        </p:txBody>
      </p:sp>
      <p:sp>
        <p:nvSpPr>
          <p:cNvPr id="3" name="Content Placeholder 2"/>
          <p:cNvSpPr>
            <a:spLocks noGrp="1"/>
          </p:cNvSpPr>
          <p:nvPr>
            <p:ph idx="1"/>
          </p:nvPr>
        </p:nvSpPr>
        <p:spPr/>
        <p:txBody>
          <a:bodyPr/>
          <a:lstStyle/>
          <a:p>
            <a:r>
              <a:rPr lang="en-US" dirty="0" smtClean="0"/>
              <a:t>The regression tree revealed that past </a:t>
            </a:r>
            <a:r>
              <a:rPr lang="en-US" i="1" u="sng" dirty="0" smtClean="0"/>
              <a:t>local</a:t>
            </a:r>
            <a:r>
              <a:rPr lang="en-US" dirty="0" smtClean="0"/>
              <a:t> performance and number of followers were indicative of future performance.</a:t>
            </a:r>
          </a:p>
          <a:p>
            <a:endParaRPr lang="en-US" dirty="0" smtClean="0"/>
          </a:p>
          <a:p>
            <a:r>
              <a:rPr lang="en-US" dirty="0" smtClean="0"/>
              <a:t>The authors point out that this is likely due to the large number of cascades of depth 1.</a:t>
            </a:r>
          </a:p>
          <a:p>
            <a:endParaRPr lang="en-US" dirty="0"/>
          </a:p>
          <a:p>
            <a:r>
              <a:rPr lang="en-US" dirty="0" smtClean="0"/>
              <a:t>Again, note that the training data is highly skewed.</a:t>
            </a:r>
          </a:p>
          <a:p>
            <a:endParaRPr lang="en-US" dirty="0"/>
          </a:p>
        </p:txBody>
      </p:sp>
    </p:spTree>
    <p:extLst>
      <p:ext uri="{BB962C8B-B14F-4D97-AF65-F5344CB8AC3E}">
        <p14:creationId xmlns:p14="http://schemas.microsoft.com/office/powerpoint/2010/main" val="290985381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but not sufficient…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84" y="1845734"/>
            <a:ext cx="8563950" cy="4155016"/>
          </a:xfrm>
          <a:prstGeom prst="rect">
            <a:avLst/>
          </a:prstGeom>
        </p:spPr>
      </p:pic>
      <p:sp>
        <p:nvSpPr>
          <p:cNvPr id="5" name="Rectangle 4"/>
          <p:cNvSpPr/>
          <p:nvPr/>
        </p:nvSpPr>
        <p:spPr>
          <a:xfrm>
            <a:off x="0" y="6109670"/>
            <a:ext cx="9144000" cy="230832"/>
          </a:xfrm>
          <a:prstGeom prst="rect">
            <a:avLst/>
          </a:prstGeom>
        </p:spPr>
        <p:txBody>
          <a:bodyPr wrap="square">
            <a:spAutoFit/>
          </a:bodyPr>
          <a:lstStyle/>
          <a:p>
            <a:r>
              <a:rPr lang="en-US" sz="900" dirty="0" err="1"/>
              <a:t>Bakshy</a:t>
            </a:r>
            <a:r>
              <a:rPr lang="en-US" sz="900" dirty="0"/>
              <a:t>, </a:t>
            </a:r>
            <a:r>
              <a:rPr lang="en-US" sz="900" dirty="0" err="1"/>
              <a:t>Eytan</a:t>
            </a:r>
            <a:r>
              <a:rPr lang="en-US" sz="900" dirty="0"/>
              <a:t>, et al. "Everyone's an influencer: quantifying influence on twitter." Proceedings of the fourth ACM international conference on Web search and data mining. ACM, 2011.</a:t>
            </a:r>
          </a:p>
        </p:txBody>
      </p:sp>
    </p:spTree>
    <p:extLst>
      <p:ext uri="{BB962C8B-B14F-4D97-AF65-F5344CB8AC3E}">
        <p14:creationId xmlns:p14="http://schemas.microsoft.com/office/powerpoint/2010/main" val="1690669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Expected Number of </a:t>
            </a:r>
            <a:r>
              <a:rPr lang="en-US" dirty="0" err="1" smtClean="0"/>
              <a:t>Infectees</a:t>
            </a:r>
            <a:r>
              <a:rPr lang="en-US" dirty="0" smtClean="0"/>
              <a:t> Exactly</a:t>
            </a:r>
            <a:endParaRPr lang="en-US" dirty="0"/>
          </a:p>
        </p:txBody>
      </p:sp>
      <p:sp>
        <p:nvSpPr>
          <p:cNvPr id="3" name="Content Placeholder 2"/>
          <p:cNvSpPr>
            <a:spLocks noGrp="1"/>
          </p:cNvSpPr>
          <p:nvPr>
            <p:ph idx="1"/>
          </p:nvPr>
        </p:nvSpPr>
        <p:spPr/>
        <p:txBody>
          <a:bodyPr>
            <a:noAutofit/>
          </a:bodyPr>
          <a:lstStyle/>
          <a:p>
            <a:pPr lvl="1"/>
            <a:r>
              <a:rPr lang="en-US" sz="2400" dirty="0" smtClean="0"/>
              <a:t>Simulation is costly!</a:t>
            </a:r>
          </a:p>
          <a:p>
            <a:pPr lvl="1"/>
            <a:r>
              <a:rPr lang="en-US" sz="2400" dirty="0" smtClean="0"/>
              <a:t>Also, when do we have enough simulations?</a:t>
            </a:r>
          </a:p>
          <a:p>
            <a:pPr lvl="2"/>
            <a:r>
              <a:rPr lang="en-US" sz="2000" dirty="0" smtClean="0"/>
              <a:t>Generally done based on observation</a:t>
            </a:r>
          </a:p>
          <a:p>
            <a:pPr lvl="2"/>
            <a:r>
              <a:rPr lang="en-US" sz="2000" dirty="0" smtClean="0"/>
              <a:t>Not many useful results on a good number of simulations</a:t>
            </a:r>
          </a:p>
          <a:p>
            <a:pPr lvl="1"/>
            <a:r>
              <a:rPr lang="en-US" sz="2400" dirty="0" smtClean="0"/>
              <a:t>Can we avoid it by finding an efficient algorithm to calculate the expected number of </a:t>
            </a:r>
            <a:r>
              <a:rPr lang="en-US" sz="2400" dirty="0" err="1" smtClean="0"/>
              <a:t>infectees</a:t>
            </a:r>
            <a:r>
              <a:rPr lang="en-US" sz="2400" dirty="0" smtClean="0"/>
              <a:t> exactly?</a:t>
            </a:r>
          </a:p>
        </p:txBody>
      </p:sp>
    </p:spTree>
    <p:extLst>
      <p:ext uri="{BB962C8B-B14F-4D97-AF65-F5344CB8AC3E}">
        <p14:creationId xmlns:p14="http://schemas.microsoft.com/office/powerpoint/2010/main" val="270849696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 First Try</a:t>
            </a:r>
            <a:endParaRPr lang="en-US" dirty="0"/>
          </a:p>
        </p:txBody>
      </p:sp>
      <p:sp>
        <p:nvSpPr>
          <p:cNvPr id="3" name="Content Placeholder 2"/>
          <p:cNvSpPr>
            <a:spLocks noGrp="1"/>
          </p:cNvSpPr>
          <p:nvPr>
            <p:ph idx="1"/>
          </p:nvPr>
        </p:nvSpPr>
        <p:spPr>
          <a:xfrm>
            <a:off x="822960" y="1845734"/>
            <a:ext cx="3581616" cy="4023360"/>
          </a:xfrm>
        </p:spPr>
        <p:txBody>
          <a:bodyPr/>
          <a:lstStyle/>
          <a:p>
            <a:r>
              <a:rPr lang="en-US" dirty="0" smtClean="0"/>
              <a:t>The authors also examined content based on 1000 manually encoded samples (selected in a manner stratified amongst the different sized cascades).</a:t>
            </a:r>
          </a:p>
          <a:p>
            <a:endParaRPr lang="en-US" dirty="0"/>
          </a:p>
          <a:p>
            <a:r>
              <a:rPr lang="en-US" dirty="0" smtClean="0"/>
              <a:t>When added to the classification model, they actually caused a decrease in model fit.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854" y="1845734"/>
            <a:ext cx="4803350" cy="4302442"/>
          </a:xfrm>
          <a:prstGeom prst="rect">
            <a:avLst/>
          </a:prstGeom>
        </p:spPr>
      </p:pic>
      <p:sp>
        <p:nvSpPr>
          <p:cNvPr id="5" name="Rectangle 4"/>
          <p:cNvSpPr/>
          <p:nvPr/>
        </p:nvSpPr>
        <p:spPr>
          <a:xfrm>
            <a:off x="0" y="6109670"/>
            <a:ext cx="9144000" cy="230832"/>
          </a:xfrm>
          <a:prstGeom prst="rect">
            <a:avLst/>
          </a:prstGeom>
        </p:spPr>
        <p:txBody>
          <a:bodyPr wrap="square">
            <a:spAutoFit/>
          </a:bodyPr>
          <a:lstStyle/>
          <a:p>
            <a:r>
              <a:rPr lang="en-US" sz="900" dirty="0" err="1"/>
              <a:t>Bakshy</a:t>
            </a:r>
            <a:r>
              <a:rPr lang="en-US" sz="900" dirty="0"/>
              <a:t>, </a:t>
            </a:r>
            <a:r>
              <a:rPr lang="en-US" sz="900" dirty="0" err="1"/>
              <a:t>Eytan</a:t>
            </a:r>
            <a:r>
              <a:rPr lang="en-US" sz="900" dirty="0"/>
              <a:t>, et al. "Everyone's an influencer: quantifying influence on twitter." Proceedings of the fourth ACM international conference on Web search and data mining. ACM, 2011.</a:t>
            </a:r>
          </a:p>
        </p:txBody>
      </p:sp>
    </p:spTree>
    <p:extLst>
      <p:ext uri="{BB962C8B-B14F-4D97-AF65-F5344CB8AC3E}">
        <p14:creationId xmlns:p14="http://schemas.microsoft.com/office/powerpoint/2010/main" val="185820253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 First Try</a:t>
            </a:r>
            <a:endParaRPr lang="en-US" dirty="0"/>
          </a:p>
        </p:txBody>
      </p:sp>
      <p:sp>
        <p:nvSpPr>
          <p:cNvPr id="3" name="Content Placeholder 2"/>
          <p:cNvSpPr>
            <a:spLocks noGrp="1"/>
          </p:cNvSpPr>
          <p:nvPr>
            <p:ph idx="1"/>
          </p:nvPr>
        </p:nvSpPr>
        <p:spPr/>
        <p:txBody>
          <a:bodyPr/>
          <a:lstStyle/>
          <a:p>
            <a:r>
              <a:rPr lang="en-US" dirty="0" smtClean="0"/>
              <a:t>However, the categories themselves were interesting.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0" y="2582462"/>
            <a:ext cx="8386695" cy="3548217"/>
          </a:xfrm>
          <a:prstGeom prst="rect">
            <a:avLst/>
          </a:prstGeom>
        </p:spPr>
      </p:pic>
      <p:sp>
        <p:nvSpPr>
          <p:cNvPr id="5" name="Rectangle 4"/>
          <p:cNvSpPr/>
          <p:nvPr/>
        </p:nvSpPr>
        <p:spPr>
          <a:xfrm>
            <a:off x="0" y="6109670"/>
            <a:ext cx="9144000" cy="230832"/>
          </a:xfrm>
          <a:prstGeom prst="rect">
            <a:avLst/>
          </a:prstGeom>
        </p:spPr>
        <p:txBody>
          <a:bodyPr wrap="square">
            <a:spAutoFit/>
          </a:bodyPr>
          <a:lstStyle/>
          <a:p>
            <a:r>
              <a:rPr lang="en-US" sz="900" dirty="0" err="1"/>
              <a:t>Bakshy</a:t>
            </a:r>
            <a:r>
              <a:rPr lang="en-US" sz="900" dirty="0"/>
              <a:t>, </a:t>
            </a:r>
            <a:r>
              <a:rPr lang="en-US" sz="900" dirty="0" err="1"/>
              <a:t>Eytan</a:t>
            </a:r>
            <a:r>
              <a:rPr lang="en-US" sz="900" dirty="0"/>
              <a:t>, et al. "Everyone's an influencer: quantifying influence on twitter." Proceedings of the fourth ACM international conference on Web search and data mining. ACM, 2011.</a:t>
            </a:r>
          </a:p>
        </p:txBody>
      </p:sp>
    </p:spTree>
    <p:extLst>
      <p:ext uri="{BB962C8B-B14F-4D97-AF65-F5344CB8AC3E}">
        <p14:creationId xmlns:p14="http://schemas.microsoft.com/office/powerpoint/2010/main" val="191007512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at Content</a:t>
            </a:r>
            <a:endParaRPr lang="en-US" dirty="0"/>
          </a:p>
        </p:txBody>
      </p:sp>
      <p:sp>
        <p:nvSpPr>
          <p:cNvPr id="3" name="Content Placeholder 2"/>
          <p:cNvSpPr>
            <a:spLocks noGrp="1"/>
          </p:cNvSpPr>
          <p:nvPr>
            <p:ph idx="1"/>
          </p:nvPr>
        </p:nvSpPr>
        <p:spPr>
          <a:xfrm>
            <a:off x="347731" y="1845734"/>
            <a:ext cx="8019030" cy="4023360"/>
          </a:xfrm>
        </p:spPr>
        <p:txBody>
          <a:bodyPr>
            <a:noAutofit/>
          </a:bodyPr>
          <a:lstStyle/>
          <a:p>
            <a:r>
              <a:rPr lang="en-US" dirty="0" err="1" smtClean="0"/>
              <a:t>Jenders</a:t>
            </a:r>
            <a:r>
              <a:rPr lang="en-US" dirty="0" smtClean="0"/>
              <a:t> et al. (WWW 2013) also look at content as well as some aspects about the initial Twitter.</a:t>
            </a:r>
          </a:p>
          <a:p>
            <a:pPr lvl="1"/>
            <a:r>
              <a:rPr lang="en-US" dirty="0" smtClean="0"/>
              <a:t>21.8M Original Tweets, 4.2M </a:t>
            </a:r>
            <a:r>
              <a:rPr lang="en-US" dirty="0" err="1" smtClean="0"/>
              <a:t>Retweetss</a:t>
            </a:r>
            <a:endParaRPr lang="en-US" dirty="0" smtClean="0"/>
          </a:p>
          <a:p>
            <a:pPr lvl="1"/>
            <a:r>
              <a:rPr lang="en-US" dirty="0" smtClean="0"/>
              <a:t>15K users</a:t>
            </a:r>
          </a:p>
          <a:p>
            <a:r>
              <a:rPr lang="en-US" dirty="0" smtClean="0"/>
              <a:t>The examine the following features:</a:t>
            </a:r>
          </a:p>
          <a:p>
            <a:pPr lvl="1"/>
            <a:r>
              <a:rPr lang="en-US" dirty="0" smtClean="0"/>
              <a:t>Number of followers</a:t>
            </a:r>
          </a:p>
          <a:p>
            <a:pPr lvl="1"/>
            <a:r>
              <a:rPr lang="en-US" dirty="0" smtClean="0"/>
              <a:t>Tweet length</a:t>
            </a:r>
          </a:p>
          <a:p>
            <a:pPr lvl="1"/>
            <a:r>
              <a:rPr lang="en-US" dirty="0" err="1" smtClean="0"/>
              <a:t>Hashtags</a:t>
            </a:r>
            <a:endParaRPr lang="en-US" dirty="0" smtClean="0"/>
          </a:p>
          <a:p>
            <a:pPr lvl="1"/>
            <a:r>
              <a:rPr lang="en-US" dirty="0" smtClean="0"/>
              <a:t>Mentions (mentioning other Twitter users)</a:t>
            </a:r>
          </a:p>
          <a:p>
            <a:pPr lvl="1"/>
            <a:r>
              <a:rPr lang="en-US" dirty="0" smtClean="0"/>
              <a:t>Sentiment</a:t>
            </a:r>
          </a:p>
          <a:p>
            <a:pPr lvl="2"/>
            <a:r>
              <a:rPr lang="en-US" dirty="0" smtClean="0"/>
              <a:t>Valence</a:t>
            </a:r>
          </a:p>
          <a:p>
            <a:pPr lvl="2"/>
            <a:r>
              <a:rPr lang="en-US" dirty="0" smtClean="0"/>
              <a:t>Divergence</a:t>
            </a:r>
          </a:p>
          <a:p>
            <a:pPr lvl="2"/>
            <a:r>
              <a:rPr lang="en-US" dirty="0" smtClean="0"/>
              <a:t>Positive-Negative Score Pairs</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7621917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Followers and Tweet Length</a:t>
            </a:r>
            <a:endParaRPr lang="en-US" dirty="0"/>
          </a:p>
        </p:txBody>
      </p:sp>
      <p:sp>
        <p:nvSpPr>
          <p:cNvPr id="3" name="Content Placeholder 2"/>
          <p:cNvSpPr>
            <a:spLocks noGrp="1"/>
          </p:cNvSpPr>
          <p:nvPr>
            <p:ph idx="1"/>
          </p:nvPr>
        </p:nvSpPr>
        <p:spPr/>
        <p:txBody>
          <a:bodyPr/>
          <a:lstStyle/>
          <a:p>
            <a:pPr marL="0" indent="0">
              <a:buNone/>
            </a:pPr>
            <a:r>
              <a:rPr lang="en-US" dirty="0" smtClean="0"/>
              <a:t>Avg. number of retweets increases with number of followers</a:t>
            </a:r>
          </a:p>
          <a:p>
            <a:pPr marL="0" indent="0">
              <a:buNone/>
            </a:pPr>
            <a:r>
              <a:rPr lang="en-US" dirty="0" smtClean="0"/>
              <a:t>Avg. number of retweets increases with length until 120 characters, then decreases.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4404"/>
            <a:ext cx="8922414" cy="3319077"/>
          </a:xfrm>
          <a:prstGeom prst="rect">
            <a:avLst/>
          </a:prstGeom>
        </p:spPr>
      </p:pic>
      <p:sp>
        <p:nvSpPr>
          <p:cNvPr id="6" name="Rectangle 5"/>
          <p:cNvSpPr/>
          <p:nvPr/>
        </p:nvSpPr>
        <p:spPr>
          <a:xfrm>
            <a:off x="0" y="6016463"/>
            <a:ext cx="9144000" cy="369332"/>
          </a:xfrm>
          <a:prstGeom prst="rect">
            <a:avLst/>
          </a:prstGeom>
        </p:spPr>
        <p:txBody>
          <a:bodyPr wrap="square">
            <a:spAutoFit/>
          </a:bodyPr>
          <a:lstStyle/>
          <a:p>
            <a:r>
              <a:rPr lang="en-US" sz="900" dirty="0" err="1"/>
              <a:t>Jenders</a:t>
            </a:r>
            <a:r>
              <a:rPr lang="en-US" sz="900" dirty="0"/>
              <a:t>, Maximilian, </a:t>
            </a:r>
            <a:r>
              <a:rPr lang="en-US" sz="900" dirty="0" err="1"/>
              <a:t>Gjergji</a:t>
            </a:r>
            <a:r>
              <a:rPr lang="en-US" sz="900" dirty="0"/>
              <a:t> </a:t>
            </a:r>
            <a:r>
              <a:rPr lang="en-US" sz="900" dirty="0" err="1"/>
              <a:t>Kasneci</a:t>
            </a:r>
            <a:r>
              <a:rPr lang="en-US" sz="900" dirty="0"/>
              <a:t>, and Felix </a:t>
            </a:r>
            <a:r>
              <a:rPr lang="en-US" sz="900" dirty="0" err="1"/>
              <a:t>Naumann</a:t>
            </a:r>
            <a:r>
              <a:rPr lang="en-US" sz="900" dirty="0"/>
              <a:t>. "Analyzing and predicting viral tweets." Proceedings of the 22nd international conference on World Wide Web companion. International World Wide Web Conferences Steering Committee, 2013</a:t>
            </a:r>
            <a:r>
              <a:rPr lang="en-US" sz="900" dirty="0" smtClean="0"/>
              <a:t>.</a:t>
            </a:r>
            <a:endParaRPr lang="en-US" sz="900" dirty="0"/>
          </a:p>
        </p:txBody>
      </p:sp>
    </p:spTree>
    <p:extLst>
      <p:ext uri="{BB962C8B-B14F-4D97-AF65-F5344CB8AC3E}">
        <p14:creationId xmlns:p14="http://schemas.microsoft.com/office/powerpoint/2010/main" val="37328931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a:t>
            </a:r>
            <a:endParaRPr lang="en-US" dirty="0"/>
          </a:p>
        </p:txBody>
      </p:sp>
      <p:sp>
        <p:nvSpPr>
          <p:cNvPr id="3" name="Content Placeholder 2"/>
          <p:cNvSpPr>
            <a:spLocks noGrp="1"/>
          </p:cNvSpPr>
          <p:nvPr>
            <p:ph idx="1"/>
          </p:nvPr>
        </p:nvSpPr>
        <p:spPr/>
        <p:txBody>
          <a:bodyPr/>
          <a:lstStyle/>
          <a:p>
            <a:r>
              <a:rPr lang="en-US" dirty="0" smtClean="0"/>
              <a:t>Based on an algorithm known as “</a:t>
            </a:r>
            <a:r>
              <a:rPr lang="en-US" dirty="0" err="1" smtClean="0"/>
              <a:t>SentiStrength</a:t>
            </a:r>
            <a:r>
              <a:rPr lang="en-US" dirty="0" smtClean="0"/>
              <a:t>” each Tweet has a positive and negative sentiment score.</a:t>
            </a:r>
          </a:p>
          <a:p>
            <a:r>
              <a:rPr lang="en-US" b="1" u="sng" dirty="0" smtClean="0"/>
              <a:t>Sentiment Valence:</a:t>
            </a:r>
            <a:r>
              <a:rPr lang="en-US" dirty="0" smtClean="0"/>
              <a:t>  If the overall Tweet is predominantly positive or negative</a:t>
            </a:r>
          </a:p>
          <a:p>
            <a:r>
              <a:rPr lang="en-US" b="1" u="sng" dirty="0" smtClean="0"/>
              <a:t>Emotional Divergence:</a:t>
            </a:r>
            <a:r>
              <a:rPr lang="en-US" dirty="0" smtClean="0"/>
              <a:t> The absolute value of the difference between the two scores</a:t>
            </a:r>
          </a:p>
          <a:p>
            <a:r>
              <a:rPr lang="en-US" b="1" u="sng" dirty="0" smtClean="0"/>
              <a:t>Individual Sentiments:</a:t>
            </a:r>
            <a:r>
              <a:rPr lang="en-US" dirty="0" smtClean="0"/>
              <a:t> The actual positive-negative score pair.</a:t>
            </a:r>
            <a:endParaRPr lang="en-US" b="1" u="sng" dirty="0"/>
          </a:p>
        </p:txBody>
      </p:sp>
    </p:spTree>
    <p:extLst>
      <p:ext uri="{BB962C8B-B14F-4D97-AF65-F5344CB8AC3E}">
        <p14:creationId xmlns:p14="http://schemas.microsoft.com/office/powerpoint/2010/main" val="239272254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a:t>
            </a:r>
            <a:endParaRPr lang="en-US" dirty="0"/>
          </a:p>
        </p:txBody>
      </p:sp>
      <p:sp>
        <p:nvSpPr>
          <p:cNvPr id="3" name="Content Placeholder 2"/>
          <p:cNvSpPr>
            <a:spLocks noGrp="1"/>
          </p:cNvSpPr>
          <p:nvPr>
            <p:ph idx="1"/>
          </p:nvPr>
        </p:nvSpPr>
        <p:spPr/>
        <p:txBody>
          <a:bodyPr/>
          <a:lstStyle/>
          <a:p>
            <a:r>
              <a:rPr lang="en-US" b="1" u="sng" dirty="0" smtClean="0"/>
              <a:t>Sentiment Valence:</a:t>
            </a:r>
            <a:r>
              <a:rPr lang="en-US" dirty="0" smtClean="0"/>
              <a:t>  </a:t>
            </a:r>
            <a:r>
              <a:rPr lang="en-US" dirty="0"/>
              <a:t>P</a:t>
            </a:r>
            <a:r>
              <a:rPr lang="en-US" dirty="0" smtClean="0"/>
              <a:t>robability of retweeting higher under the condition that the Tweet was primarily negative.</a:t>
            </a:r>
          </a:p>
          <a:p>
            <a:r>
              <a:rPr lang="en-US" b="1" u="sng" dirty="0" smtClean="0"/>
              <a:t>Emotional Divergence:</a:t>
            </a:r>
            <a:r>
              <a:rPr lang="en-US" dirty="0" smtClean="0"/>
              <a:t> Highly divergent Tweets often re-tweeted.</a:t>
            </a:r>
          </a:p>
          <a:p>
            <a:r>
              <a:rPr lang="en-US" b="1" u="sng" dirty="0" smtClean="0"/>
              <a:t>Individual Sentiments:</a:t>
            </a:r>
            <a:r>
              <a:rPr lang="en-US" dirty="0" smtClean="0"/>
              <a:t> (Next slide)</a:t>
            </a:r>
            <a:endParaRPr lang="en-US" b="1" u="sng" dirty="0"/>
          </a:p>
        </p:txBody>
      </p:sp>
    </p:spTree>
    <p:extLst>
      <p:ext uri="{BB962C8B-B14F-4D97-AF65-F5344CB8AC3E}">
        <p14:creationId xmlns:p14="http://schemas.microsoft.com/office/powerpoint/2010/main" val="207063049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Scores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845734"/>
            <a:ext cx="7188397" cy="4233094"/>
          </a:xfrm>
          <a:prstGeom prst="rect">
            <a:avLst/>
          </a:prstGeom>
        </p:spPr>
      </p:pic>
      <p:sp>
        <p:nvSpPr>
          <p:cNvPr id="5" name="Rectangle 4"/>
          <p:cNvSpPr/>
          <p:nvPr/>
        </p:nvSpPr>
        <p:spPr>
          <a:xfrm>
            <a:off x="0" y="6016463"/>
            <a:ext cx="9144000" cy="369332"/>
          </a:xfrm>
          <a:prstGeom prst="rect">
            <a:avLst/>
          </a:prstGeom>
        </p:spPr>
        <p:txBody>
          <a:bodyPr wrap="square">
            <a:spAutoFit/>
          </a:bodyPr>
          <a:lstStyle/>
          <a:p>
            <a:r>
              <a:rPr lang="en-US" sz="900" dirty="0" err="1"/>
              <a:t>Jenders</a:t>
            </a:r>
            <a:r>
              <a:rPr lang="en-US" sz="900" dirty="0"/>
              <a:t>, Maximilian, </a:t>
            </a:r>
            <a:r>
              <a:rPr lang="en-US" sz="900" dirty="0" err="1"/>
              <a:t>Gjergji</a:t>
            </a:r>
            <a:r>
              <a:rPr lang="en-US" sz="900" dirty="0"/>
              <a:t> </a:t>
            </a:r>
            <a:r>
              <a:rPr lang="en-US" sz="900" dirty="0" err="1"/>
              <a:t>Kasneci</a:t>
            </a:r>
            <a:r>
              <a:rPr lang="en-US" sz="900" dirty="0"/>
              <a:t>, and Felix </a:t>
            </a:r>
            <a:r>
              <a:rPr lang="en-US" sz="900" dirty="0" err="1"/>
              <a:t>Naumann</a:t>
            </a:r>
            <a:r>
              <a:rPr lang="en-US" sz="900" dirty="0"/>
              <a:t>. "Analyzing and predicting viral tweets." Proceedings of the 22nd international conference on World Wide Web companion. International World Wide Web Conferences Steering Committee, 2013</a:t>
            </a:r>
            <a:r>
              <a:rPr lang="en-US" sz="900" dirty="0" smtClean="0"/>
              <a:t>.</a:t>
            </a:r>
            <a:endParaRPr lang="en-US" sz="900" dirty="0"/>
          </a:p>
        </p:txBody>
      </p:sp>
    </p:spTree>
    <p:extLst>
      <p:ext uri="{BB962C8B-B14F-4D97-AF65-F5344CB8AC3E}">
        <p14:creationId xmlns:p14="http://schemas.microsoft.com/office/powerpoint/2010/main" val="266943627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Logistic regression: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a:rPr>
                        </m:ctrlPr>
                      </m:dPr>
                      <m:e>
                        <m:r>
                          <a:rPr lang="en-US" b="0" i="1" smtClean="0">
                            <a:latin typeface="Cambria Math" panose="02040503050406030204" pitchFamily="18" charset="0"/>
                          </a:rPr>
                          <m:t>𝑁</m:t>
                        </m:r>
                        <m:d>
                          <m:dPr>
                            <m:ctrlPr>
                              <a:rPr lang="en-US" b="0" i="1" smtClean="0">
                                <a:latin typeface="Cambria Math"/>
                              </a:rPr>
                            </m:ctrlPr>
                          </m:dPr>
                          <m:e>
                            <m:r>
                              <a:rPr lang="en-US" b="1" i="1" smtClean="0">
                                <a:latin typeface="Cambria Math" panose="02040503050406030204" pitchFamily="18" charset="0"/>
                              </a:rPr>
                              <m:t>𝒙</m:t>
                            </m:r>
                          </m:e>
                        </m:d>
                        <m:r>
                          <a:rPr lang="en-US" b="0" i="1" smtClean="0">
                            <a:latin typeface="Cambria Math" panose="02040503050406030204" pitchFamily="18" charset="0"/>
                          </a:rPr>
                          <m:t>&gt;</m:t>
                        </m:r>
                        <m:r>
                          <a:rPr lang="en-US" b="0" i="1" smtClean="0">
                            <a:latin typeface="Cambria Math" panose="02040503050406030204" pitchFamily="18" charset="0"/>
                          </a:rPr>
                          <m:t>𝑇</m:t>
                        </m:r>
                        <m:r>
                          <a:rPr lang="en-US" b="0"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𝒙</m:t>
                    </m:r>
                    <m:r>
                      <a:rPr lang="en-US" b="1" i="1" smtClean="0">
                        <a:latin typeface="Cambria Math" panose="02040503050406030204" pitchFamily="18" charset="0"/>
                      </a:rPr>
                      <m:t> </m:t>
                    </m:r>
                    <m:r>
                      <a:rPr lang="en-US" b="0" i="1" smtClean="0">
                        <a:latin typeface="Cambria Math" panose="02040503050406030204" pitchFamily="18" charset="0"/>
                      </a:rPr>
                      <m:t>)= </m:t>
                    </m:r>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supHide m:val="on"/>
                                <m:ctrlPr>
                                  <a:rPr lang="en-US" b="0" i="1" smtClean="0">
                                    <a:latin typeface="Cambria Math"/>
                                  </a:rPr>
                                </m:ctrlPr>
                              </m:naryPr>
                              <m:sub>
                                <m:r>
                                  <m:rPr>
                                    <m:brk m:alnAt="7"/>
                                  </m:rPr>
                                  <a:rPr lang="en-US" b="0" i="1" smtClean="0">
                                    <a:latin typeface="Cambria Math" panose="02040503050406030204" pitchFamily="18" charset="0"/>
                                  </a:rPr>
                                  <m:t>𝑖</m:t>
                                </m:r>
                              </m:sub>
                              <m:sup/>
                              <m:e>
                                <m:sSub>
                                  <m:sSubPr>
                                    <m:ctrlPr>
                                      <a:rPr lang="en-US" b="0" i="1" smtClean="0">
                                        <a:latin typeface="Cambria Math"/>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sup>
                        </m:sSup>
                      </m:den>
                    </m:f>
                  </m:oMath>
                </a14:m>
                <a:endParaRPr lang="en-US" dirty="0" smtClean="0"/>
              </a:p>
              <a:p>
                <a:r>
                  <a:rPr lang="en-US" dirty="0" smtClean="0"/>
                  <a:t>Where </a:t>
                </a:r>
                <a:r>
                  <a:rPr lang="en-US" b="1" dirty="0" smtClean="0"/>
                  <a:t>x </a:t>
                </a:r>
                <a:r>
                  <a:rPr lang="en-US" dirty="0" smtClean="0"/>
                  <a:t>is the feature vector and the </a:t>
                </a:r>
                <a:r>
                  <a:rPr lang="en-US" i="1" dirty="0" err="1" smtClean="0"/>
                  <a:t>w</a:t>
                </a:r>
                <a:r>
                  <a:rPr lang="en-US" i="1" baseline="-25000" dirty="0" err="1" smtClean="0"/>
                  <a:t>i</a:t>
                </a:r>
                <a:r>
                  <a:rPr lang="en-US" dirty="0" smtClean="0"/>
                  <a:t> values are learned weights for each feature. N(</a:t>
                </a:r>
                <a:r>
                  <a:rPr lang="en-US" b="1" dirty="0" smtClean="0"/>
                  <a:t>x</a:t>
                </a:r>
                <a:r>
                  <a:rPr lang="en-US" dirty="0" smtClean="0"/>
                  <a:t>) is the number of retweets for the Tweet represented by feature vector </a:t>
                </a:r>
                <a:r>
                  <a:rPr lang="en-US" b="1" dirty="0" smtClean="0"/>
                  <a:t>x</a:t>
                </a:r>
                <a:r>
                  <a:rPr lang="en-US" dirty="0" smtClean="0"/>
                  <a:t> and T is a threshold.</a:t>
                </a:r>
              </a:p>
              <a:p>
                <a:endParaRPr lang="en-US" dirty="0"/>
              </a:p>
              <a:p>
                <a:r>
                  <a:rPr lang="en-US" dirty="0" smtClean="0"/>
                  <a:t>Authors note the utility of this model as it does not assume independence among features (i.e. there is a dependence between number of hashtags and Tweet length)</a:t>
                </a:r>
              </a:p>
              <a:p>
                <a:endParaRPr lang="en-US" dirty="0"/>
              </a:p>
              <a:p>
                <a:r>
                  <a:rPr lang="en-US" dirty="0" smtClean="0"/>
                  <a:t>The authors compare with a Naïve Bayes classifier as a baseline.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08" t="-2121" r="-1373"/>
                </a:stretch>
              </a:blipFill>
            </p:spPr>
            <p:txBody>
              <a:bodyPr/>
              <a:lstStyle/>
              <a:p>
                <a:r>
                  <a:rPr lang="en-US">
                    <a:noFill/>
                  </a:rPr>
                  <a:t> </a:t>
                </a:r>
              </a:p>
            </p:txBody>
          </p:sp>
        </mc:Fallback>
      </mc:AlternateContent>
    </p:spTree>
    <p:extLst>
      <p:ext uri="{BB962C8B-B14F-4D97-AF65-F5344CB8AC3E}">
        <p14:creationId xmlns:p14="http://schemas.microsoft.com/office/powerpoint/2010/main" val="394376109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Authors note that their logistic model learns best when values from the feature vector are often repeated – hence feature values were discretized.</a:t>
            </a:r>
          </a:p>
          <a:p>
            <a:r>
              <a:rPr lang="en-US" dirty="0" smtClean="0"/>
              <a:t>Ran different experiments where the parameter </a:t>
            </a:r>
            <a:r>
              <a:rPr lang="en-US" i="1" dirty="0" smtClean="0"/>
              <a:t>T </a:t>
            </a:r>
            <a:r>
              <a:rPr lang="en-US" dirty="0" smtClean="0"/>
              <a:t>was set to different values (50, 100, 500, 1000).</a:t>
            </a:r>
          </a:p>
          <a:p>
            <a:r>
              <a:rPr lang="en-US" dirty="0" smtClean="0"/>
              <a:t>Cross-fold validation used, for each </a:t>
            </a:r>
            <a:r>
              <a:rPr lang="en-US" i="1" dirty="0" smtClean="0"/>
              <a:t>T </a:t>
            </a:r>
            <a:r>
              <a:rPr lang="en-US" dirty="0" smtClean="0"/>
              <a:t>value training and test sets were selected in a balanced manner (i.e. ½ Tweets retweeted greater than T times)</a:t>
            </a:r>
          </a:p>
          <a:p>
            <a:endParaRPr lang="en-US" dirty="0" smtClean="0"/>
          </a:p>
          <a:p>
            <a:endParaRPr lang="en-US" dirty="0"/>
          </a:p>
        </p:txBody>
      </p:sp>
    </p:spTree>
    <p:extLst>
      <p:ext uri="{BB962C8B-B14F-4D97-AF65-F5344CB8AC3E}">
        <p14:creationId xmlns:p14="http://schemas.microsoft.com/office/powerpoint/2010/main" val="419907618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High F1-scores on both Logistic and NB models; logistic out-performs NB.</a:t>
            </a:r>
          </a:p>
          <a:p>
            <a:r>
              <a:rPr lang="en-US" dirty="0" smtClean="0"/>
              <a:t>However, note that the training and test sets were selected to be balanced.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26" y="3296112"/>
            <a:ext cx="5593420" cy="2022863"/>
          </a:xfrm>
          <a:prstGeom prst="rect">
            <a:avLst/>
          </a:prstGeom>
        </p:spPr>
      </p:pic>
    </p:spTree>
    <p:extLst>
      <p:ext uri="{BB962C8B-B14F-4D97-AF65-F5344CB8AC3E}">
        <p14:creationId xmlns:p14="http://schemas.microsoft.com/office/powerpoint/2010/main" val="279046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News</a:t>
            </a:r>
            <a:endParaRPr lang="en-US" dirty="0"/>
          </a:p>
        </p:txBody>
      </p:sp>
      <p:sp>
        <p:nvSpPr>
          <p:cNvPr id="3" name="Content Placeholder 2"/>
          <p:cNvSpPr>
            <a:spLocks noGrp="1"/>
          </p:cNvSpPr>
          <p:nvPr>
            <p:ph idx="1"/>
          </p:nvPr>
        </p:nvSpPr>
        <p:spPr/>
        <p:txBody>
          <a:bodyPr>
            <a:normAutofit/>
          </a:bodyPr>
          <a:lstStyle/>
          <a:p>
            <a:r>
              <a:rPr lang="en-US" sz="3200" dirty="0" smtClean="0"/>
              <a:t>Calculating the number of </a:t>
            </a:r>
            <a:r>
              <a:rPr lang="en-US" sz="3200" dirty="0" err="1" smtClean="0"/>
              <a:t>infectees</a:t>
            </a:r>
            <a:r>
              <a:rPr lang="en-US" sz="3200" dirty="0" smtClean="0"/>
              <a:t> under the SIR model is #P-hard</a:t>
            </a:r>
          </a:p>
          <a:p>
            <a:pPr lvl="1"/>
            <a:r>
              <a:rPr lang="en-US" sz="2800" dirty="0" smtClean="0"/>
              <a:t>#P is a complexity class that is </a:t>
            </a:r>
            <a:r>
              <a:rPr lang="en-US" sz="2800" b="1" i="1" dirty="0" smtClean="0"/>
              <a:t>beyond </a:t>
            </a:r>
            <a:r>
              <a:rPr lang="en-US" sz="2800" dirty="0" smtClean="0"/>
              <a:t>the polynomial hierarchy</a:t>
            </a:r>
          </a:p>
          <a:p>
            <a:pPr lvl="1"/>
            <a:r>
              <a:rPr lang="en-US" sz="2800" dirty="0" smtClean="0"/>
              <a:t>This makes the problem </a:t>
            </a:r>
            <a:r>
              <a:rPr lang="en-US" sz="2800" b="1" i="1" dirty="0" smtClean="0"/>
              <a:t>harder </a:t>
            </a:r>
            <a:r>
              <a:rPr lang="en-US" sz="2800" dirty="0" smtClean="0"/>
              <a:t>than an NP-Complete problem</a:t>
            </a:r>
          </a:p>
          <a:p>
            <a:pPr lvl="1"/>
            <a:r>
              <a:rPr lang="en-US" sz="2800" dirty="0" smtClean="0"/>
              <a:t>In fact, we are not guaranteed a PTIME solution </a:t>
            </a:r>
            <a:r>
              <a:rPr lang="en-US" sz="2800" b="1" i="1" dirty="0" smtClean="0"/>
              <a:t>even if P=NP!!</a:t>
            </a:r>
            <a:endParaRPr lang="en-US" sz="2800" dirty="0"/>
          </a:p>
        </p:txBody>
      </p:sp>
    </p:spTree>
    <p:extLst>
      <p:ext uri="{BB962C8B-B14F-4D97-AF65-F5344CB8AC3E}">
        <p14:creationId xmlns:p14="http://schemas.microsoft.com/office/powerpoint/2010/main" val="302830774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the Data Imbalance</a:t>
            </a:r>
            <a:endParaRPr lang="en-US" dirty="0"/>
          </a:p>
        </p:txBody>
      </p:sp>
      <p:sp>
        <p:nvSpPr>
          <p:cNvPr id="3" name="Content Placeholder 2"/>
          <p:cNvSpPr>
            <a:spLocks noGrp="1"/>
          </p:cNvSpPr>
          <p:nvPr>
            <p:ph idx="1"/>
          </p:nvPr>
        </p:nvSpPr>
        <p:spPr/>
        <p:txBody>
          <a:bodyPr/>
          <a:lstStyle/>
          <a:p>
            <a:r>
              <a:rPr lang="en-US" dirty="0" smtClean="0"/>
              <a:t>Cheng et al. (WWW ‘14) are less selective in their training and test sets and accept the inherent data imbalance.</a:t>
            </a:r>
          </a:p>
          <a:p>
            <a:endParaRPr lang="en-US" dirty="0"/>
          </a:p>
          <a:p>
            <a:r>
              <a:rPr lang="en-US" dirty="0" smtClean="0"/>
              <a:t>However, they look at a different query: given a cascade that has already started, can we predict when it will double in size?</a:t>
            </a:r>
          </a:p>
          <a:p>
            <a:endParaRPr lang="en-US" dirty="0"/>
          </a:p>
          <a:p>
            <a:r>
              <a:rPr lang="en-US" dirty="0" smtClean="0"/>
              <a:t>Recall: cascade size is related to frequency by a power-law.  Hence, predicting when a given cascade will exceed the median gives us a balanced binary classification problem.  Further, if the cascade exceeds the median size, it has at least doubled.</a:t>
            </a:r>
            <a:endParaRPr lang="en-US" dirty="0"/>
          </a:p>
        </p:txBody>
      </p:sp>
    </p:spTree>
    <p:extLst>
      <p:ext uri="{BB962C8B-B14F-4D97-AF65-F5344CB8AC3E}">
        <p14:creationId xmlns:p14="http://schemas.microsoft.com/office/powerpoint/2010/main" val="33494876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78" y="1845734"/>
            <a:ext cx="7115644" cy="4314266"/>
          </a:xfrm>
          <a:prstGeom prst="rect">
            <a:avLst/>
          </a:prstGeom>
        </p:spPr>
      </p:pic>
      <p:sp>
        <p:nvSpPr>
          <p:cNvPr id="5" name="Rectangle 4"/>
          <p:cNvSpPr/>
          <p:nvPr/>
        </p:nvSpPr>
        <p:spPr>
          <a:xfrm>
            <a:off x="0" y="6108752"/>
            <a:ext cx="9144000" cy="230832"/>
          </a:xfrm>
          <a:prstGeom prst="rect">
            <a:avLst/>
          </a:prstGeom>
        </p:spPr>
        <p:txBody>
          <a:bodyPr wrap="square">
            <a:spAutoFit/>
          </a:bodyPr>
          <a:lstStyle/>
          <a:p>
            <a:r>
              <a:rPr lang="en-US" sz="900" dirty="0"/>
              <a:t>Cheng, Justin, et al. "Can cascades be predicted?." Proceedings of the 23rd international conference on World wide web. International World Wide Web Conferences Steering Committee, 2014.</a:t>
            </a:r>
          </a:p>
        </p:txBody>
      </p:sp>
    </p:spTree>
    <p:extLst>
      <p:ext uri="{BB962C8B-B14F-4D97-AF65-F5344CB8AC3E}">
        <p14:creationId xmlns:p14="http://schemas.microsoft.com/office/powerpoint/2010/main" val="237324232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69" y="2077279"/>
            <a:ext cx="8034061" cy="3791815"/>
          </a:xfrm>
          <a:prstGeom prst="rect">
            <a:avLst/>
          </a:prstGeom>
        </p:spPr>
      </p:pic>
      <p:sp>
        <p:nvSpPr>
          <p:cNvPr id="5" name="Rectangle 4"/>
          <p:cNvSpPr/>
          <p:nvPr/>
        </p:nvSpPr>
        <p:spPr>
          <a:xfrm>
            <a:off x="0" y="6108752"/>
            <a:ext cx="9144000" cy="230832"/>
          </a:xfrm>
          <a:prstGeom prst="rect">
            <a:avLst/>
          </a:prstGeom>
        </p:spPr>
        <p:txBody>
          <a:bodyPr wrap="square">
            <a:spAutoFit/>
          </a:bodyPr>
          <a:lstStyle/>
          <a:p>
            <a:r>
              <a:rPr lang="en-US" sz="900" dirty="0"/>
              <a:t>Cheng, Justin, et al. "Can cascades be predicted?." Proceedings of the 23rd international conference on World wide web. International World Wide Web Conferences Steering Committee, 2014.</a:t>
            </a:r>
          </a:p>
        </p:txBody>
      </p:sp>
    </p:spTree>
    <p:extLst>
      <p:ext uri="{BB962C8B-B14F-4D97-AF65-F5344CB8AC3E}">
        <p14:creationId xmlns:p14="http://schemas.microsoft.com/office/powerpoint/2010/main" val="5587762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Initially Observed Cascade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887" y="2509837"/>
            <a:ext cx="6372225" cy="3667125"/>
          </a:xfrm>
          <a:prstGeom prst="rect">
            <a:avLst/>
          </a:prstGeom>
        </p:spPr>
      </p:pic>
      <p:sp>
        <p:nvSpPr>
          <p:cNvPr id="5" name="Rectangle 4"/>
          <p:cNvSpPr/>
          <p:nvPr/>
        </p:nvSpPr>
        <p:spPr>
          <a:xfrm>
            <a:off x="0" y="6108752"/>
            <a:ext cx="9144000" cy="230832"/>
          </a:xfrm>
          <a:prstGeom prst="rect">
            <a:avLst/>
          </a:prstGeom>
        </p:spPr>
        <p:txBody>
          <a:bodyPr wrap="square">
            <a:spAutoFit/>
          </a:bodyPr>
          <a:lstStyle/>
          <a:p>
            <a:r>
              <a:rPr lang="en-US" sz="900" dirty="0"/>
              <a:t>Cheng, Justin, et al. "Can cascades be predicted?." Proceedings of the 23rd international conference on World wide web. International World Wide Web Conferences Steering Committee, 2014.</a:t>
            </a:r>
          </a:p>
        </p:txBody>
      </p:sp>
    </p:spTree>
    <p:extLst>
      <p:ext uri="{BB962C8B-B14F-4D97-AF65-F5344CB8AC3E}">
        <p14:creationId xmlns:p14="http://schemas.microsoft.com/office/powerpoint/2010/main" val="425890470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Importance</a:t>
            </a:r>
            <a:endParaRPr lang="en-US" dirty="0"/>
          </a:p>
        </p:txBody>
      </p:sp>
      <p:sp>
        <p:nvSpPr>
          <p:cNvPr id="3" name="Content Placeholder 2"/>
          <p:cNvSpPr>
            <a:spLocks noGrp="1"/>
          </p:cNvSpPr>
          <p:nvPr>
            <p:ph idx="1"/>
          </p:nvPr>
        </p:nvSpPr>
        <p:spPr/>
        <p:txBody>
          <a:bodyPr/>
          <a:lstStyle/>
          <a:p>
            <a:r>
              <a:rPr lang="en-US" dirty="0" smtClean="0"/>
              <a:t>Some findings noted on the predicative ability of various features</a:t>
            </a:r>
          </a:p>
          <a:p>
            <a:pPr lvl="1"/>
            <a:r>
              <a:rPr lang="en-US" dirty="0" smtClean="0"/>
              <a:t>Features based on averages were more predictive when the initial cascade was larger</a:t>
            </a:r>
          </a:p>
          <a:p>
            <a:pPr lvl="1"/>
            <a:r>
              <a:rPr lang="en-US" dirty="0" smtClean="0"/>
              <a:t>The original post (followers of the seed node, how the content was posted) becomes a less important predictor when the initial cascade size is large</a:t>
            </a:r>
          </a:p>
          <a:p>
            <a:pPr lvl="1"/>
            <a:r>
              <a:rPr lang="en-US" dirty="0" smtClean="0"/>
              <a:t>Content itself becomes a less important predictor as the initial cascade grows</a:t>
            </a:r>
          </a:p>
          <a:p>
            <a:pPr lvl="1"/>
            <a:r>
              <a:rPr lang="en-US" dirty="0" smtClean="0"/>
              <a:t>Large cascades have a high conversion rate and grow quickly; importance of temporal features stable</a:t>
            </a:r>
          </a:p>
          <a:p>
            <a:pPr lvl="1"/>
            <a:r>
              <a:rPr lang="en-US" dirty="0" smtClean="0"/>
              <a:t>Structure is important, but becomes less important over time (though </a:t>
            </a:r>
            <a:r>
              <a:rPr lang="en-US" dirty="0" err="1" smtClean="0"/>
              <a:t>reshare</a:t>
            </a:r>
            <a:r>
              <a:rPr lang="en-US" dirty="0" smtClean="0"/>
              <a:t> depth is highly correlated)</a:t>
            </a:r>
          </a:p>
          <a:p>
            <a:pPr lvl="1"/>
            <a:endParaRPr lang="en-US" dirty="0"/>
          </a:p>
        </p:txBody>
      </p:sp>
    </p:spTree>
    <p:extLst>
      <p:ext uri="{BB962C8B-B14F-4D97-AF65-F5344CB8AC3E}">
        <p14:creationId xmlns:p14="http://schemas.microsoft.com/office/powerpoint/2010/main" val="5376148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164113" y="1912774"/>
          <a:ext cx="3953511" cy="2525511"/>
        </p:xfrm>
        <a:graphic>
          <a:graphicData uri="http://schemas.openxmlformats.org/presentationml/2006/ole">
            <mc:AlternateContent xmlns:mc="http://schemas.openxmlformats.org/markup-compatibility/2006">
              <mc:Choice xmlns:v="urn:schemas-microsoft-com:vml" Requires="v">
                <p:oleObj spid="_x0000_s23564" name="Acrobat Document" r:id="rId4" imgW="9600987" imgH="6133971" progId="AcroExch.Document.11">
                  <p:embed/>
                </p:oleObj>
              </mc:Choice>
              <mc:Fallback>
                <p:oleObj name="Acrobat Document" r:id="rId4" imgW="9600987" imgH="6133971" progId="AcroExch.Document.11">
                  <p:embed/>
                  <p:pic>
                    <p:nvPicPr>
                      <p:cNvPr id="0" name=""/>
                      <p:cNvPicPr/>
                      <p:nvPr/>
                    </p:nvPicPr>
                    <p:blipFill>
                      <a:blip r:embed="rId5"/>
                      <a:stretch>
                        <a:fillRect/>
                      </a:stretch>
                    </p:blipFill>
                    <p:spPr>
                      <a:xfrm>
                        <a:off x="164113" y="1912774"/>
                        <a:ext cx="3953511" cy="2525511"/>
                      </a:xfrm>
                      <a:prstGeom prst="rect">
                        <a:avLst/>
                      </a:prstGeom>
                    </p:spPr>
                  </p:pic>
                </p:oleObj>
              </mc:Fallback>
            </mc:AlternateContent>
          </a:graphicData>
        </a:graphic>
      </p:graphicFrame>
      <p:sp>
        <p:nvSpPr>
          <p:cNvPr id="7" name="TextBox 6"/>
          <p:cNvSpPr txBox="1"/>
          <p:nvPr/>
        </p:nvSpPr>
        <p:spPr>
          <a:xfrm>
            <a:off x="533400" y="4419026"/>
            <a:ext cx="5746102" cy="830997"/>
          </a:xfrm>
          <a:prstGeom prst="rect">
            <a:avLst/>
          </a:prstGeom>
          <a:noFill/>
        </p:spPr>
        <p:txBody>
          <a:bodyPr wrap="square" rtlCol="0">
            <a:spAutoFit/>
          </a:bodyPr>
          <a:lstStyle/>
          <a:p>
            <a:r>
              <a:rPr lang="en-US" sz="1600" i="1" dirty="0" smtClean="0">
                <a:latin typeface="Times New Roman" panose="02020603050405020304" pitchFamily="18" charset="0"/>
                <a:cs typeface="Times New Roman" panose="02020603050405020304" pitchFamily="18" charset="0"/>
              </a:rPr>
              <a:t>A</a:t>
            </a:r>
            <a:r>
              <a:rPr lang="en-US" sz="1600" i="1" baseline="-25000" dirty="0" smtClean="0">
                <a:latin typeface="Times New Roman" panose="02020603050405020304" pitchFamily="18" charset="0"/>
                <a:cs typeface="Times New Roman" panose="02020603050405020304" pitchFamily="18" charset="0"/>
              </a:rPr>
              <a:t>m</a:t>
            </a:r>
            <a:r>
              <a:rPr lang="en-US" sz="1600" i="1" dirty="0" smtClean="0">
                <a:latin typeface="Times New Roman" panose="02020603050405020304" pitchFamily="18" charset="0"/>
                <a:cs typeface="Times New Roman" panose="02020603050405020304" pitchFamily="18" charset="0"/>
              </a:rPr>
              <a:t>:</a:t>
            </a:r>
            <a:r>
              <a:rPr lang="en-US" sz="1600" dirty="0" smtClean="0"/>
              <a:t> New features</a:t>
            </a:r>
          </a:p>
          <a:p>
            <a:r>
              <a:rPr lang="en-US" sz="1600" i="1" dirty="0" err="1" smtClean="0">
                <a:latin typeface="Times New Roman" panose="02020603050405020304" pitchFamily="18" charset="0"/>
                <a:cs typeface="Times New Roman" panose="02020603050405020304" pitchFamily="18" charset="0"/>
              </a:rPr>
              <a:t>B</a:t>
            </a:r>
            <a:r>
              <a:rPr lang="en-US" sz="1600" i="1" baseline="-25000" dirty="0" err="1" smtClean="0">
                <a:latin typeface="Times New Roman" panose="02020603050405020304" pitchFamily="18" charset="0"/>
                <a:cs typeface="Times New Roman" panose="02020603050405020304" pitchFamily="18" charset="0"/>
              </a:rPr>
              <a:t>m</a:t>
            </a:r>
            <a:r>
              <a:rPr lang="en-US" sz="1600" i="1" dirty="0">
                <a:latin typeface="Times New Roman" panose="02020603050405020304" pitchFamily="18" charset="0"/>
                <a:cs typeface="Times New Roman" panose="02020603050405020304" pitchFamily="18" charset="0"/>
              </a:rPr>
              <a:t>:</a:t>
            </a:r>
            <a:r>
              <a:rPr lang="en-US" sz="1600" dirty="0" smtClean="0"/>
              <a:t> Previous state-of-the-art (</a:t>
            </a:r>
            <a:r>
              <a:rPr lang="en-US" sz="1600" dirty="0" err="1" smtClean="0"/>
              <a:t>Weng</a:t>
            </a:r>
            <a:r>
              <a:rPr lang="en-US" sz="1600" dirty="0" smtClean="0"/>
              <a:t> et al., 2014, ICWSM)</a:t>
            </a:r>
          </a:p>
          <a:p>
            <a:r>
              <a:rPr lang="en-US" sz="1600" i="1" dirty="0" smtClean="0">
                <a:latin typeface="Times New Roman" panose="02020603050405020304" pitchFamily="18" charset="0"/>
                <a:cs typeface="Times New Roman" panose="02020603050405020304" pitchFamily="18" charset="0"/>
              </a:rPr>
              <a:t>C</a:t>
            </a:r>
            <a:r>
              <a:rPr lang="en-US" sz="1600" i="1" baseline="-25000" dirty="0" smtClean="0">
                <a:latin typeface="Times New Roman" panose="02020603050405020304" pitchFamily="18" charset="0"/>
                <a:cs typeface="Times New Roman" panose="02020603050405020304" pitchFamily="18" charset="0"/>
              </a:rPr>
              <a:t>m</a:t>
            </a:r>
            <a:r>
              <a:rPr lang="en-US" sz="1600" i="1" dirty="0">
                <a:latin typeface="Times New Roman" panose="02020603050405020304" pitchFamily="18" charset="0"/>
                <a:cs typeface="Times New Roman" panose="02020603050405020304" pitchFamily="18" charset="0"/>
              </a:rPr>
              <a:t>:</a:t>
            </a:r>
            <a:r>
              <a:rPr lang="en-US" sz="1600" dirty="0" smtClean="0"/>
              <a:t> Baseline (average adoption time)</a:t>
            </a:r>
            <a:endParaRPr lang="en-US" sz="1600" dirty="0"/>
          </a:p>
        </p:txBody>
      </p:sp>
      <p:sp>
        <p:nvSpPr>
          <p:cNvPr id="9" name="Title 8"/>
          <p:cNvSpPr>
            <a:spLocks noGrp="1"/>
          </p:cNvSpPr>
          <p:nvPr>
            <p:ph type="title"/>
          </p:nvPr>
        </p:nvSpPr>
        <p:spPr/>
        <p:txBody>
          <a:bodyPr/>
          <a:lstStyle/>
          <a:p>
            <a:r>
              <a:rPr lang="en-US" dirty="0" smtClean="0"/>
              <a:t>New Research</a:t>
            </a:r>
            <a:endParaRPr lang="en-US" dirty="0"/>
          </a:p>
        </p:txBody>
      </p:sp>
      <p:sp>
        <p:nvSpPr>
          <p:cNvPr id="11" name="Content Placeholder 2"/>
          <p:cNvSpPr txBox="1">
            <a:spLocks/>
          </p:cNvSpPr>
          <p:nvPr/>
        </p:nvSpPr>
        <p:spPr>
          <a:xfrm>
            <a:off x="1566544" y="5380652"/>
            <a:ext cx="6315711" cy="809898"/>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t>Numbers shown are for the viral class, under 2% of the samples (10-fold cross validation; error bars show 1</a:t>
            </a:r>
            <a:r>
              <a:rPr lang="en-US" b="1" dirty="0" smtClean="0">
                <a:latin typeface="Symbol" panose="05050102010706020507" pitchFamily="18" charset="2"/>
              </a:rPr>
              <a:t>´</a:t>
            </a:r>
            <a:r>
              <a:rPr lang="en-US" dirty="0" smtClean="0"/>
              <a:t> </a:t>
            </a:r>
            <a:r>
              <a:rPr lang="en-US" dirty="0" err="1" smtClean="0"/>
              <a:t>s.d.</a:t>
            </a:r>
            <a:r>
              <a:rPr lang="en-US" dirty="0" smtClean="0"/>
              <a:t>)</a:t>
            </a:r>
          </a:p>
          <a:p>
            <a:endParaRPr lang="en-US" dirty="0" smtClean="0"/>
          </a:p>
          <a:p>
            <a:endParaRPr lang="en-US" dirty="0" smtClean="0"/>
          </a:p>
          <a:p>
            <a:endParaRPr lang="en-US" dirty="0"/>
          </a:p>
        </p:txBody>
      </p:sp>
      <p:sp>
        <p:nvSpPr>
          <p:cNvPr id="2" name="TextBox 1"/>
          <p:cNvSpPr txBox="1"/>
          <p:nvPr/>
        </p:nvSpPr>
        <p:spPr>
          <a:xfrm>
            <a:off x="5225143" y="1912774"/>
            <a:ext cx="3141617" cy="2308324"/>
          </a:xfrm>
          <a:prstGeom prst="rect">
            <a:avLst/>
          </a:prstGeom>
          <a:noFill/>
        </p:spPr>
        <p:txBody>
          <a:bodyPr wrap="square" rtlCol="0">
            <a:spAutoFit/>
          </a:bodyPr>
          <a:lstStyle/>
          <a:p>
            <a:r>
              <a:rPr lang="en-US" dirty="0" smtClean="0"/>
              <a:t>In our recent work, we develop features for order-of-magnitude cascade prediction (50 to 500 adopters).</a:t>
            </a:r>
          </a:p>
          <a:p>
            <a:endParaRPr lang="en-US" dirty="0"/>
          </a:p>
          <a:p>
            <a:r>
              <a:rPr lang="en-US" dirty="0" smtClean="0"/>
              <a:t>Results are based on a </a:t>
            </a:r>
            <a:r>
              <a:rPr lang="en-US" dirty="0" err="1" smtClean="0"/>
              <a:t>Sina</a:t>
            </a:r>
            <a:r>
              <a:rPr lang="en-US" dirty="0" smtClean="0"/>
              <a:t> Weibo dataset that exhibits a power-law distribution. </a:t>
            </a:r>
            <a:endParaRPr lang="en-US" dirty="0"/>
          </a:p>
        </p:txBody>
      </p:sp>
      <p:sp>
        <p:nvSpPr>
          <p:cNvPr id="8" name="Rectangle 7"/>
          <p:cNvSpPr/>
          <p:nvPr/>
        </p:nvSpPr>
        <p:spPr>
          <a:xfrm>
            <a:off x="0" y="6108752"/>
            <a:ext cx="9144000" cy="230832"/>
          </a:xfrm>
          <a:prstGeom prst="rect">
            <a:avLst/>
          </a:prstGeom>
        </p:spPr>
        <p:txBody>
          <a:bodyPr wrap="square">
            <a:spAutoFit/>
          </a:bodyPr>
          <a:lstStyle/>
          <a:p>
            <a:r>
              <a:rPr lang="en-US" sz="900" dirty="0"/>
              <a:t>Guo, R., Shaabani, E., Bhatnagar, A., Shakarian, P., “Toward Order-of-Magnitude Cascade Prediction in Social </a:t>
            </a:r>
            <a:r>
              <a:rPr lang="en-US" sz="900" dirty="0" err="1"/>
              <a:t>Networks</a:t>
            </a:r>
            <a:r>
              <a:rPr lang="en-US" sz="900" dirty="0" err="1" smtClean="0"/>
              <a:t>,”ASONAM</a:t>
            </a:r>
            <a:r>
              <a:rPr lang="en-US" sz="900" i="1" dirty="0" smtClean="0"/>
              <a:t>, </a:t>
            </a:r>
            <a:r>
              <a:rPr lang="en-US" sz="900" dirty="0"/>
              <a:t>2015.</a:t>
            </a:r>
          </a:p>
        </p:txBody>
      </p:sp>
    </p:spTree>
    <p:extLst>
      <p:ext uri="{BB962C8B-B14F-4D97-AF65-F5344CB8AC3E}">
        <p14:creationId xmlns:p14="http://schemas.microsoft.com/office/powerpoint/2010/main" val="328434745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a:t>
            </a:r>
            <a:endParaRPr lang="en-US" dirty="0"/>
          </a:p>
        </p:txBody>
      </p:sp>
      <p:sp>
        <p:nvSpPr>
          <p:cNvPr id="5" name="Content Placeholder 4"/>
          <p:cNvSpPr>
            <a:spLocks noGrp="1"/>
          </p:cNvSpPr>
          <p:nvPr>
            <p:ph idx="1"/>
          </p:nvPr>
        </p:nvSpPr>
        <p:spPr/>
        <p:txBody>
          <a:bodyPr>
            <a:normAutofit fontScale="92500" lnSpcReduction="20000"/>
          </a:bodyPr>
          <a:lstStyle/>
          <a:p>
            <a:pPr>
              <a:buFont typeface="Arial"/>
              <a:buChar char="•"/>
            </a:pPr>
            <a:r>
              <a:rPr lang="en-US" dirty="0" err="1"/>
              <a:t>Goyal</a:t>
            </a:r>
            <a:r>
              <a:rPr lang="en-US" dirty="0"/>
              <a:t>, </a:t>
            </a:r>
            <a:r>
              <a:rPr lang="en-US" dirty="0" err="1"/>
              <a:t>Amit</a:t>
            </a:r>
            <a:r>
              <a:rPr lang="en-US" dirty="0"/>
              <a:t>, Francesco </a:t>
            </a:r>
            <a:r>
              <a:rPr lang="en-US" dirty="0" err="1"/>
              <a:t>Bonchi</a:t>
            </a:r>
            <a:r>
              <a:rPr lang="en-US" dirty="0"/>
              <a:t>, and </a:t>
            </a:r>
            <a:r>
              <a:rPr lang="en-US" dirty="0" err="1"/>
              <a:t>Laks</a:t>
            </a:r>
            <a:r>
              <a:rPr lang="en-US" dirty="0"/>
              <a:t> VS </a:t>
            </a:r>
            <a:r>
              <a:rPr lang="en-US" dirty="0" err="1"/>
              <a:t>Lakshmanan</a:t>
            </a:r>
            <a:r>
              <a:rPr lang="en-US" dirty="0"/>
              <a:t>. "Learning influence probabilities in social networks." Proceedings of the third ACM international conference on Web search and data mining. ACM, 2010</a:t>
            </a:r>
            <a:r>
              <a:rPr lang="en-US" dirty="0" smtClean="0"/>
              <a:t>.</a:t>
            </a:r>
          </a:p>
          <a:p>
            <a:pPr>
              <a:buFont typeface="Arial"/>
              <a:buChar char="•"/>
            </a:pPr>
            <a:r>
              <a:rPr lang="en-US" dirty="0"/>
              <a:t>Cheng, Justin, et al. "Can cascades be predicted?." Proceedings of the 23rd international conference on World wide web. International World Wide Web Conferences Steering Committee, 2014.</a:t>
            </a:r>
          </a:p>
          <a:p>
            <a:pPr>
              <a:buFont typeface="Arial"/>
              <a:buChar char="•"/>
            </a:pPr>
            <a:r>
              <a:rPr lang="en-US" dirty="0" err="1"/>
              <a:t>Bakshy</a:t>
            </a:r>
            <a:r>
              <a:rPr lang="en-US" dirty="0"/>
              <a:t>, </a:t>
            </a:r>
            <a:r>
              <a:rPr lang="en-US" dirty="0" err="1"/>
              <a:t>Eytan</a:t>
            </a:r>
            <a:r>
              <a:rPr lang="en-US" dirty="0"/>
              <a:t>, et al. "Everyone's an influencer: quantifying influence on twitter." Proceedings of the fourth ACM international conference on Web search and data mining. ACM, 2011</a:t>
            </a:r>
            <a:r>
              <a:rPr lang="en-US" dirty="0" smtClean="0"/>
              <a:t>.</a:t>
            </a:r>
          </a:p>
          <a:p>
            <a:pPr>
              <a:buFont typeface="Arial"/>
              <a:buChar char="•"/>
            </a:pPr>
            <a:r>
              <a:rPr lang="en-US" dirty="0" smtClean="0"/>
              <a:t>Guo, R</a:t>
            </a:r>
            <a:r>
              <a:rPr lang="en-US" dirty="0"/>
              <a:t>., Shaabani, E., </a:t>
            </a:r>
            <a:r>
              <a:rPr lang="en-US" dirty="0" smtClean="0"/>
              <a:t>Bhatnagar, A., Shakarian, P., “Toward Order-of-Magnitude Cascade Prediction in Social Networks,” </a:t>
            </a:r>
            <a:r>
              <a:rPr lang="en-US" i="1" dirty="0" smtClean="0"/>
              <a:t>ASONAM, </a:t>
            </a:r>
            <a:r>
              <a:rPr lang="en-US" dirty="0" smtClean="0"/>
              <a:t>2015.</a:t>
            </a:r>
          </a:p>
          <a:p>
            <a:pPr>
              <a:buFont typeface="Arial"/>
              <a:buChar char="•"/>
            </a:pPr>
            <a:r>
              <a:rPr lang="en-US" dirty="0" err="1"/>
              <a:t>Jenders</a:t>
            </a:r>
            <a:r>
              <a:rPr lang="en-US" dirty="0"/>
              <a:t>, Maximilian, </a:t>
            </a:r>
            <a:r>
              <a:rPr lang="en-US" dirty="0" err="1"/>
              <a:t>Gjergji</a:t>
            </a:r>
            <a:r>
              <a:rPr lang="en-US" dirty="0"/>
              <a:t> </a:t>
            </a:r>
            <a:r>
              <a:rPr lang="en-US" dirty="0" err="1"/>
              <a:t>Kasneci</a:t>
            </a:r>
            <a:r>
              <a:rPr lang="en-US" dirty="0"/>
              <a:t>, and Felix </a:t>
            </a:r>
            <a:r>
              <a:rPr lang="en-US" dirty="0" err="1"/>
              <a:t>Naumann</a:t>
            </a:r>
            <a:r>
              <a:rPr lang="en-US" dirty="0"/>
              <a:t>. "Analyzing and predicting viral tweets." Proceedings of the 22nd international conference on World Wide Web companion. International World Wide Web Conferences Steering Committee, 2013.</a:t>
            </a:r>
          </a:p>
          <a:p>
            <a:pPr>
              <a:buFont typeface="Arial"/>
              <a:buChar char="•"/>
            </a:pPr>
            <a:endParaRPr lang="en-US" dirty="0" smtClean="0"/>
          </a:p>
          <a:p>
            <a:pPr>
              <a:buFont typeface="Arial"/>
              <a:buChar char="•"/>
            </a:pPr>
            <a:endParaRPr lang="en-US" dirty="0" smtClean="0"/>
          </a:p>
          <a:p>
            <a:pPr>
              <a:buFont typeface="Arial"/>
              <a:buChar char="•"/>
            </a:pPr>
            <a:endParaRPr lang="en-US" dirty="0"/>
          </a:p>
          <a:p>
            <a:pPr>
              <a:buFont typeface="Arial"/>
              <a:buChar char="•"/>
            </a:pPr>
            <a:endParaRPr lang="en-US" dirty="0" smtClean="0"/>
          </a:p>
          <a:p>
            <a:pPr>
              <a:buFont typeface="Arial"/>
              <a:buChar char="•"/>
            </a:pPr>
            <a:endParaRPr lang="en-US" dirty="0"/>
          </a:p>
          <a:p>
            <a:pPr>
              <a:buFont typeface="Arial"/>
              <a:buChar char="•"/>
            </a:pPr>
            <a:endParaRPr lang="en-US" dirty="0"/>
          </a:p>
        </p:txBody>
      </p:sp>
    </p:spTree>
    <p:extLst>
      <p:ext uri="{BB962C8B-B14F-4D97-AF65-F5344CB8AC3E}">
        <p14:creationId xmlns:p14="http://schemas.microsoft.com/office/powerpoint/2010/main" val="11568774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3" name="Content Placeholder 2"/>
          <p:cNvSpPr>
            <a:spLocks noGrp="1"/>
          </p:cNvSpPr>
          <p:nvPr>
            <p:ph idx="1"/>
          </p:nvPr>
        </p:nvSpPr>
        <p:spPr>
          <a:xfrm>
            <a:off x="822960" y="1845734"/>
            <a:ext cx="3010588" cy="1276702"/>
          </a:xfrm>
        </p:spPr>
        <p:txBody>
          <a:bodyPr/>
          <a:lstStyle/>
          <a:p>
            <a:pPr lvl="1"/>
            <a:r>
              <a:rPr lang="en-US" dirty="0" smtClean="0"/>
              <a:t>Paulo </a:t>
            </a:r>
            <a:r>
              <a:rPr lang="en-US" dirty="0" err="1" smtClean="0"/>
              <a:t>Shakarian</a:t>
            </a:r>
            <a:r>
              <a:rPr lang="en-US" dirty="0" smtClean="0"/>
              <a:t>, Ph.D.</a:t>
            </a:r>
          </a:p>
          <a:p>
            <a:pPr lvl="1"/>
            <a:r>
              <a:rPr lang="en-US" dirty="0" err="1" smtClean="0"/>
              <a:t>shak@asu.edu</a:t>
            </a:r>
            <a:endParaRPr lang="en-US" dirty="0"/>
          </a:p>
        </p:txBody>
      </p:sp>
      <p:pic>
        <p:nvPicPr>
          <p:cNvPr id="4" name="Picture 3" descr="IMG_0452_102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7474" y="1894986"/>
            <a:ext cx="2095499" cy="2095499"/>
          </a:xfrm>
          <a:prstGeom prst="rect">
            <a:avLst/>
          </a:prstGeom>
        </p:spPr>
      </p:pic>
      <p:pic>
        <p:nvPicPr>
          <p:cNvPr id="5" name="Picture 4" descr="0223013 (3) rd-scale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0817" y="4043000"/>
            <a:ext cx="2062063" cy="2062063"/>
          </a:xfrm>
          <a:prstGeom prst="rect">
            <a:avLst/>
          </a:prstGeom>
        </p:spPr>
      </p:pic>
      <p:sp>
        <p:nvSpPr>
          <p:cNvPr id="6" name="Content Placeholder 2"/>
          <p:cNvSpPr txBox="1">
            <a:spLocks/>
          </p:cNvSpPr>
          <p:nvPr/>
        </p:nvSpPr>
        <p:spPr>
          <a:xfrm>
            <a:off x="823882" y="4468121"/>
            <a:ext cx="3010588" cy="12767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smtClean="0"/>
              <a:t>Ashkan Aleali</a:t>
            </a:r>
          </a:p>
          <a:p>
            <a:pPr lvl="1"/>
            <a:r>
              <a:rPr lang="en-US" dirty="0" err="1" smtClean="0"/>
              <a:t>aleali@asu.edu</a:t>
            </a:r>
            <a:endParaRPr lang="en-US" dirty="0"/>
          </a:p>
        </p:txBody>
      </p:sp>
    </p:spTree>
    <p:extLst>
      <p:ext uri="{BB962C8B-B14F-4D97-AF65-F5344CB8AC3E}">
        <p14:creationId xmlns:p14="http://schemas.microsoft.com/office/powerpoint/2010/main" val="220578937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in Social Networks</a:t>
            </a:r>
            <a:endParaRPr lang="en-US" dirty="0"/>
          </a:p>
        </p:txBody>
      </p:sp>
      <p:sp>
        <p:nvSpPr>
          <p:cNvPr id="3" name="Content Placeholder 2"/>
          <p:cNvSpPr>
            <a:spLocks noGrp="1"/>
          </p:cNvSpPr>
          <p:nvPr>
            <p:ph idx="1"/>
          </p:nvPr>
        </p:nvSpPr>
        <p:spPr>
          <a:xfrm>
            <a:off x="457200" y="1845734"/>
            <a:ext cx="5279924" cy="4023360"/>
          </a:xfrm>
        </p:spPr>
        <p:txBody>
          <a:bodyPr>
            <a:normAutofit lnSpcReduction="10000"/>
          </a:bodyPr>
          <a:lstStyle/>
          <a:p>
            <a:r>
              <a:rPr lang="en-US" dirty="0" smtClean="0"/>
              <a:t>In Fall, 2015, Springer will be publishing a new volume:</a:t>
            </a:r>
          </a:p>
          <a:p>
            <a:endParaRPr lang="en-US" dirty="0"/>
          </a:p>
          <a:p>
            <a:pPr algn="ctr"/>
            <a:r>
              <a:rPr lang="en-US" sz="2800" b="1" i="1" dirty="0" smtClean="0"/>
              <a:t>Diffusion in Social Networks</a:t>
            </a:r>
          </a:p>
          <a:p>
            <a:endParaRPr lang="en-US" i="1" dirty="0"/>
          </a:p>
          <a:p>
            <a:r>
              <a:rPr lang="en-US" dirty="0" smtClean="0"/>
              <a:t>Provides more in-depth coverage on the topics of this tutorial.</a:t>
            </a:r>
          </a:p>
          <a:p>
            <a:r>
              <a:rPr lang="en-US" dirty="0" smtClean="0"/>
              <a:t>A preprint, along with these slides can be found at:</a:t>
            </a:r>
            <a:endParaRPr lang="en-US" dirty="0"/>
          </a:p>
          <a:p>
            <a:r>
              <a:rPr lang="en-US" b="1" dirty="0">
                <a:hlinkClick r:id="rId2"/>
              </a:rPr>
              <a:t>http://lab.engineering.asu.edu/cysis/diffusion/</a:t>
            </a:r>
            <a:endParaRPr lang="en-US" b="1"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2091" y="1845734"/>
            <a:ext cx="2722929" cy="4231101"/>
          </a:xfrm>
          <a:prstGeom prst="rect">
            <a:avLst/>
          </a:prstGeom>
        </p:spPr>
      </p:pic>
    </p:spTree>
    <p:extLst>
      <p:ext uri="{BB962C8B-B14F-4D97-AF65-F5344CB8AC3E}">
        <p14:creationId xmlns:p14="http://schemas.microsoft.com/office/powerpoint/2010/main" val="409598253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Problems</a:t>
            </a:r>
            <a:endParaRPr lang="en-US" dirty="0"/>
          </a:p>
        </p:txBody>
      </p:sp>
      <p:sp>
        <p:nvSpPr>
          <p:cNvPr id="3" name="Content Placeholder 2"/>
          <p:cNvSpPr>
            <a:spLocks noGrp="1"/>
          </p:cNvSpPr>
          <p:nvPr>
            <p:ph idx="1"/>
          </p:nvPr>
        </p:nvSpPr>
        <p:spPr/>
        <p:txBody>
          <a:bodyPr>
            <a:noAutofit/>
          </a:bodyPr>
          <a:lstStyle/>
          <a:p>
            <a:pPr>
              <a:buFont typeface="Arial"/>
              <a:buChar char="•"/>
            </a:pPr>
            <a:r>
              <a:rPr lang="en-US" sz="2400" dirty="0" smtClean="0"/>
              <a:t>Non-monotonic diffusion applied to social media</a:t>
            </a:r>
          </a:p>
          <a:p>
            <a:pPr>
              <a:buFont typeface="Arial"/>
              <a:buChar char="•"/>
            </a:pPr>
            <a:r>
              <a:rPr lang="en-US" sz="2400" dirty="0" smtClean="0"/>
              <a:t>Diffusion in networks that change over time</a:t>
            </a:r>
          </a:p>
          <a:p>
            <a:pPr lvl="1">
              <a:buFont typeface="Arial"/>
              <a:buChar char="•"/>
            </a:pPr>
            <a:r>
              <a:rPr lang="en-US" dirty="0" smtClean="0"/>
              <a:t>i.e. </a:t>
            </a:r>
            <a:r>
              <a:rPr lang="en-US" dirty="0" err="1" smtClean="0"/>
              <a:t>Michalski</a:t>
            </a:r>
            <a:r>
              <a:rPr lang="en-US" dirty="0" smtClean="0"/>
              <a:t> et al., 2014</a:t>
            </a:r>
          </a:p>
          <a:p>
            <a:pPr>
              <a:buFont typeface="Arial"/>
              <a:buChar char="•"/>
            </a:pPr>
            <a:r>
              <a:rPr lang="en-US" sz="2400" dirty="0" smtClean="0"/>
              <a:t>The relationship between influence and diffusion</a:t>
            </a:r>
          </a:p>
          <a:p>
            <a:pPr>
              <a:buFont typeface="Arial"/>
              <a:buChar char="•"/>
            </a:pPr>
            <a:r>
              <a:rPr lang="en-US" sz="2400" dirty="0" smtClean="0"/>
              <a:t>Sequential seed set selection</a:t>
            </a:r>
          </a:p>
          <a:p>
            <a:pPr lvl="3">
              <a:buFont typeface="Arial"/>
              <a:buChar char="•"/>
            </a:pPr>
            <a:r>
              <a:rPr lang="en-US" sz="1600" dirty="0" smtClean="0"/>
              <a:t>i.e. POMDP’s, adaptive </a:t>
            </a:r>
            <a:r>
              <a:rPr lang="en-US" sz="1600" dirty="0" err="1" smtClean="0"/>
              <a:t>submodularity</a:t>
            </a:r>
            <a:endParaRPr lang="en-US" sz="1600" dirty="0" smtClean="0"/>
          </a:p>
          <a:p>
            <a:pPr lvl="3">
              <a:buFont typeface="Arial"/>
              <a:buChar char="•"/>
            </a:pPr>
            <a:endParaRPr lang="en-US" sz="1600" dirty="0" smtClean="0"/>
          </a:p>
          <a:p>
            <a:pPr>
              <a:buFont typeface="Arial"/>
              <a:buChar char="•"/>
            </a:pPr>
            <a:r>
              <a:rPr lang="en-US" sz="2400" dirty="0" smtClean="0"/>
              <a:t>Human subjects testing (leading to improved diffusion models)</a:t>
            </a:r>
          </a:p>
          <a:p>
            <a:pPr>
              <a:buFont typeface="Arial"/>
              <a:buChar char="•"/>
            </a:pPr>
            <a:r>
              <a:rPr lang="en-US" sz="2400" dirty="0" smtClean="0"/>
              <a:t>Real world deployment</a:t>
            </a:r>
          </a:p>
          <a:p>
            <a:pPr marL="0" indent="0">
              <a:buNone/>
            </a:pPr>
            <a:r>
              <a:rPr lang="en-US" sz="1600" dirty="0" smtClean="0"/>
              <a:t>	</a:t>
            </a:r>
          </a:p>
          <a:p>
            <a:pPr>
              <a:buFont typeface="Arial"/>
              <a:buChar char="•"/>
            </a:pPr>
            <a:endParaRPr lang="en-US" sz="2400" dirty="0" smtClean="0"/>
          </a:p>
          <a:p>
            <a:pPr>
              <a:buFont typeface="Arial"/>
              <a:buChar char="•"/>
            </a:pPr>
            <a:endParaRPr lang="en-US" sz="2400" dirty="0"/>
          </a:p>
        </p:txBody>
      </p:sp>
    </p:spTree>
    <p:extLst>
      <p:ext uri="{BB962C8B-B14F-4D97-AF65-F5344CB8AC3E}">
        <p14:creationId xmlns:p14="http://schemas.microsoft.com/office/powerpoint/2010/main" val="2804400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Centrality and Expected Number of </a:t>
            </a:r>
            <a:r>
              <a:rPr lang="en-US" dirty="0" err="1" smtClean="0"/>
              <a:t>Infectees</a:t>
            </a:r>
            <a:endParaRPr lang="en-US" dirty="0"/>
          </a:p>
        </p:txBody>
      </p:sp>
      <p:sp>
        <p:nvSpPr>
          <p:cNvPr id="3" name="Content Placeholder 2"/>
          <p:cNvSpPr>
            <a:spLocks noGrp="1"/>
          </p:cNvSpPr>
          <p:nvPr>
            <p:ph idx="1"/>
          </p:nvPr>
        </p:nvSpPr>
        <p:spPr>
          <a:xfrm>
            <a:off x="822959" y="1845734"/>
            <a:ext cx="7543801" cy="1669735"/>
          </a:xfrm>
        </p:spPr>
        <p:txBody>
          <a:bodyPr/>
          <a:lstStyle/>
          <a:p>
            <a:r>
              <a:rPr lang="en-US" dirty="0" smtClean="0"/>
              <a:t>Can centrality be used to estimate expected number of </a:t>
            </a:r>
            <a:r>
              <a:rPr lang="en-US" dirty="0" err="1" smtClean="0"/>
              <a:t>infectees</a:t>
            </a:r>
            <a:r>
              <a:rPr lang="en-US" dirty="0" smtClean="0"/>
              <a:t> from a singleton?</a:t>
            </a:r>
          </a:p>
          <a:p>
            <a:endParaRPr lang="en-US" dirty="0" smtClean="0"/>
          </a:p>
          <a:p>
            <a:r>
              <a:rPr lang="en-US" dirty="0" smtClean="0"/>
              <a:t>Intuition: Radial measures better suited</a:t>
            </a:r>
            <a:endParaRPr lang="en-US" dirty="0"/>
          </a:p>
          <a:p>
            <a:pPr marL="0" indent="0">
              <a:buNone/>
            </a:pPr>
            <a:endParaRPr lang="en-US" dirty="0"/>
          </a:p>
        </p:txBody>
      </p:sp>
      <p:sp>
        <p:nvSpPr>
          <p:cNvPr id="4" name="Content Placeholder 2"/>
          <p:cNvSpPr txBox="1">
            <a:spLocks/>
          </p:cNvSpPr>
          <p:nvPr/>
        </p:nvSpPr>
        <p:spPr>
          <a:xfrm>
            <a:off x="975359" y="3787635"/>
            <a:ext cx="3594515" cy="246082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35508" lvl="1" indent="-342900"/>
            <a:r>
              <a:rPr lang="en-US" sz="2000" dirty="0" smtClean="0"/>
              <a:t>Radial</a:t>
            </a:r>
          </a:p>
          <a:p>
            <a:pPr marL="818388" lvl="2" indent="-342900"/>
            <a:r>
              <a:rPr lang="en-US" sz="1800" dirty="0" smtClean="0"/>
              <a:t>Degree</a:t>
            </a:r>
            <a:endParaRPr lang="en-US" sz="1800" dirty="0"/>
          </a:p>
          <a:p>
            <a:pPr marL="818388" lvl="2" indent="-342900"/>
            <a:r>
              <a:rPr lang="en-US" sz="1800" dirty="0"/>
              <a:t>Closeness</a:t>
            </a:r>
          </a:p>
          <a:p>
            <a:pPr marL="818388" lvl="2" indent="-342900"/>
            <a:r>
              <a:rPr lang="en-US" sz="1800" dirty="0"/>
              <a:t>Eigenvector</a:t>
            </a:r>
          </a:p>
          <a:p>
            <a:pPr marL="818388" lvl="2" indent="-342900"/>
            <a:r>
              <a:rPr lang="en-US" sz="1800" dirty="0"/>
              <a:t>PageRank</a:t>
            </a:r>
          </a:p>
          <a:p>
            <a:pPr marL="818388" lvl="2" indent="-342900"/>
            <a:r>
              <a:rPr lang="en-US" sz="1800" dirty="0"/>
              <a:t>Neighborhood</a:t>
            </a:r>
          </a:p>
        </p:txBody>
      </p:sp>
      <p:sp>
        <p:nvSpPr>
          <p:cNvPr id="5" name="Content Placeholder 2"/>
          <p:cNvSpPr txBox="1">
            <a:spLocks/>
          </p:cNvSpPr>
          <p:nvPr/>
        </p:nvSpPr>
        <p:spPr>
          <a:xfrm>
            <a:off x="4779122" y="3792612"/>
            <a:ext cx="3594515" cy="24608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6" name="TextBox 5"/>
          <p:cNvSpPr txBox="1"/>
          <p:nvPr/>
        </p:nvSpPr>
        <p:spPr>
          <a:xfrm>
            <a:off x="6372876" y="4116501"/>
            <a:ext cx="184666" cy="369332"/>
          </a:xfrm>
          <a:prstGeom prst="rect">
            <a:avLst/>
          </a:prstGeom>
          <a:noFill/>
        </p:spPr>
        <p:txBody>
          <a:bodyPr wrap="none" rtlCol="0">
            <a:spAutoFit/>
          </a:bodyPr>
          <a:lstStyle/>
          <a:p>
            <a:endParaRPr lang="en-US" dirty="0"/>
          </a:p>
        </p:txBody>
      </p:sp>
      <p:sp>
        <p:nvSpPr>
          <p:cNvPr id="7" name="Content Placeholder 2"/>
          <p:cNvSpPr txBox="1">
            <a:spLocks/>
          </p:cNvSpPr>
          <p:nvPr/>
        </p:nvSpPr>
        <p:spPr>
          <a:xfrm>
            <a:off x="4688405" y="3792613"/>
            <a:ext cx="3594515" cy="246082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35508" lvl="1" indent="-342900"/>
            <a:r>
              <a:rPr lang="en-US" sz="2000" dirty="0" smtClean="0"/>
              <a:t>Medial</a:t>
            </a:r>
          </a:p>
          <a:p>
            <a:pPr marL="818388" lvl="2" indent="-342900"/>
            <a:r>
              <a:rPr lang="en-US" sz="1800" dirty="0" err="1" smtClean="0"/>
              <a:t>Betweenness</a:t>
            </a:r>
            <a:r>
              <a:rPr lang="en-US" sz="1800" dirty="0" smtClean="0"/>
              <a:t> </a:t>
            </a:r>
            <a:endParaRPr lang="en-US" sz="1800" dirty="0"/>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4671" y="4524749"/>
            <a:ext cx="1604489" cy="397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674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Kitsak</a:t>
            </a:r>
            <a:r>
              <a:rPr lang="en-US" dirty="0" smtClean="0"/>
              <a:t> et al: Connections Aren’t Everything</a:t>
            </a:r>
            <a:endParaRPr lang="en-US" dirty="0"/>
          </a:p>
        </p:txBody>
      </p:sp>
      <p:sp>
        <p:nvSpPr>
          <p:cNvPr id="3" name="Content Placeholder 2"/>
          <p:cNvSpPr>
            <a:spLocks noGrp="1"/>
          </p:cNvSpPr>
          <p:nvPr>
            <p:ph idx="1"/>
          </p:nvPr>
        </p:nvSpPr>
        <p:spPr>
          <a:xfrm>
            <a:off x="822959" y="1845734"/>
            <a:ext cx="4206241" cy="4023360"/>
          </a:xfrm>
        </p:spPr>
        <p:txBody>
          <a:bodyPr>
            <a:normAutofit fontScale="92500" lnSpcReduction="20000"/>
          </a:bodyPr>
          <a:lstStyle/>
          <a:p>
            <a:r>
              <a:rPr lang="en-US" dirty="0" smtClean="0"/>
              <a:t>In many of the models we covered previously, there are analytical results that show that nodes of high degree are effective origins for spreading under the SIR and SIS models.</a:t>
            </a:r>
          </a:p>
          <a:p>
            <a:r>
              <a:rPr lang="en-US" dirty="0" smtClean="0"/>
              <a:t>However, in real-world networks, the shell number and nodal degree do not always correlate. </a:t>
            </a:r>
          </a:p>
          <a:p>
            <a:r>
              <a:rPr lang="en-US" dirty="0" smtClean="0"/>
              <a:t>For instance, node </a:t>
            </a:r>
            <a:r>
              <a:rPr lang="en-US" i="1" dirty="0" smtClean="0"/>
              <a:t>b</a:t>
            </a:r>
            <a:r>
              <a:rPr lang="en-US" dirty="0" smtClean="0"/>
              <a:t> (high-degree, low-core) normally does not get created in simulated networks, but appears often in real-world ones.</a:t>
            </a:r>
          </a:p>
          <a:p>
            <a:r>
              <a:rPr lang="en-US" dirty="0" smtClean="0"/>
              <a:t>The intuition is that nodes like node </a:t>
            </a:r>
            <a:r>
              <a:rPr lang="en-US" i="1" dirty="0" smtClean="0"/>
              <a:t>a </a:t>
            </a:r>
            <a:r>
              <a:rPr lang="en-US" dirty="0" smtClean="0"/>
              <a:t>are more effective in spreading disease under the SIR and SIS models.</a:t>
            </a:r>
            <a:endParaRPr lang="en-US" dirty="0"/>
          </a:p>
        </p:txBody>
      </p:sp>
      <p:cxnSp>
        <p:nvCxnSpPr>
          <p:cNvPr id="48" name="Straight Connector 47"/>
          <p:cNvCxnSpPr>
            <a:stCxn id="81" idx="2"/>
            <a:endCxn id="80" idx="6"/>
          </p:cNvCxnSpPr>
          <p:nvPr/>
        </p:nvCxnSpPr>
        <p:spPr>
          <a:xfrm flipH="1">
            <a:off x="6948623" y="3474955"/>
            <a:ext cx="320480" cy="0"/>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80" idx="4"/>
            <a:endCxn id="82" idx="1"/>
          </p:cNvCxnSpPr>
          <p:nvPr/>
        </p:nvCxnSpPr>
        <p:spPr>
          <a:xfrm>
            <a:off x="6899830" y="3523335"/>
            <a:ext cx="158452" cy="49122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81" idx="4"/>
            <a:endCxn id="82" idx="7"/>
          </p:cNvCxnSpPr>
          <p:nvPr/>
        </p:nvCxnSpPr>
        <p:spPr>
          <a:xfrm flipH="1">
            <a:off x="7127285" y="3523335"/>
            <a:ext cx="190611" cy="49122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11622" y="3133185"/>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82786" y="3133185"/>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076584" y="2965822"/>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664178" y="2756618"/>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324027" y="2589255"/>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a:stCxn id="51" idx="6"/>
            <a:endCxn id="52" idx="2"/>
          </p:cNvCxnSpPr>
          <p:nvPr/>
        </p:nvCxnSpPr>
        <p:spPr>
          <a:xfrm>
            <a:off x="7009208" y="3181565"/>
            <a:ext cx="273579" cy="0"/>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2" idx="4"/>
            <a:endCxn id="81" idx="7"/>
          </p:cNvCxnSpPr>
          <p:nvPr/>
        </p:nvCxnSpPr>
        <p:spPr>
          <a:xfrm>
            <a:off x="7331579" y="3229945"/>
            <a:ext cx="20818" cy="210799"/>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1" idx="3"/>
            <a:endCxn id="80" idx="0"/>
          </p:cNvCxnSpPr>
          <p:nvPr/>
        </p:nvCxnSpPr>
        <p:spPr>
          <a:xfrm flipH="1">
            <a:off x="6899830" y="3215775"/>
            <a:ext cx="26083" cy="210799"/>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3" idx="3"/>
            <a:endCxn id="51" idx="1"/>
          </p:cNvCxnSpPr>
          <p:nvPr/>
        </p:nvCxnSpPr>
        <p:spPr>
          <a:xfrm flipH="1">
            <a:off x="6925913" y="3048412"/>
            <a:ext cx="164962" cy="9894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4" idx="7"/>
            <a:endCxn id="55" idx="2"/>
          </p:cNvCxnSpPr>
          <p:nvPr/>
        </p:nvCxnSpPr>
        <p:spPr>
          <a:xfrm flipV="1">
            <a:off x="6747473" y="2637636"/>
            <a:ext cx="576553" cy="13315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4" idx="5"/>
            <a:endCxn id="53" idx="1"/>
          </p:cNvCxnSpPr>
          <p:nvPr/>
        </p:nvCxnSpPr>
        <p:spPr>
          <a:xfrm>
            <a:off x="6747473" y="2839208"/>
            <a:ext cx="343401" cy="140784"/>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7282786" y="4597611"/>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870381" y="4764974"/>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82" idx="4"/>
            <a:endCxn id="62" idx="1"/>
          </p:cNvCxnSpPr>
          <p:nvPr/>
        </p:nvCxnSpPr>
        <p:spPr>
          <a:xfrm>
            <a:off x="7092783" y="4097149"/>
            <a:ext cx="204294" cy="51463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2" idx="3"/>
            <a:endCxn id="63" idx="6"/>
          </p:cNvCxnSpPr>
          <p:nvPr/>
        </p:nvCxnSpPr>
        <p:spPr>
          <a:xfrm flipH="1">
            <a:off x="6967967" y="4680202"/>
            <a:ext cx="329110" cy="13315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3" idx="5"/>
            <a:endCxn id="52" idx="1"/>
          </p:cNvCxnSpPr>
          <p:nvPr/>
        </p:nvCxnSpPr>
        <p:spPr>
          <a:xfrm>
            <a:off x="7159878" y="3048412"/>
            <a:ext cx="137199" cy="98943"/>
          </a:xfrm>
          <a:prstGeom prst="line">
            <a:avLst/>
          </a:prstGeom>
          <a:solidFill>
            <a:schemeClr val="bg1">
              <a:alpha val="23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0" idx="3"/>
            <a:endCxn id="79" idx="0"/>
          </p:cNvCxnSpPr>
          <p:nvPr/>
        </p:nvCxnSpPr>
        <p:spPr>
          <a:xfrm flipH="1">
            <a:off x="6771194" y="3509165"/>
            <a:ext cx="94134" cy="288701"/>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2" name="Straight Connector 71"/>
          <p:cNvCxnSpPr>
            <a:stCxn id="79" idx="5"/>
            <a:endCxn id="82" idx="2"/>
          </p:cNvCxnSpPr>
          <p:nvPr/>
        </p:nvCxnSpPr>
        <p:spPr>
          <a:xfrm>
            <a:off x="6805696" y="3880456"/>
            <a:ext cx="238294" cy="168312"/>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3" name="Straight Connector 72"/>
          <p:cNvCxnSpPr>
            <a:stCxn id="78" idx="3"/>
            <a:endCxn id="82" idx="6"/>
          </p:cNvCxnSpPr>
          <p:nvPr/>
        </p:nvCxnSpPr>
        <p:spPr>
          <a:xfrm flipH="1">
            <a:off x="7141576" y="3866286"/>
            <a:ext cx="294328" cy="182483"/>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4" name="Straight Connector 73"/>
          <p:cNvCxnSpPr>
            <a:stCxn id="81" idx="5"/>
            <a:endCxn id="78" idx="0"/>
          </p:cNvCxnSpPr>
          <p:nvPr/>
        </p:nvCxnSpPr>
        <p:spPr>
          <a:xfrm>
            <a:off x="7352398" y="3509166"/>
            <a:ext cx="118008" cy="274529"/>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5" name="Straight Connector 74"/>
          <p:cNvCxnSpPr>
            <a:stCxn id="81" idx="3"/>
            <a:endCxn id="79" idx="7"/>
          </p:cNvCxnSpPr>
          <p:nvPr/>
        </p:nvCxnSpPr>
        <p:spPr>
          <a:xfrm flipH="1">
            <a:off x="6805696" y="3509165"/>
            <a:ext cx="477698" cy="302871"/>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6" name="Straight Connector 75"/>
          <p:cNvCxnSpPr>
            <a:stCxn id="80" idx="5"/>
            <a:endCxn id="78" idx="1"/>
          </p:cNvCxnSpPr>
          <p:nvPr/>
        </p:nvCxnSpPr>
        <p:spPr>
          <a:xfrm>
            <a:off x="6934332" y="3509166"/>
            <a:ext cx="501572" cy="288699"/>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77" name="Straight Connector 76"/>
          <p:cNvCxnSpPr>
            <a:stCxn id="79" idx="6"/>
            <a:endCxn id="78" idx="2"/>
          </p:cNvCxnSpPr>
          <p:nvPr/>
        </p:nvCxnSpPr>
        <p:spPr>
          <a:xfrm flipV="1">
            <a:off x="6819987" y="3832076"/>
            <a:ext cx="601626" cy="14171"/>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sp>
        <p:nvSpPr>
          <p:cNvPr id="78" name="Oval 77"/>
          <p:cNvSpPr/>
          <p:nvPr/>
        </p:nvSpPr>
        <p:spPr>
          <a:xfrm>
            <a:off x="7421613" y="3783695"/>
            <a:ext cx="97586" cy="96761"/>
          </a:xfrm>
          <a:prstGeom prst="ellipse">
            <a:avLst/>
          </a:prstGeom>
          <a:solidFill>
            <a:schemeClr val="bg1">
              <a:alpha val="23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 name="Oval 78"/>
          <p:cNvSpPr/>
          <p:nvPr/>
        </p:nvSpPr>
        <p:spPr>
          <a:xfrm>
            <a:off x="6722401" y="3797866"/>
            <a:ext cx="97586" cy="96761"/>
          </a:xfrm>
          <a:prstGeom prst="ellipse">
            <a:avLst/>
          </a:prstGeom>
          <a:solidFill>
            <a:schemeClr val="bg1">
              <a:alpha val="23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 name="Oval 79"/>
          <p:cNvSpPr/>
          <p:nvPr/>
        </p:nvSpPr>
        <p:spPr>
          <a:xfrm>
            <a:off x="6851037" y="3426575"/>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269103" y="3426575"/>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043990" y="4000388"/>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a:stCxn id="63" idx="3"/>
            <a:endCxn id="115" idx="6"/>
          </p:cNvCxnSpPr>
          <p:nvPr/>
        </p:nvCxnSpPr>
        <p:spPr>
          <a:xfrm flipH="1" flipV="1">
            <a:off x="6058886" y="4811808"/>
            <a:ext cx="825786" cy="35757"/>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107" name="Straight Connector 106"/>
          <p:cNvCxnSpPr>
            <a:stCxn id="114" idx="5"/>
            <a:endCxn id="63" idx="1"/>
          </p:cNvCxnSpPr>
          <p:nvPr/>
        </p:nvCxnSpPr>
        <p:spPr>
          <a:xfrm>
            <a:off x="6269708" y="4272205"/>
            <a:ext cx="614964" cy="506939"/>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109" name="Straight Connector 108"/>
          <p:cNvCxnSpPr>
            <a:stCxn id="113" idx="5"/>
            <a:endCxn id="63" idx="2"/>
          </p:cNvCxnSpPr>
          <p:nvPr/>
        </p:nvCxnSpPr>
        <p:spPr>
          <a:xfrm>
            <a:off x="5851642" y="4272205"/>
            <a:ext cx="1018739" cy="541150"/>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cxnSp>
        <p:nvCxnSpPr>
          <p:cNvPr id="110" name="Straight Connector 109"/>
          <p:cNvCxnSpPr>
            <a:stCxn id="112" idx="6"/>
            <a:endCxn id="63" idx="2"/>
          </p:cNvCxnSpPr>
          <p:nvPr/>
        </p:nvCxnSpPr>
        <p:spPr>
          <a:xfrm>
            <a:off x="5737297" y="4609286"/>
            <a:ext cx="1133084" cy="204069"/>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sp>
        <p:nvSpPr>
          <p:cNvPr id="112" name="Oval 111"/>
          <p:cNvSpPr/>
          <p:nvPr/>
        </p:nvSpPr>
        <p:spPr>
          <a:xfrm>
            <a:off x="5639711" y="4560905"/>
            <a:ext cx="97586" cy="96761"/>
          </a:xfrm>
          <a:prstGeom prst="ellipse">
            <a:avLst/>
          </a:prstGeom>
          <a:solidFill>
            <a:schemeClr val="bg1">
              <a:alpha val="23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Oval 112"/>
          <p:cNvSpPr/>
          <p:nvPr/>
        </p:nvSpPr>
        <p:spPr>
          <a:xfrm>
            <a:off x="5768347" y="4189614"/>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186413" y="4189614"/>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5961300" y="4763427"/>
            <a:ext cx="97586" cy="96761"/>
          </a:xfrm>
          <a:prstGeom prst="ellipse">
            <a:avLst/>
          </a:prstGeom>
          <a:solidFill>
            <a:schemeClr val="bg1">
              <a:alpha val="23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98304" y="4495925"/>
            <a:ext cx="97586" cy="96761"/>
          </a:xfrm>
          <a:prstGeom prst="ellipse">
            <a:avLst/>
          </a:prstGeom>
          <a:solidFill>
            <a:schemeClr val="bg1">
              <a:alpha val="23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5" name="Straight Connector 124"/>
          <p:cNvCxnSpPr>
            <a:stCxn id="120" idx="3"/>
            <a:endCxn id="63" idx="0"/>
          </p:cNvCxnSpPr>
          <p:nvPr/>
        </p:nvCxnSpPr>
        <p:spPr>
          <a:xfrm>
            <a:off x="6912595" y="4578516"/>
            <a:ext cx="6579" cy="186458"/>
          </a:xfrm>
          <a:prstGeom prst="line">
            <a:avLst/>
          </a:prstGeom>
          <a:solidFill>
            <a:schemeClr val="bg1">
              <a:alpha val="23000"/>
            </a:schemeClr>
          </a:solidFill>
          <a:ln w="19050">
            <a:solidFill>
              <a:schemeClr val="tx1"/>
            </a:solidFill>
          </a:ln>
        </p:spPr>
        <p:style>
          <a:lnRef idx="2">
            <a:schemeClr val="accent5"/>
          </a:lnRef>
          <a:fillRef idx="0">
            <a:schemeClr val="accent5"/>
          </a:fillRef>
          <a:effectRef idx="1">
            <a:schemeClr val="accent5"/>
          </a:effectRef>
          <a:fontRef idx="minor">
            <a:schemeClr val="tx1"/>
          </a:fontRef>
        </p:style>
      </p:cxnSp>
      <p:sp>
        <p:nvSpPr>
          <p:cNvPr id="132" name="TextBox 131"/>
          <p:cNvSpPr txBox="1"/>
          <p:nvPr/>
        </p:nvSpPr>
        <p:spPr>
          <a:xfrm>
            <a:off x="6641144" y="3277098"/>
            <a:ext cx="228506" cy="369332"/>
          </a:xfrm>
          <a:prstGeom prst="rect">
            <a:avLst/>
          </a:prstGeom>
          <a:noFill/>
        </p:spPr>
        <p:txBody>
          <a:bodyPr wrap="square" rtlCol="0">
            <a:spAutoFit/>
          </a:bodyPr>
          <a:lstStyle/>
          <a:p>
            <a:r>
              <a:rPr lang="en-US" dirty="0" smtClean="0"/>
              <a:t>a</a:t>
            </a:r>
            <a:endParaRPr lang="en-US" dirty="0"/>
          </a:p>
        </p:txBody>
      </p:sp>
      <p:sp>
        <p:nvSpPr>
          <p:cNvPr id="133" name="TextBox 132"/>
          <p:cNvSpPr txBox="1"/>
          <p:nvPr/>
        </p:nvSpPr>
        <p:spPr>
          <a:xfrm>
            <a:off x="6850955" y="4762250"/>
            <a:ext cx="228506" cy="369332"/>
          </a:xfrm>
          <a:prstGeom prst="rect">
            <a:avLst/>
          </a:prstGeom>
          <a:noFill/>
        </p:spPr>
        <p:txBody>
          <a:bodyPr wrap="square" rtlCol="0">
            <a:spAutoFit/>
          </a:bodyPr>
          <a:lstStyle/>
          <a:p>
            <a:r>
              <a:rPr lang="en-US" dirty="0" smtClean="0"/>
              <a:t>b</a:t>
            </a:r>
            <a:endParaRPr lang="en-US" dirty="0"/>
          </a:p>
        </p:txBody>
      </p:sp>
    </p:spTree>
    <p:extLst>
      <p:ext uri="{BB962C8B-B14F-4D97-AF65-F5344CB8AC3E}">
        <p14:creationId xmlns:p14="http://schemas.microsoft.com/office/powerpoint/2010/main" val="2508628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Number</a:t>
            </a:r>
            <a:endParaRPr lang="en-US" dirty="0"/>
          </a:p>
        </p:txBody>
      </p:sp>
      <p:sp>
        <p:nvSpPr>
          <p:cNvPr id="3" name="Content Placeholder 2"/>
          <p:cNvSpPr>
            <a:spLocks noGrp="1"/>
          </p:cNvSpPr>
          <p:nvPr>
            <p:ph idx="1"/>
          </p:nvPr>
        </p:nvSpPr>
        <p:spPr/>
        <p:txBody>
          <a:bodyPr>
            <a:normAutofit/>
          </a:bodyPr>
          <a:lstStyle/>
          <a:p>
            <a:r>
              <a:rPr lang="en-US" sz="2400" dirty="0" smtClean="0"/>
              <a:t>The </a:t>
            </a:r>
            <a:r>
              <a:rPr lang="en-US" sz="2400" b="1" i="1" dirty="0" smtClean="0"/>
              <a:t>K</a:t>
            </a:r>
            <a:r>
              <a:rPr lang="en-US" sz="2400" b="1" dirty="0" smtClean="0"/>
              <a:t>-core</a:t>
            </a:r>
            <a:r>
              <a:rPr lang="en-US" sz="2400" dirty="0" smtClean="0"/>
              <a:t> of a graph is the largest </a:t>
            </a:r>
            <a:r>
              <a:rPr lang="en-US" sz="2400" dirty="0" err="1" smtClean="0"/>
              <a:t>subgraph</a:t>
            </a:r>
            <a:r>
              <a:rPr lang="en-US" sz="2400" dirty="0" smtClean="0"/>
              <a:t> in which all nodes have degree </a:t>
            </a:r>
            <a:r>
              <a:rPr lang="en-US" sz="2400" i="1" dirty="0" smtClean="0"/>
              <a:t>K</a:t>
            </a:r>
            <a:r>
              <a:rPr lang="en-US" sz="2400" dirty="0" smtClean="0"/>
              <a:t> or greater within that </a:t>
            </a:r>
            <a:r>
              <a:rPr lang="en-US" sz="2400" dirty="0" err="1" smtClean="0"/>
              <a:t>subgraph</a:t>
            </a:r>
            <a:r>
              <a:rPr lang="en-US" sz="2400" dirty="0" smtClean="0"/>
              <a:t>.</a:t>
            </a:r>
          </a:p>
          <a:p>
            <a:r>
              <a:rPr lang="en-US" sz="2400" dirty="0" smtClean="0"/>
              <a:t>The </a:t>
            </a:r>
            <a:r>
              <a:rPr lang="en-US" sz="2400" b="1" i="1" dirty="0" smtClean="0"/>
              <a:t>K-</a:t>
            </a:r>
            <a:r>
              <a:rPr lang="en-US" sz="2400" b="1" dirty="0" smtClean="0"/>
              <a:t>shell</a:t>
            </a:r>
            <a:r>
              <a:rPr lang="en-US" sz="2400" dirty="0" smtClean="0"/>
              <a:t> of a graph is all nodes in the </a:t>
            </a:r>
            <a:r>
              <a:rPr lang="en-US" sz="2400" i="1" dirty="0" smtClean="0"/>
              <a:t>K-</a:t>
            </a:r>
            <a:r>
              <a:rPr lang="en-US" sz="2400" dirty="0" smtClean="0"/>
              <a:t>core but not in some </a:t>
            </a:r>
            <a:r>
              <a:rPr lang="en-US" sz="2400" i="1" dirty="0" smtClean="0"/>
              <a:t>K’</a:t>
            </a:r>
            <a:r>
              <a:rPr lang="en-US" sz="2400" dirty="0" smtClean="0"/>
              <a:t>-core where </a:t>
            </a:r>
            <a:r>
              <a:rPr lang="en-US" sz="2400" i="1" dirty="0" smtClean="0"/>
              <a:t>K’ &gt; K</a:t>
            </a:r>
            <a:r>
              <a:rPr lang="en-US" sz="2400" dirty="0" smtClean="0"/>
              <a:t>.</a:t>
            </a:r>
          </a:p>
          <a:p>
            <a:r>
              <a:rPr lang="en-US" sz="2400" dirty="0" smtClean="0"/>
              <a:t>A node’s </a:t>
            </a:r>
            <a:r>
              <a:rPr lang="en-US" sz="2400" b="1" i="1" dirty="0" smtClean="0"/>
              <a:t>shell number</a:t>
            </a:r>
            <a:r>
              <a:rPr lang="en-US" sz="2400" b="1" dirty="0"/>
              <a:t> </a:t>
            </a:r>
            <a:r>
              <a:rPr lang="en-US" sz="2400" dirty="0" smtClean="0"/>
              <a:t>is the number of the associated shell it belongs to.</a:t>
            </a:r>
            <a:endParaRPr lang="en-US" sz="2400" dirty="0"/>
          </a:p>
        </p:txBody>
      </p:sp>
    </p:spTree>
    <p:extLst>
      <p:ext uri="{BB962C8B-B14F-4D97-AF65-F5344CB8AC3E}">
        <p14:creationId xmlns:p14="http://schemas.microsoft.com/office/powerpoint/2010/main" val="864257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 Decomposition</a:t>
            </a:r>
            <a:endParaRPr lang="en-US" dirty="0"/>
          </a:p>
        </p:txBody>
      </p:sp>
      <p:cxnSp>
        <p:nvCxnSpPr>
          <p:cNvPr id="7" name="Straight Connector 6"/>
          <p:cNvCxnSpPr>
            <a:stCxn id="40" idx="2"/>
            <a:endCxn id="39" idx="6"/>
          </p:cNvCxnSpPr>
          <p:nvPr/>
        </p:nvCxnSpPr>
        <p:spPr>
          <a:xfrm flipH="1">
            <a:off x="7202769" y="3404406"/>
            <a:ext cx="320480" cy="0"/>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39" idx="4"/>
            <a:endCxn id="41" idx="1"/>
          </p:cNvCxnSpPr>
          <p:nvPr/>
        </p:nvCxnSpPr>
        <p:spPr>
          <a:xfrm>
            <a:off x="7153976" y="3452786"/>
            <a:ext cx="158452" cy="49122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0" idx="4"/>
            <a:endCxn id="41" idx="7"/>
          </p:cNvCxnSpPr>
          <p:nvPr/>
        </p:nvCxnSpPr>
        <p:spPr>
          <a:xfrm flipH="1">
            <a:off x="7381431" y="3452786"/>
            <a:ext cx="190611" cy="49122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165768" y="3062636"/>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36932" y="3062636"/>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30730" y="2895273"/>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918324" y="2686069"/>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578173" y="2518706"/>
            <a:ext cx="97586" cy="96761"/>
          </a:xfrm>
          <a:prstGeom prst="ellipse">
            <a:avLst/>
          </a:prstGeom>
          <a:solidFill>
            <a:schemeClr val="accent2"/>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p:cNvCxnSpPr>
            <a:stCxn id="10" idx="6"/>
            <a:endCxn id="11" idx="2"/>
          </p:cNvCxnSpPr>
          <p:nvPr/>
        </p:nvCxnSpPr>
        <p:spPr>
          <a:xfrm>
            <a:off x="7263354" y="3111016"/>
            <a:ext cx="273579" cy="0"/>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1" idx="4"/>
            <a:endCxn id="40" idx="7"/>
          </p:cNvCxnSpPr>
          <p:nvPr/>
        </p:nvCxnSpPr>
        <p:spPr>
          <a:xfrm>
            <a:off x="7585725" y="3159396"/>
            <a:ext cx="20818" cy="210799"/>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3"/>
            <a:endCxn id="39" idx="0"/>
          </p:cNvCxnSpPr>
          <p:nvPr/>
        </p:nvCxnSpPr>
        <p:spPr>
          <a:xfrm flipH="1">
            <a:off x="7153976" y="3145226"/>
            <a:ext cx="26083" cy="210799"/>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3"/>
            <a:endCxn id="10" idx="1"/>
          </p:cNvCxnSpPr>
          <p:nvPr/>
        </p:nvCxnSpPr>
        <p:spPr>
          <a:xfrm flipH="1">
            <a:off x="7180059" y="2977863"/>
            <a:ext cx="164962" cy="9894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3" idx="7"/>
            <a:endCxn id="14" idx="2"/>
          </p:cNvCxnSpPr>
          <p:nvPr/>
        </p:nvCxnSpPr>
        <p:spPr>
          <a:xfrm flipV="1">
            <a:off x="7001619" y="2567087"/>
            <a:ext cx="576553" cy="13315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5"/>
            <a:endCxn id="12" idx="1"/>
          </p:cNvCxnSpPr>
          <p:nvPr/>
        </p:nvCxnSpPr>
        <p:spPr>
          <a:xfrm>
            <a:off x="7001619" y="2768659"/>
            <a:ext cx="343401" cy="140784"/>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536932" y="4527062"/>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124527" y="4694425"/>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41" idx="4"/>
            <a:endCxn id="21" idx="1"/>
          </p:cNvCxnSpPr>
          <p:nvPr/>
        </p:nvCxnSpPr>
        <p:spPr>
          <a:xfrm>
            <a:off x="7346929" y="4026600"/>
            <a:ext cx="204294" cy="51463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3"/>
            <a:endCxn id="22" idx="6"/>
          </p:cNvCxnSpPr>
          <p:nvPr/>
        </p:nvCxnSpPr>
        <p:spPr>
          <a:xfrm flipH="1">
            <a:off x="7222113" y="4609653"/>
            <a:ext cx="329110" cy="13315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5"/>
            <a:endCxn id="11" idx="1"/>
          </p:cNvCxnSpPr>
          <p:nvPr/>
        </p:nvCxnSpPr>
        <p:spPr>
          <a:xfrm>
            <a:off x="7414024" y="2977863"/>
            <a:ext cx="137199" cy="98943"/>
          </a:xfrm>
          <a:prstGeom prst="line">
            <a:avLst/>
          </a:prstGeom>
          <a:solidFill>
            <a:schemeClr val="bg1">
              <a:alpha val="23000"/>
            </a:schemeClr>
          </a:solid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3"/>
            <a:endCxn id="38" idx="0"/>
          </p:cNvCxnSpPr>
          <p:nvPr/>
        </p:nvCxnSpPr>
        <p:spPr>
          <a:xfrm flipH="1">
            <a:off x="7025340" y="3438616"/>
            <a:ext cx="94134" cy="288701"/>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1" name="Straight Connector 30"/>
          <p:cNvCxnSpPr>
            <a:stCxn id="38" idx="5"/>
            <a:endCxn id="41" idx="2"/>
          </p:cNvCxnSpPr>
          <p:nvPr/>
        </p:nvCxnSpPr>
        <p:spPr>
          <a:xfrm>
            <a:off x="7059842" y="3809907"/>
            <a:ext cx="238294" cy="168312"/>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2" name="Straight Connector 31"/>
          <p:cNvCxnSpPr>
            <a:stCxn id="37" idx="3"/>
            <a:endCxn id="41" idx="6"/>
          </p:cNvCxnSpPr>
          <p:nvPr/>
        </p:nvCxnSpPr>
        <p:spPr>
          <a:xfrm flipH="1">
            <a:off x="7395722" y="3843661"/>
            <a:ext cx="270453" cy="134559"/>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3" name="Straight Connector 32"/>
          <p:cNvCxnSpPr>
            <a:stCxn id="40" idx="5"/>
            <a:endCxn id="37" idx="0"/>
          </p:cNvCxnSpPr>
          <p:nvPr/>
        </p:nvCxnSpPr>
        <p:spPr>
          <a:xfrm>
            <a:off x="7606543" y="3438616"/>
            <a:ext cx="94134" cy="322455"/>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4" name="Straight Connector 33"/>
          <p:cNvCxnSpPr>
            <a:stCxn id="40" idx="3"/>
            <a:endCxn id="38" idx="7"/>
          </p:cNvCxnSpPr>
          <p:nvPr/>
        </p:nvCxnSpPr>
        <p:spPr>
          <a:xfrm flipH="1">
            <a:off x="7059842" y="3438616"/>
            <a:ext cx="477698" cy="302871"/>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5" name="Straight Connector 34"/>
          <p:cNvCxnSpPr>
            <a:stCxn id="39" idx="5"/>
            <a:endCxn id="37" idx="1"/>
          </p:cNvCxnSpPr>
          <p:nvPr/>
        </p:nvCxnSpPr>
        <p:spPr>
          <a:xfrm>
            <a:off x="7188477" y="3438616"/>
            <a:ext cx="477698" cy="336625"/>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36" name="Straight Connector 35"/>
          <p:cNvCxnSpPr>
            <a:stCxn id="38" idx="6"/>
            <a:endCxn id="37" idx="2"/>
          </p:cNvCxnSpPr>
          <p:nvPr/>
        </p:nvCxnSpPr>
        <p:spPr>
          <a:xfrm>
            <a:off x="7074133" y="3775697"/>
            <a:ext cx="577752" cy="33754"/>
          </a:xfrm>
          <a:prstGeom prst="line">
            <a:avLst/>
          </a:prstGeom>
          <a:solidFill>
            <a:schemeClr val="bg1">
              <a:alpha val="23000"/>
            </a:schemeClr>
          </a:solidFill>
          <a:ln w="19050">
            <a:solidFill>
              <a:srgbClr val="FF0000"/>
            </a:solidFill>
          </a:ln>
        </p:spPr>
        <p:style>
          <a:lnRef idx="2">
            <a:schemeClr val="accent5"/>
          </a:lnRef>
          <a:fillRef idx="0">
            <a:schemeClr val="accent5"/>
          </a:fillRef>
          <a:effectRef idx="1">
            <a:schemeClr val="accent5"/>
          </a:effectRef>
          <a:fontRef idx="minor">
            <a:schemeClr val="tx1"/>
          </a:fontRef>
        </p:style>
      </p:cxnSp>
      <p:sp>
        <p:nvSpPr>
          <p:cNvPr id="37" name="Oval 36"/>
          <p:cNvSpPr/>
          <p:nvPr/>
        </p:nvSpPr>
        <p:spPr>
          <a:xfrm>
            <a:off x="7651884" y="3761071"/>
            <a:ext cx="97586" cy="96761"/>
          </a:xfrm>
          <a:prstGeom prst="ellipse">
            <a:avLst/>
          </a:prstGeom>
          <a:solidFill>
            <a:srgbClr val="9B2D1F"/>
          </a:solidFill>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Oval 37"/>
          <p:cNvSpPr/>
          <p:nvPr/>
        </p:nvSpPr>
        <p:spPr>
          <a:xfrm>
            <a:off x="6976547" y="3727317"/>
            <a:ext cx="97586" cy="96761"/>
          </a:xfrm>
          <a:prstGeom prst="ellipse">
            <a:avLst/>
          </a:prstGeom>
          <a:solidFill>
            <a:srgbClr val="9B2D1F"/>
          </a:solidFill>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Oval 38"/>
          <p:cNvSpPr/>
          <p:nvPr/>
        </p:nvSpPr>
        <p:spPr>
          <a:xfrm>
            <a:off x="7105183" y="3356026"/>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523249" y="3356026"/>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98136" y="3929839"/>
            <a:ext cx="97586" cy="96761"/>
          </a:xfrm>
          <a:prstGeom prst="ellipse">
            <a:avLst/>
          </a:prstGeom>
          <a:solidFill>
            <a:srgbClr val="9B2D1F"/>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p:cNvSpPr>
            <a:spLocks noGrp="1"/>
          </p:cNvSpPr>
          <p:nvPr>
            <p:ph idx="1"/>
          </p:nvPr>
        </p:nvSpPr>
        <p:spPr>
          <a:xfrm>
            <a:off x="822959" y="1845734"/>
            <a:ext cx="5362213" cy="4023360"/>
          </a:xfrm>
        </p:spPr>
        <p:txBody>
          <a:bodyPr>
            <a:normAutofit/>
          </a:bodyPr>
          <a:lstStyle/>
          <a:p>
            <a:pPr>
              <a:buFont typeface="Arial"/>
              <a:buChar char="•"/>
            </a:pPr>
            <a:r>
              <a:rPr lang="en-US" sz="2400" dirty="0" smtClean="0"/>
              <a:t>Recursively remove nodes with the lowest degree.</a:t>
            </a:r>
          </a:p>
          <a:p>
            <a:pPr lvl="1">
              <a:buFont typeface="Arial"/>
              <a:buChar char="•"/>
            </a:pPr>
            <a:r>
              <a:rPr lang="en-US" dirty="0" smtClean="0"/>
              <a:t>To remove k-shell, keep removing nodes with degree = k.</a:t>
            </a:r>
          </a:p>
          <a:p>
            <a:pPr lvl="1">
              <a:buFont typeface="Arial"/>
              <a:buChar char="•"/>
            </a:pPr>
            <a:endParaRPr lang="en-US" dirty="0"/>
          </a:p>
          <a:p>
            <a:pPr>
              <a:buFont typeface="Arial"/>
              <a:buChar char="•"/>
            </a:pPr>
            <a:r>
              <a:rPr lang="en-US" dirty="0" smtClean="0"/>
              <a:t>An efficient way of finding the shell numbers.</a:t>
            </a:r>
          </a:p>
          <a:p>
            <a:pPr lvl="1">
              <a:buFont typeface="Arial"/>
              <a:buChar char="•"/>
            </a:pPr>
            <a:r>
              <a:rPr lang="en-US" dirty="0" smtClean="0"/>
              <a:t>Runs in linear time.</a:t>
            </a:r>
          </a:p>
          <a:p>
            <a:pPr>
              <a:buFont typeface="Arial"/>
              <a:buChar char="•"/>
            </a:pPr>
            <a:endParaRPr lang="en-US" dirty="0" smtClean="0"/>
          </a:p>
          <a:p>
            <a:pPr marL="0">
              <a:buNone/>
            </a:pPr>
            <a:endParaRPr lang="en-US" dirty="0"/>
          </a:p>
        </p:txBody>
      </p:sp>
      <p:sp>
        <p:nvSpPr>
          <p:cNvPr id="3" name="TextBox 2"/>
          <p:cNvSpPr txBox="1"/>
          <p:nvPr/>
        </p:nvSpPr>
        <p:spPr>
          <a:xfrm>
            <a:off x="7523659" y="2288496"/>
            <a:ext cx="217798" cy="261610"/>
          </a:xfrm>
          <a:prstGeom prst="rect">
            <a:avLst/>
          </a:prstGeom>
          <a:noFill/>
        </p:spPr>
        <p:txBody>
          <a:bodyPr wrap="square" rtlCol="0">
            <a:spAutoFit/>
          </a:bodyPr>
          <a:lstStyle/>
          <a:p>
            <a:r>
              <a:rPr lang="en-US" sz="1100" dirty="0" smtClean="0"/>
              <a:t>1</a:t>
            </a:r>
            <a:endParaRPr lang="en-US" sz="1100" dirty="0"/>
          </a:p>
        </p:txBody>
      </p:sp>
      <p:sp>
        <p:nvSpPr>
          <p:cNvPr id="43" name="TextBox 42"/>
          <p:cNvSpPr txBox="1"/>
          <p:nvPr/>
        </p:nvSpPr>
        <p:spPr>
          <a:xfrm>
            <a:off x="6969218" y="4633540"/>
            <a:ext cx="217798" cy="261610"/>
          </a:xfrm>
          <a:prstGeom prst="rect">
            <a:avLst/>
          </a:prstGeom>
          <a:noFill/>
        </p:spPr>
        <p:txBody>
          <a:bodyPr wrap="square" rtlCol="0">
            <a:spAutoFit/>
          </a:bodyPr>
          <a:lstStyle/>
          <a:p>
            <a:r>
              <a:rPr lang="en-US" sz="1100" dirty="0" smtClean="0"/>
              <a:t>1</a:t>
            </a:r>
            <a:endParaRPr lang="en-US" sz="1100" dirty="0"/>
          </a:p>
        </p:txBody>
      </p:sp>
      <p:sp>
        <p:nvSpPr>
          <p:cNvPr id="44" name="TextBox 43"/>
          <p:cNvSpPr txBox="1"/>
          <p:nvPr/>
        </p:nvSpPr>
        <p:spPr>
          <a:xfrm>
            <a:off x="7552910" y="4462435"/>
            <a:ext cx="217798" cy="261610"/>
          </a:xfrm>
          <a:prstGeom prst="rect">
            <a:avLst/>
          </a:prstGeom>
          <a:noFill/>
        </p:spPr>
        <p:txBody>
          <a:bodyPr wrap="square" rtlCol="0">
            <a:spAutoFit/>
          </a:bodyPr>
          <a:lstStyle/>
          <a:p>
            <a:r>
              <a:rPr lang="en-US" sz="1100" dirty="0" smtClean="0"/>
              <a:t>1</a:t>
            </a:r>
            <a:endParaRPr lang="en-US" sz="1100" dirty="0"/>
          </a:p>
        </p:txBody>
      </p:sp>
      <p:sp>
        <p:nvSpPr>
          <p:cNvPr id="45" name="TextBox 44"/>
          <p:cNvSpPr txBox="1"/>
          <p:nvPr/>
        </p:nvSpPr>
        <p:spPr>
          <a:xfrm>
            <a:off x="6758863" y="2673807"/>
            <a:ext cx="217798" cy="261610"/>
          </a:xfrm>
          <a:prstGeom prst="rect">
            <a:avLst/>
          </a:prstGeom>
          <a:noFill/>
        </p:spPr>
        <p:txBody>
          <a:bodyPr wrap="square" rtlCol="0">
            <a:spAutoFit/>
          </a:bodyPr>
          <a:lstStyle/>
          <a:p>
            <a:r>
              <a:rPr lang="en-US" sz="1100" dirty="0" smtClean="0"/>
              <a:t>1</a:t>
            </a:r>
            <a:endParaRPr lang="en-US" sz="1100" dirty="0"/>
          </a:p>
        </p:txBody>
      </p:sp>
      <p:sp>
        <p:nvSpPr>
          <p:cNvPr id="46" name="TextBox 45"/>
          <p:cNvSpPr txBox="1"/>
          <p:nvPr/>
        </p:nvSpPr>
        <p:spPr>
          <a:xfrm>
            <a:off x="7364570" y="2740437"/>
            <a:ext cx="217798" cy="261610"/>
          </a:xfrm>
          <a:prstGeom prst="rect">
            <a:avLst/>
          </a:prstGeom>
          <a:noFill/>
        </p:spPr>
        <p:txBody>
          <a:bodyPr wrap="square" rtlCol="0">
            <a:spAutoFit/>
          </a:bodyPr>
          <a:lstStyle/>
          <a:p>
            <a:r>
              <a:rPr lang="en-US" sz="1100" dirty="0" smtClean="0"/>
              <a:t>2</a:t>
            </a:r>
            <a:endParaRPr lang="en-US" sz="1100" dirty="0"/>
          </a:p>
        </p:txBody>
      </p:sp>
      <p:sp>
        <p:nvSpPr>
          <p:cNvPr id="48" name="TextBox 47"/>
          <p:cNvSpPr txBox="1"/>
          <p:nvPr/>
        </p:nvSpPr>
        <p:spPr>
          <a:xfrm>
            <a:off x="7552247" y="2975145"/>
            <a:ext cx="217798" cy="261610"/>
          </a:xfrm>
          <a:prstGeom prst="rect">
            <a:avLst/>
          </a:prstGeom>
          <a:noFill/>
        </p:spPr>
        <p:txBody>
          <a:bodyPr wrap="square" rtlCol="0">
            <a:spAutoFit/>
          </a:bodyPr>
          <a:lstStyle/>
          <a:p>
            <a:r>
              <a:rPr lang="en-US" sz="1100" dirty="0" smtClean="0"/>
              <a:t>2</a:t>
            </a:r>
            <a:endParaRPr lang="en-US" sz="1100" dirty="0"/>
          </a:p>
        </p:txBody>
      </p:sp>
      <p:sp>
        <p:nvSpPr>
          <p:cNvPr id="49" name="TextBox 48"/>
          <p:cNvSpPr txBox="1"/>
          <p:nvPr/>
        </p:nvSpPr>
        <p:spPr>
          <a:xfrm>
            <a:off x="6952079" y="2974688"/>
            <a:ext cx="217798" cy="261610"/>
          </a:xfrm>
          <a:prstGeom prst="rect">
            <a:avLst/>
          </a:prstGeom>
          <a:noFill/>
        </p:spPr>
        <p:txBody>
          <a:bodyPr wrap="square" rtlCol="0">
            <a:spAutoFit/>
          </a:bodyPr>
          <a:lstStyle/>
          <a:p>
            <a:r>
              <a:rPr lang="en-US" sz="1100" dirty="0" smtClean="0"/>
              <a:t>2</a:t>
            </a:r>
            <a:endParaRPr lang="en-US" sz="1100" dirty="0"/>
          </a:p>
        </p:txBody>
      </p:sp>
      <p:sp>
        <p:nvSpPr>
          <p:cNvPr id="50" name="TextBox 49"/>
          <p:cNvSpPr txBox="1"/>
          <p:nvPr/>
        </p:nvSpPr>
        <p:spPr>
          <a:xfrm>
            <a:off x="6864697" y="3299249"/>
            <a:ext cx="217798" cy="261610"/>
          </a:xfrm>
          <a:prstGeom prst="rect">
            <a:avLst/>
          </a:prstGeom>
          <a:noFill/>
        </p:spPr>
        <p:txBody>
          <a:bodyPr wrap="square" rtlCol="0">
            <a:spAutoFit/>
          </a:bodyPr>
          <a:lstStyle/>
          <a:p>
            <a:r>
              <a:rPr lang="en-US" sz="1100" dirty="0" smtClean="0"/>
              <a:t>4</a:t>
            </a:r>
            <a:endParaRPr lang="en-US" sz="1100" dirty="0"/>
          </a:p>
        </p:txBody>
      </p:sp>
      <p:sp>
        <p:nvSpPr>
          <p:cNvPr id="51" name="TextBox 50"/>
          <p:cNvSpPr txBox="1"/>
          <p:nvPr/>
        </p:nvSpPr>
        <p:spPr>
          <a:xfrm>
            <a:off x="6723125" y="3675056"/>
            <a:ext cx="217798" cy="261610"/>
          </a:xfrm>
          <a:prstGeom prst="rect">
            <a:avLst/>
          </a:prstGeom>
          <a:noFill/>
        </p:spPr>
        <p:txBody>
          <a:bodyPr wrap="square" rtlCol="0">
            <a:spAutoFit/>
          </a:bodyPr>
          <a:lstStyle/>
          <a:p>
            <a:r>
              <a:rPr lang="en-US" sz="1100" dirty="0" smtClean="0"/>
              <a:t>4</a:t>
            </a:r>
            <a:endParaRPr lang="en-US" sz="1100" dirty="0"/>
          </a:p>
        </p:txBody>
      </p:sp>
      <p:sp>
        <p:nvSpPr>
          <p:cNvPr id="52" name="TextBox 51"/>
          <p:cNvSpPr txBox="1"/>
          <p:nvPr/>
        </p:nvSpPr>
        <p:spPr>
          <a:xfrm>
            <a:off x="7381157" y="3909763"/>
            <a:ext cx="217798" cy="261610"/>
          </a:xfrm>
          <a:prstGeom prst="rect">
            <a:avLst/>
          </a:prstGeom>
          <a:noFill/>
        </p:spPr>
        <p:txBody>
          <a:bodyPr wrap="square" rtlCol="0">
            <a:spAutoFit/>
          </a:bodyPr>
          <a:lstStyle/>
          <a:p>
            <a:r>
              <a:rPr lang="en-US" sz="1100" dirty="0" smtClean="0"/>
              <a:t>4</a:t>
            </a:r>
            <a:endParaRPr lang="en-US" sz="1100" dirty="0"/>
          </a:p>
        </p:txBody>
      </p:sp>
      <p:sp>
        <p:nvSpPr>
          <p:cNvPr id="53" name="TextBox 52"/>
          <p:cNvSpPr txBox="1"/>
          <p:nvPr/>
        </p:nvSpPr>
        <p:spPr>
          <a:xfrm>
            <a:off x="7709940" y="3685899"/>
            <a:ext cx="217798" cy="261610"/>
          </a:xfrm>
          <a:prstGeom prst="rect">
            <a:avLst/>
          </a:prstGeom>
          <a:noFill/>
        </p:spPr>
        <p:txBody>
          <a:bodyPr wrap="square" rtlCol="0">
            <a:spAutoFit/>
          </a:bodyPr>
          <a:lstStyle/>
          <a:p>
            <a:r>
              <a:rPr lang="en-US" sz="1100" dirty="0" smtClean="0"/>
              <a:t>4</a:t>
            </a:r>
            <a:endParaRPr lang="en-US" sz="1100" dirty="0"/>
          </a:p>
        </p:txBody>
      </p:sp>
      <p:sp>
        <p:nvSpPr>
          <p:cNvPr id="54" name="TextBox 53"/>
          <p:cNvSpPr txBox="1"/>
          <p:nvPr/>
        </p:nvSpPr>
        <p:spPr>
          <a:xfrm>
            <a:off x="7592351" y="3274361"/>
            <a:ext cx="217798" cy="261610"/>
          </a:xfrm>
          <a:prstGeom prst="rect">
            <a:avLst/>
          </a:prstGeom>
          <a:noFill/>
        </p:spPr>
        <p:txBody>
          <a:bodyPr wrap="square" rtlCol="0">
            <a:spAutoFit/>
          </a:bodyPr>
          <a:lstStyle/>
          <a:p>
            <a:r>
              <a:rPr lang="en-US" sz="1100" dirty="0" smtClean="0"/>
              <a:t>4</a:t>
            </a:r>
            <a:endParaRPr lang="en-US" sz="1100" dirty="0"/>
          </a:p>
        </p:txBody>
      </p:sp>
    </p:spTree>
    <p:extLst>
      <p:ext uri="{BB962C8B-B14F-4D97-AF65-F5344CB8AC3E}">
        <p14:creationId xmlns:p14="http://schemas.microsoft.com/office/powerpoint/2010/main" val="14950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2"/>
                                        </p:tgtEl>
                                        <p:attrNameLst>
                                          <p:attrName>style.opacity</p:attrName>
                                        </p:attrNameLst>
                                      </p:cBhvr>
                                      <p:to>
                                        <p:strVal val="0.5"/>
                                      </p:to>
                                    </p:set>
                                    <p:animEffect filter="image" prLst="opacity: 0.5">
                                      <p:cBhvr rctx="IE">
                                        <p:cTn id="7" dur="indefinite"/>
                                        <p:tgtEl>
                                          <p:spTgt spid="22"/>
                                        </p:tgtEl>
                                      </p:cBhvr>
                                    </p:animEffect>
                                  </p:childTnLst>
                                </p:cTn>
                              </p:par>
                              <p:par>
                                <p:cTn id="8" presetID="9" presetClass="emph" presetSubtype="0" grpId="0" nodeType="withEffect">
                                  <p:stCondLst>
                                    <p:cond delay="0"/>
                                  </p:stCondLst>
                                  <p:childTnLst>
                                    <p:set>
                                      <p:cBhvr rctx="PPT">
                                        <p:cTn id="9" dur="indefinite"/>
                                        <p:tgtEl>
                                          <p:spTgt spid="14"/>
                                        </p:tgtEl>
                                        <p:attrNameLst>
                                          <p:attrName>style.opacity</p:attrName>
                                        </p:attrNameLst>
                                      </p:cBhvr>
                                      <p:to>
                                        <p:strVal val="0.5"/>
                                      </p:to>
                                    </p:set>
                                    <p:animEffect filter="image" prLst="opacity: 0.5">
                                      <p:cBhvr rctx="IE">
                                        <p:cTn id="10" dur="indefinite"/>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rctx="PPT">
                                        <p:cTn id="26" dur="indefinite"/>
                                        <p:tgtEl>
                                          <p:spTgt spid="13"/>
                                        </p:tgtEl>
                                        <p:attrNameLst>
                                          <p:attrName>style.opacity</p:attrName>
                                        </p:attrNameLst>
                                      </p:cBhvr>
                                      <p:to>
                                        <p:strVal val="0.5"/>
                                      </p:to>
                                    </p:set>
                                    <p:animEffect filter="image" prLst="opacity: 0.5">
                                      <p:cBhvr rctx="IE">
                                        <p:cTn id="27" dur="indefinite"/>
                                        <p:tgtEl>
                                          <p:spTgt spid="13"/>
                                        </p:tgtEl>
                                      </p:cBhvr>
                                    </p:animEffect>
                                  </p:childTnLst>
                                </p:cTn>
                              </p:par>
                              <p:par>
                                <p:cTn id="28" presetID="9" presetClass="emph" presetSubtype="0" grpId="0" nodeType="withEffect">
                                  <p:stCondLst>
                                    <p:cond delay="0"/>
                                  </p:stCondLst>
                                  <p:childTnLst>
                                    <p:set>
                                      <p:cBhvr rctx="PPT">
                                        <p:cTn id="29" dur="indefinite"/>
                                        <p:tgtEl>
                                          <p:spTgt spid="21"/>
                                        </p:tgtEl>
                                        <p:attrNameLst>
                                          <p:attrName>style.opacity</p:attrName>
                                        </p:attrNameLst>
                                      </p:cBhvr>
                                      <p:to>
                                        <p:strVal val="0.5"/>
                                      </p:to>
                                    </p:set>
                                    <p:animEffect filter="image" prLst="opacity: 0.5">
                                      <p:cBhvr rctx="IE">
                                        <p:cTn id="30" dur="indefinite"/>
                                        <p:tgtEl>
                                          <p:spTgt spid="21"/>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grpId="0" nodeType="clickEffect">
                                  <p:stCondLst>
                                    <p:cond delay="0"/>
                                  </p:stCondLst>
                                  <p:childTnLst>
                                    <p:set>
                                      <p:cBhvr rctx="PPT">
                                        <p:cTn id="44" dur="indefinite"/>
                                        <p:tgtEl>
                                          <p:spTgt spid="12"/>
                                        </p:tgtEl>
                                        <p:attrNameLst>
                                          <p:attrName>style.opacity</p:attrName>
                                        </p:attrNameLst>
                                      </p:cBhvr>
                                      <p:to>
                                        <p:strVal val="0.5"/>
                                      </p:to>
                                    </p:set>
                                    <p:animEffect filter="image" prLst="opacity: 0.5">
                                      <p:cBhvr rctx="IE">
                                        <p:cTn id="45" dur="indefinite"/>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8"/>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0" nodeType="clickEffect">
                                  <p:stCondLst>
                                    <p:cond delay="0"/>
                                  </p:stCondLst>
                                  <p:childTnLst>
                                    <p:set>
                                      <p:cBhvr rctx="PPT">
                                        <p:cTn id="59" dur="indefinite"/>
                                        <p:tgtEl>
                                          <p:spTgt spid="10"/>
                                        </p:tgtEl>
                                        <p:attrNameLst>
                                          <p:attrName>style.opacity</p:attrName>
                                        </p:attrNameLst>
                                      </p:cBhvr>
                                      <p:to>
                                        <p:strVal val="0.5"/>
                                      </p:to>
                                    </p:set>
                                    <p:animEffect filter="image" prLst="opacity: 0.5">
                                      <p:cBhvr rctx="IE">
                                        <p:cTn id="60" dur="indefinite"/>
                                        <p:tgtEl>
                                          <p:spTgt spid="10"/>
                                        </p:tgtEl>
                                      </p:cBhvr>
                                    </p:animEffect>
                                  </p:childTnLst>
                                </p:cTn>
                              </p:par>
                              <p:par>
                                <p:cTn id="61" presetID="9" presetClass="emph" presetSubtype="0" grpId="0" nodeType="withEffect">
                                  <p:stCondLst>
                                    <p:cond delay="0"/>
                                  </p:stCondLst>
                                  <p:childTnLst>
                                    <p:set>
                                      <p:cBhvr rctx="PPT">
                                        <p:cTn id="62" dur="indefinite"/>
                                        <p:tgtEl>
                                          <p:spTgt spid="11"/>
                                        </p:tgtEl>
                                        <p:attrNameLst>
                                          <p:attrName>style.opacity</p:attrName>
                                        </p:attrNameLst>
                                      </p:cBhvr>
                                      <p:to>
                                        <p:strVal val="0.5"/>
                                      </p:to>
                                    </p:set>
                                    <p:animEffect filter="image" prLst="opacity: 0.5">
                                      <p:cBhvr rctx="IE">
                                        <p:cTn id="63" dur="indefinite"/>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5"/>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6"/>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1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mph" presetSubtype="0" grpId="0" nodeType="clickEffect">
                                  <p:stCondLst>
                                    <p:cond delay="0"/>
                                  </p:stCondLst>
                                  <p:childTnLst>
                                    <p:set>
                                      <p:cBhvr rctx="PPT">
                                        <p:cTn id="81" dur="indefinite"/>
                                        <p:tgtEl>
                                          <p:spTgt spid="37"/>
                                        </p:tgtEl>
                                        <p:attrNameLst>
                                          <p:attrName>style.opacity</p:attrName>
                                        </p:attrNameLst>
                                      </p:cBhvr>
                                      <p:to>
                                        <p:strVal val="0.5"/>
                                      </p:to>
                                    </p:set>
                                    <p:animEffect filter="image" prLst="opacity: 0.5">
                                      <p:cBhvr rctx="IE">
                                        <p:cTn id="82" dur="indefinite"/>
                                        <p:tgtEl>
                                          <p:spTgt spid="37"/>
                                        </p:tgtEl>
                                      </p:cBhvr>
                                    </p:animEffect>
                                  </p:childTnLst>
                                </p:cTn>
                              </p:par>
                              <p:par>
                                <p:cTn id="83" presetID="9" presetClass="emph" presetSubtype="0" grpId="0" nodeType="withEffect">
                                  <p:stCondLst>
                                    <p:cond delay="0"/>
                                  </p:stCondLst>
                                  <p:childTnLst>
                                    <p:set>
                                      <p:cBhvr rctx="PPT">
                                        <p:cTn id="84" dur="indefinite"/>
                                        <p:tgtEl>
                                          <p:spTgt spid="40"/>
                                        </p:tgtEl>
                                        <p:attrNameLst>
                                          <p:attrName>style.opacity</p:attrName>
                                        </p:attrNameLst>
                                      </p:cBhvr>
                                      <p:to>
                                        <p:strVal val="0.5"/>
                                      </p:to>
                                    </p:set>
                                    <p:animEffect filter="image" prLst="opacity: 0.5">
                                      <p:cBhvr rctx="IE">
                                        <p:cTn id="85" dur="indefinite"/>
                                        <p:tgtEl>
                                          <p:spTgt spid="40"/>
                                        </p:tgtEl>
                                      </p:cBhvr>
                                    </p:animEffect>
                                  </p:childTnLst>
                                </p:cTn>
                              </p:par>
                              <p:par>
                                <p:cTn id="86" presetID="9" presetClass="emph" presetSubtype="0" grpId="0" nodeType="withEffect">
                                  <p:stCondLst>
                                    <p:cond delay="0"/>
                                  </p:stCondLst>
                                  <p:childTnLst>
                                    <p:set>
                                      <p:cBhvr rctx="PPT">
                                        <p:cTn id="87" dur="indefinite"/>
                                        <p:tgtEl>
                                          <p:spTgt spid="39"/>
                                        </p:tgtEl>
                                        <p:attrNameLst>
                                          <p:attrName>style.opacity</p:attrName>
                                        </p:attrNameLst>
                                      </p:cBhvr>
                                      <p:to>
                                        <p:strVal val="0.5"/>
                                      </p:to>
                                    </p:set>
                                    <p:animEffect filter="image" prLst="opacity: 0.5">
                                      <p:cBhvr rctx="IE">
                                        <p:cTn id="88" dur="indefinite"/>
                                        <p:tgtEl>
                                          <p:spTgt spid="39"/>
                                        </p:tgtEl>
                                      </p:cBhvr>
                                    </p:animEffect>
                                  </p:childTnLst>
                                </p:cTn>
                              </p:par>
                              <p:par>
                                <p:cTn id="89" presetID="9" presetClass="emph" presetSubtype="0" grpId="0" nodeType="withEffect">
                                  <p:stCondLst>
                                    <p:cond delay="0"/>
                                  </p:stCondLst>
                                  <p:childTnLst>
                                    <p:set>
                                      <p:cBhvr rctx="PPT">
                                        <p:cTn id="90" dur="indefinite"/>
                                        <p:tgtEl>
                                          <p:spTgt spid="38"/>
                                        </p:tgtEl>
                                        <p:attrNameLst>
                                          <p:attrName>style.opacity</p:attrName>
                                        </p:attrNameLst>
                                      </p:cBhvr>
                                      <p:to>
                                        <p:strVal val="0.5"/>
                                      </p:to>
                                    </p:set>
                                    <p:animEffect filter="image" prLst="opacity: 0.5">
                                      <p:cBhvr rctx="IE">
                                        <p:cTn id="91" dur="indefinite"/>
                                        <p:tgtEl>
                                          <p:spTgt spid="38"/>
                                        </p:tgtEl>
                                      </p:cBhvr>
                                    </p:animEffect>
                                  </p:childTnLst>
                                </p:cTn>
                              </p:par>
                              <p:par>
                                <p:cTn id="92" presetID="9" presetClass="emph" presetSubtype="0" grpId="0" nodeType="withEffect">
                                  <p:stCondLst>
                                    <p:cond delay="0"/>
                                  </p:stCondLst>
                                  <p:childTnLst>
                                    <p:set>
                                      <p:cBhvr rctx="PPT">
                                        <p:cTn id="93" dur="indefinite"/>
                                        <p:tgtEl>
                                          <p:spTgt spid="41"/>
                                        </p:tgtEl>
                                        <p:attrNameLst>
                                          <p:attrName>style.opacity</p:attrName>
                                        </p:attrNameLst>
                                      </p:cBhvr>
                                      <p:to>
                                        <p:strVal val="0.5"/>
                                      </p:to>
                                    </p:set>
                                    <p:animEffect filter="image" prLst="opacity: 0.5">
                                      <p:cBhvr rctx="IE">
                                        <p:cTn id="94" dur="indefinite"/>
                                        <p:tgtEl>
                                          <p:spTgt spid="4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3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7"/>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35"/>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8"/>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0"/>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31"/>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32"/>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1" grpId="0" animBg="1"/>
      <p:bldP spid="22" grpId="0" animBg="1"/>
      <p:bldP spid="37" grpId="0" animBg="1"/>
      <p:bldP spid="38" grpId="0" animBg="1"/>
      <p:bldP spid="39" grpId="0" animBg="1"/>
      <p:bldP spid="40" grpId="0" animBg="1"/>
      <p:bldP spid="41" grpId="0" animBg="1"/>
      <p:bldP spid="3" grpId="0"/>
      <p:bldP spid="43" grpId="0"/>
      <p:bldP spid="44" grpId="0"/>
      <p:bldP spid="45" grpId="0"/>
      <p:bldP spid="46" grpId="0"/>
      <p:bldP spid="48" grpId="0"/>
      <p:bldP spid="49" grpId="0"/>
      <p:bldP spid="50" grpId="0"/>
      <p:bldP spid="51" grpId="0"/>
      <p:bldP spid="52" grpId="0"/>
      <p:bldP spid="5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Imprecision Metric</a:t>
            </a:r>
            <a:endParaRPr lang="en-US" dirty="0"/>
          </a:p>
        </p:txBody>
      </p:sp>
      <p:sp>
        <p:nvSpPr>
          <p:cNvPr id="3" name="Content Placeholder 2"/>
          <p:cNvSpPr>
            <a:spLocks noGrp="1"/>
          </p:cNvSpPr>
          <p:nvPr>
            <p:ph idx="1"/>
          </p:nvPr>
        </p:nvSpPr>
        <p:spPr/>
        <p:txBody>
          <a:bodyPr>
            <a:normAutofit/>
          </a:bodyPr>
          <a:lstStyle/>
          <a:p>
            <a:pPr>
              <a:buFont typeface="Arial"/>
              <a:buChar char="•"/>
            </a:pPr>
            <a:r>
              <a:rPr lang="en-US" sz="2400" dirty="0" smtClean="0"/>
              <a:t>For the top </a:t>
            </a:r>
            <a:r>
              <a:rPr lang="en-US" sz="2400" i="1" dirty="0" smtClean="0"/>
              <a:t>p </a:t>
            </a:r>
            <a:r>
              <a:rPr lang="en-US" sz="2400" dirty="0" smtClean="0"/>
              <a:t>fraction of nodes based on top k-shell value:</a:t>
            </a:r>
          </a:p>
          <a:p>
            <a:pPr>
              <a:buFont typeface="Arial"/>
              <a:buChar char="•"/>
            </a:pPr>
            <a:endParaRPr lang="en-US" sz="2400" dirty="0"/>
          </a:p>
          <a:p>
            <a:pPr lvl="1">
              <a:buFont typeface="Arial"/>
              <a:buChar char="•"/>
            </a:pPr>
            <a:endParaRPr lang="en-US" sz="2000" dirty="0" smtClean="0"/>
          </a:p>
          <a:p>
            <a:pPr lvl="1">
              <a:buFont typeface="Arial"/>
              <a:buChar char="•"/>
            </a:pPr>
            <a:r>
              <a:rPr lang="en-US" sz="2000" i="1" dirty="0" err="1" smtClean="0"/>
              <a:t>M</a:t>
            </a:r>
            <a:r>
              <a:rPr lang="en-US" sz="2000" i="1" baseline="-25000" dirty="0" err="1" smtClean="0"/>
              <a:t>ks</a:t>
            </a:r>
            <a:r>
              <a:rPr lang="en-US" sz="2000" dirty="0" smtClean="0"/>
              <a:t> is the spreading ability of the nodes selected based on shell number.</a:t>
            </a:r>
          </a:p>
          <a:p>
            <a:pPr lvl="1">
              <a:buFont typeface="Arial"/>
              <a:buChar char="•"/>
            </a:pPr>
            <a:r>
              <a:rPr lang="en-US" sz="2000" i="1" dirty="0" err="1" smtClean="0"/>
              <a:t>M</a:t>
            </a:r>
            <a:r>
              <a:rPr lang="en-US" sz="2000" i="1" baseline="-25000" dirty="0" err="1" smtClean="0"/>
              <a:t>eff</a:t>
            </a:r>
            <a:r>
              <a:rPr lang="en-US" sz="2000" dirty="0" smtClean="0"/>
              <a:t> is the spreading ability of the best set of nodes.</a:t>
            </a:r>
          </a:p>
          <a:p>
            <a:pPr lvl="1">
              <a:buFont typeface="Arial"/>
              <a:buChar char="•"/>
            </a:pPr>
            <a:endParaRPr lang="en-US" sz="2000" dirty="0" smtClean="0"/>
          </a:p>
          <a:p>
            <a:pPr lvl="1">
              <a:buFont typeface="Arial"/>
              <a:buChar char="•"/>
            </a:pPr>
            <a:r>
              <a:rPr lang="en-US" sz="2000" dirty="0" smtClean="0"/>
              <a:t>Lower value means the selected nodes can spread as good as the optimal set of nodes.</a:t>
            </a:r>
          </a:p>
          <a:p>
            <a:pPr lvl="1">
              <a:buFont typeface="Arial"/>
              <a:buChar char="•"/>
            </a:pPr>
            <a:r>
              <a:rPr lang="en-US" sz="2000" dirty="0" smtClean="0"/>
              <a:t>Analogously defined for other centrality measures.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43" y="2314864"/>
            <a:ext cx="4083578"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521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166" y="239571"/>
            <a:ext cx="7543800" cy="1450757"/>
          </a:xfrm>
        </p:spPr>
        <p:txBody>
          <a:bodyPr/>
          <a:lstStyle/>
          <a:p>
            <a:r>
              <a:rPr lang="en-US" dirty="0" smtClean="0"/>
              <a:t>Experiments and Results</a:t>
            </a:r>
            <a:endParaRPr lang="en-US" dirty="0"/>
          </a:p>
        </p:txBody>
      </p:sp>
      <p:sp>
        <p:nvSpPr>
          <p:cNvPr id="3" name="Content Placeholder 2"/>
          <p:cNvSpPr>
            <a:spLocks noGrp="1"/>
          </p:cNvSpPr>
          <p:nvPr>
            <p:ph idx="1"/>
          </p:nvPr>
        </p:nvSpPr>
        <p:spPr>
          <a:xfrm>
            <a:off x="617401" y="1587052"/>
            <a:ext cx="3075709" cy="2257896"/>
          </a:xfrm>
        </p:spPr>
        <p:txBody>
          <a:bodyPr>
            <a:normAutofit fontScale="92500" lnSpcReduction="20000"/>
          </a:bodyPr>
          <a:lstStyle/>
          <a:p>
            <a:endParaRPr lang="en-US" dirty="0" smtClean="0"/>
          </a:p>
          <a:p>
            <a:r>
              <a:rPr lang="en-US" dirty="0" smtClean="0"/>
              <a:t>The authors examined 8 real-world network datasets and ran SIR/SIS simulations comparing the top “spreaders” (origin nodes) based on degree, shell decomposition, and simulation.</a:t>
            </a:r>
          </a:p>
          <a:p>
            <a:endParaRPr lang="en-US" dirty="0"/>
          </a:p>
          <a:p>
            <a:endParaRPr lang="en-US" dirty="0"/>
          </a:p>
        </p:txBody>
      </p:sp>
      <p:sp>
        <p:nvSpPr>
          <p:cNvPr id="5" name="Rectangle 4"/>
          <p:cNvSpPr/>
          <p:nvPr/>
        </p:nvSpPr>
        <p:spPr>
          <a:xfrm>
            <a:off x="0" y="6112862"/>
            <a:ext cx="9144000" cy="230832"/>
          </a:xfrm>
          <a:prstGeom prst="rect">
            <a:avLst/>
          </a:prstGeom>
        </p:spPr>
        <p:txBody>
          <a:bodyPr wrap="square">
            <a:spAutoFit/>
          </a:bodyPr>
          <a:lstStyle/>
          <a:p>
            <a:r>
              <a:rPr lang="en-US" sz="900" dirty="0"/>
              <a:t>Macdonald, Brian, et al. "Spreaders in the Network SIR Model: An Empirical Study." </a:t>
            </a:r>
            <a:r>
              <a:rPr lang="en-US" sz="900" dirty="0" err="1"/>
              <a:t>arXiv</a:t>
            </a:r>
            <a:r>
              <a:rPr lang="en-US" sz="900" dirty="0"/>
              <a:t> preprint arXiv:1208.4269 (</a:t>
            </a:r>
            <a:r>
              <a:rPr lang="en-US" sz="900" dirty="0" smtClean="0"/>
              <a:t>2012).</a:t>
            </a:r>
          </a:p>
        </p:txBody>
      </p:sp>
      <p:pic>
        <p:nvPicPr>
          <p:cNvPr id="9" name="Picture 8" descr="04-scatterplot-deg-kcore-cond-mat-GCC.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703" y="3685114"/>
            <a:ext cx="2692784" cy="2452834"/>
          </a:xfrm>
          <a:prstGeom prst="rect">
            <a:avLst/>
          </a:prstGeom>
        </p:spPr>
      </p:pic>
      <p:pic>
        <p:nvPicPr>
          <p:cNvPr id="10" name="Picture 9" descr="05-cond-mat-GCC-ineff-vs-beta.tif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6459" y="1751979"/>
            <a:ext cx="5557541" cy="2320138"/>
          </a:xfrm>
          <a:prstGeom prst="rect">
            <a:avLst/>
          </a:prstGeom>
        </p:spPr>
      </p:pic>
      <p:pic>
        <p:nvPicPr>
          <p:cNvPr id="11" name="Picture 10" descr="01-cond-mat-GCC-beta-11-17-deg-kcore-eig-close.tif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2289" y="4033079"/>
            <a:ext cx="5451711" cy="2120247"/>
          </a:xfrm>
          <a:prstGeom prst="rect">
            <a:avLst/>
          </a:prstGeom>
        </p:spPr>
      </p:pic>
    </p:spTree>
    <p:extLst>
      <p:ext uri="{BB962C8B-B14F-4D97-AF65-F5344CB8AC3E}">
        <p14:creationId xmlns:p14="http://schemas.microsoft.com/office/powerpoint/2010/main" val="8804421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ClusterRank</a:t>
            </a:r>
            <a:r>
              <a:rPr lang="en-US" dirty="0" smtClean="0"/>
              <a:t> (Chen et al.)</a:t>
            </a:r>
            <a:endParaRPr lang="en-US" dirty="0"/>
          </a:p>
        </p:txBody>
      </p:sp>
      <p:sp>
        <p:nvSpPr>
          <p:cNvPr id="3" name="Content Placeholder 2"/>
          <p:cNvSpPr>
            <a:spLocks noGrp="1"/>
          </p:cNvSpPr>
          <p:nvPr>
            <p:ph idx="1"/>
          </p:nvPr>
        </p:nvSpPr>
        <p:spPr/>
        <p:txBody>
          <a:bodyPr/>
          <a:lstStyle/>
          <a:p>
            <a:r>
              <a:rPr lang="en-US" dirty="0" smtClean="0"/>
              <a:t>A centrality measure where the clustering coefficient is used as a factor</a:t>
            </a:r>
          </a:p>
          <a:p>
            <a:endParaRPr lang="en-US" dirty="0"/>
          </a:p>
          <a:p>
            <a:endParaRPr lang="en-US" dirty="0" smtClean="0"/>
          </a:p>
          <a:p>
            <a:endParaRPr lang="en-US" dirty="0"/>
          </a:p>
          <a:p>
            <a:r>
              <a:rPr lang="en-US" dirty="0" smtClean="0"/>
              <a:t>Intuition: Centrality decreases with clustering but increases with the degree of its neighbors.</a:t>
            </a:r>
          </a:p>
          <a:p>
            <a:endParaRPr lang="en-US" dirty="0"/>
          </a:p>
          <a:p>
            <a:r>
              <a:rPr lang="en-US" dirty="0" smtClean="0"/>
              <a:t>(Later, we shall see that this seems to work for other diffusion models as well).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558" y="2453628"/>
            <a:ext cx="4345582" cy="1044777"/>
          </a:xfrm>
          <a:prstGeom prst="rect">
            <a:avLst/>
          </a:prstGeom>
        </p:spPr>
      </p:pic>
    </p:spTree>
    <p:extLst>
      <p:ext uri="{BB962C8B-B14F-4D97-AF65-F5344CB8AC3E}">
        <p14:creationId xmlns:p14="http://schemas.microsoft.com/office/powerpoint/2010/main" val="3399804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975860" y="1839384"/>
            <a:ext cx="2870624"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Arial"/>
              <a:buChar char="•"/>
            </a:pPr>
            <a:r>
              <a:rPr lang="en-US" dirty="0" err="1" smtClean="0"/>
              <a:t>Ruocheng</a:t>
            </a:r>
            <a:r>
              <a:rPr lang="en-US" dirty="0" smtClean="0"/>
              <a:t> </a:t>
            </a:r>
            <a:r>
              <a:rPr lang="en-US" dirty="0" err="1" smtClean="0"/>
              <a:t>Guo</a:t>
            </a:r>
            <a:endParaRPr lang="en-US" dirty="0" smtClean="0"/>
          </a:p>
          <a:p>
            <a:pPr lvl="2">
              <a:buFont typeface="Arial"/>
              <a:buChar char="•"/>
            </a:pPr>
            <a:r>
              <a:rPr lang="en-US" dirty="0" smtClean="0">
                <a:hlinkClick r:id="rId2"/>
              </a:rPr>
              <a:t>Ruocheng.Guo@asu.edu</a:t>
            </a:r>
            <a:endParaRPr lang="en-US" dirty="0" smtClean="0"/>
          </a:p>
          <a:p>
            <a:pPr lvl="2">
              <a:buFont typeface="Arial"/>
              <a:buChar char="•"/>
            </a:pPr>
            <a:endParaRPr lang="en-US" dirty="0" smtClean="0"/>
          </a:p>
          <a:p>
            <a:pPr lvl="2">
              <a:buFont typeface="Arial"/>
              <a:buChar char="•"/>
            </a:pPr>
            <a:endParaRPr lang="en-US" dirty="0"/>
          </a:p>
          <a:p>
            <a:pPr lvl="2">
              <a:buFont typeface="Arial"/>
              <a:buChar char="•"/>
            </a:pPr>
            <a:endParaRPr lang="en-US" dirty="0" smtClean="0"/>
          </a:p>
          <a:p>
            <a:pPr lvl="2">
              <a:buFont typeface="Arial"/>
              <a:buChar char="•"/>
            </a:pPr>
            <a:endParaRPr lang="en-US" dirty="0" smtClean="0"/>
          </a:p>
          <a:p>
            <a:pPr lvl="2">
              <a:buFont typeface="Arial"/>
              <a:buChar char="•"/>
            </a:pPr>
            <a:endParaRPr lang="en-US" dirty="0" smtClean="0"/>
          </a:p>
          <a:p>
            <a:pPr lvl="2">
              <a:buFont typeface="Arial"/>
              <a:buChar char="•"/>
            </a:pPr>
            <a:endParaRPr lang="en-US" dirty="0" smtClean="0"/>
          </a:p>
          <a:p>
            <a:pPr lvl="1">
              <a:buFont typeface="Arial"/>
              <a:buChar char="•"/>
            </a:pPr>
            <a:r>
              <a:rPr lang="en-US" dirty="0" err="1" smtClean="0"/>
              <a:t>Elham</a:t>
            </a:r>
            <a:r>
              <a:rPr lang="en-US" dirty="0" smtClean="0"/>
              <a:t> </a:t>
            </a:r>
            <a:r>
              <a:rPr lang="en-US" dirty="0" err="1" smtClean="0"/>
              <a:t>Shabaani</a:t>
            </a:r>
            <a:endParaRPr lang="en-US" dirty="0" smtClean="0"/>
          </a:p>
          <a:p>
            <a:pPr lvl="2">
              <a:buFont typeface="Arial"/>
              <a:buChar char="•"/>
            </a:pPr>
            <a:r>
              <a:rPr lang="en-US" dirty="0" smtClean="0">
                <a:hlinkClick r:id="rId3"/>
              </a:rPr>
              <a:t>elham.shaabani@asu.edu</a:t>
            </a:r>
            <a:endParaRPr lang="en-US" dirty="0" smtClean="0"/>
          </a:p>
        </p:txBody>
      </p:sp>
      <p:sp>
        <p:nvSpPr>
          <p:cNvPr id="2" name="Title 1"/>
          <p:cNvSpPr>
            <a:spLocks noGrp="1"/>
          </p:cNvSpPr>
          <p:nvPr>
            <p:ph type="title"/>
          </p:nvPr>
        </p:nvSpPr>
        <p:spPr/>
        <p:txBody>
          <a:bodyPr/>
          <a:lstStyle/>
          <a:p>
            <a:r>
              <a:rPr lang="en-US" dirty="0" err="1" smtClean="0"/>
              <a:t>CySIS</a:t>
            </a:r>
            <a:r>
              <a:rPr lang="en-US" dirty="0" smtClean="0"/>
              <a:t> Lab: Social Network Analysis Group</a:t>
            </a:r>
            <a:endParaRPr lang="en-US" dirty="0"/>
          </a:p>
        </p:txBody>
      </p:sp>
      <p:sp>
        <p:nvSpPr>
          <p:cNvPr id="3" name="Content Placeholder 2"/>
          <p:cNvSpPr>
            <a:spLocks noGrp="1"/>
          </p:cNvSpPr>
          <p:nvPr>
            <p:ph idx="1"/>
          </p:nvPr>
        </p:nvSpPr>
        <p:spPr>
          <a:xfrm>
            <a:off x="822960" y="1845734"/>
            <a:ext cx="2870624" cy="4023360"/>
          </a:xfrm>
        </p:spPr>
        <p:txBody>
          <a:bodyPr>
            <a:normAutofit/>
          </a:bodyPr>
          <a:lstStyle/>
          <a:p>
            <a:pPr lvl="1">
              <a:buFont typeface="Arial"/>
              <a:buChar char="•"/>
            </a:pPr>
            <a:r>
              <a:rPr lang="en-US" dirty="0" smtClean="0"/>
              <a:t>Ashkan Aleali</a:t>
            </a:r>
          </a:p>
          <a:p>
            <a:pPr lvl="2">
              <a:buFont typeface="Arial"/>
              <a:buChar char="•"/>
            </a:pPr>
            <a:r>
              <a:rPr lang="en-US" dirty="0" smtClean="0">
                <a:hlinkClick r:id="rId4"/>
              </a:rPr>
              <a:t>aleali@asu.edu</a:t>
            </a:r>
            <a:endParaRPr lang="en-US" dirty="0" smtClean="0"/>
          </a:p>
          <a:p>
            <a:pPr marL="384048" lvl="2" indent="0">
              <a:buNone/>
            </a:pPr>
            <a:endParaRPr lang="en-US" dirty="0" smtClean="0"/>
          </a:p>
          <a:p>
            <a:pPr marL="384048" lvl="2" indent="0">
              <a:buNone/>
            </a:pPr>
            <a:endParaRPr lang="en-US" dirty="0" smtClean="0"/>
          </a:p>
          <a:p>
            <a:pPr marL="384048" lvl="2" indent="0">
              <a:buNone/>
            </a:pPr>
            <a:endParaRPr lang="en-US" dirty="0"/>
          </a:p>
          <a:p>
            <a:pPr marL="384048" lvl="2" indent="0">
              <a:buNone/>
            </a:pPr>
            <a:endParaRPr lang="en-US" dirty="0" smtClean="0"/>
          </a:p>
          <a:p>
            <a:pPr marL="384048" lvl="2" indent="0">
              <a:buNone/>
            </a:pPr>
            <a:endParaRPr lang="en-US" dirty="0" smtClean="0"/>
          </a:p>
          <a:p>
            <a:pPr marL="384048" lvl="2" indent="0">
              <a:buNone/>
            </a:pPr>
            <a:endParaRPr lang="en-US" dirty="0" smtClean="0"/>
          </a:p>
          <a:p>
            <a:pPr lvl="1">
              <a:buFont typeface="Arial"/>
              <a:buChar char="•"/>
            </a:pPr>
            <a:r>
              <a:rPr lang="en-US" dirty="0" err="1"/>
              <a:t>Abhinav</a:t>
            </a:r>
            <a:r>
              <a:rPr lang="en-US" dirty="0"/>
              <a:t> </a:t>
            </a:r>
            <a:r>
              <a:rPr lang="en-US" dirty="0" err="1"/>
              <a:t>Bhatnagar</a:t>
            </a:r>
            <a:endParaRPr lang="en-US" dirty="0"/>
          </a:p>
          <a:p>
            <a:pPr lvl="2">
              <a:buFont typeface="Arial"/>
              <a:buChar char="•"/>
            </a:pPr>
            <a:r>
              <a:rPr lang="en-US" dirty="0">
                <a:hlinkClick r:id="rId5"/>
              </a:rPr>
              <a:t>Abhinav.Bhatnagar@</a:t>
            </a:r>
            <a:r>
              <a:rPr lang="en-US" dirty="0" smtClean="0">
                <a:hlinkClick r:id="rId5"/>
              </a:rPr>
              <a:t>asu.edu</a:t>
            </a:r>
            <a:endParaRPr lang="en-US" dirty="0" smtClean="0"/>
          </a:p>
        </p:txBody>
      </p:sp>
      <p:pic>
        <p:nvPicPr>
          <p:cNvPr id="4" name="Picture 3" descr="Bhatnagar_Abhinav_6404b.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5249" y="4794251"/>
            <a:ext cx="1365250" cy="1365250"/>
          </a:xfrm>
          <a:prstGeom prst="rect">
            <a:avLst/>
          </a:prstGeom>
        </p:spPr>
      </p:pic>
      <p:pic>
        <p:nvPicPr>
          <p:cNvPr id="5" name="Picture 4" descr="Guo_Ruocheng_6342b.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2865" y="2497666"/>
            <a:ext cx="1365718" cy="1365251"/>
          </a:xfrm>
          <a:prstGeom prst="rect">
            <a:avLst/>
          </a:prstGeom>
        </p:spPr>
      </p:pic>
      <p:pic>
        <p:nvPicPr>
          <p:cNvPr id="7" name="Picture 6" descr="Shaabani_Elham_7173b.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3917" y="4794250"/>
            <a:ext cx="1365250" cy="1365250"/>
          </a:xfrm>
          <a:prstGeom prst="rect">
            <a:avLst/>
          </a:prstGeom>
        </p:spPr>
      </p:pic>
      <p:pic>
        <p:nvPicPr>
          <p:cNvPr id="9" name="Picture 8" descr="0223013 (3) rd-scal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5250" y="2493433"/>
            <a:ext cx="1369483" cy="1369483"/>
          </a:xfrm>
          <a:prstGeom prst="rect">
            <a:avLst/>
          </a:prstGeom>
        </p:spPr>
      </p:pic>
    </p:spTree>
    <p:extLst>
      <p:ext uri="{BB962C8B-B14F-4D97-AF65-F5344CB8AC3E}">
        <p14:creationId xmlns:p14="http://schemas.microsoft.com/office/powerpoint/2010/main" val="3022573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412" y="762000"/>
            <a:ext cx="6813176"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884238" y="246063"/>
            <a:ext cx="8259762" cy="484187"/>
          </a:xfrm>
          <a:noFill/>
          <a:ln/>
        </p:spPr>
        <p:txBody>
          <a:bodyPr>
            <a:spAutoFit/>
          </a:bodyPr>
          <a:lstStyle/>
          <a:p>
            <a:pPr marL="0" indent="0" algn="ctr">
              <a:spcBef>
                <a:spcPct val="0"/>
              </a:spcBef>
              <a:buNone/>
            </a:pPr>
            <a:r>
              <a:rPr lang="en-US" altLang="en-US" sz="1412" b="1" dirty="0" smtClean="0">
                <a:solidFill>
                  <a:schemeClr val="tx2"/>
                </a:solidFill>
              </a:rPr>
              <a:t>For </a:t>
            </a:r>
            <a:r>
              <a:rPr lang="en-US" altLang="en-US" sz="1412" b="1" dirty="0">
                <a:solidFill>
                  <a:schemeClr val="tx2"/>
                </a:solidFill>
              </a:rPr>
              <a:t>top- ranked nodes by out-degree centrality (squares), PageRank (diamond), </a:t>
            </a:r>
            <a:r>
              <a:rPr lang="en-US" altLang="en-US" sz="1412" b="1" dirty="0" err="1">
                <a:solidFill>
                  <a:schemeClr val="tx2"/>
                </a:solidFill>
              </a:rPr>
              <a:t>LeaderRank</a:t>
            </a:r>
            <a:r>
              <a:rPr lang="en-US" altLang="en-US" sz="1412" b="1" dirty="0">
                <a:solidFill>
                  <a:schemeClr val="tx2"/>
                </a:solidFill>
              </a:rPr>
              <a:t> (triangle) and </a:t>
            </a:r>
            <a:r>
              <a:rPr lang="en-US" altLang="en-US" sz="1412" b="1" dirty="0" err="1">
                <a:solidFill>
                  <a:schemeClr val="tx2"/>
                </a:solidFill>
              </a:rPr>
              <a:t>ClusterRank</a:t>
            </a:r>
            <a:r>
              <a:rPr lang="en-US" altLang="en-US" sz="1412" b="1" dirty="0">
                <a:solidFill>
                  <a:schemeClr val="tx2"/>
                </a:solidFill>
              </a:rPr>
              <a:t> (circles).</a:t>
            </a:r>
          </a:p>
        </p:txBody>
      </p:sp>
      <p:sp>
        <p:nvSpPr>
          <p:cNvPr id="4100" name="Text Box 4"/>
          <p:cNvSpPr txBox="1">
            <a:spLocks noChangeArrowheads="1"/>
          </p:cNvSpPr>
          <p:nvPr/>
        </p:nvSpPr>
        <p:spPr bwMode="auto">
          <a:xfrm>
            <a:off x="0" y="581211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900" dirty="0" smtClean="0"/>
              <a:t>Chen </a:t>
            </a:r>
            <a:r>
              <a:rPr lang="en-US" altLang="en-US" sz="900" dirty="0"/>
              <a:t>D-B, </a:t>
            </a:r>
            <a:r>
              <a:rPr lang="en-US" altLang="en-US" sz="900" dirty="0" err="1"/>
              <a:t>Gao</a:t>
            </a:r>
            <a:r>
              <a:rPr lang="en-US" altLang="en-US" sz="900" dirty="0"/>
              <a:t> H, </a:t>
            </a:r>
            <a:r>
              <a:rPr lang="en-US" altLang="en-US" sz="900" dirty="0" err="1"/>
              <a:t>Lü</a:t>
            </a:r>
            <a:r>
              <a:rPr lang="en-US" altLang="en-US" sz="900" dirty="0"/>
              <a:t> L, Zhou T (2013) Identifying Influential Nodes in Large-Scale Directed Networks: The Role of Clustering. </a:t>
            </a:r>
            <a:r>
              <a:rPr lang="en-US" altLang="en-US" sz="900" dirty="0" err="1"/>
              <a:t>PLoS</a:t>
            </a:r>
            <a:r>
              <a:rPr lang="en-US" altLang="en-US" sz="900" dirty="0"/>
              <a:t> ONE 8(10): e77455. doi:10.1371/journal.pone.0077455</a:t>
            </a:r>
          </a:p>
          <a:p>
            <a:pPr eaLnBrk="1" hangingPunct="1"/>
            <a:r>
              <a:rPr lang="en-US" altLang="en-US" sz="900" dirty="0">
                <a:hlinkClick r:id="rId4"/>
              </a:rPr>
              <a:t>http://www.plosone.org/article/info:doi/10.1371/journal.pone.0077455</a:t>
            </a:r>
            <a:endParaRPr lang="en-US" altLang="en-US" sz="900" dirty="0"/>
          </a:p>
        </p:txBody>
      </p:sp>
    </p:spTree>
    <p:extLst>
      <p:ext uri="{BB962C8B-B14F-4D97-AF65-F5344CB8AC3E}">
        <p14:creationId xmlns:p14="http://schemas.microsoft.com/office/powerpoint/2010/main" val="6021104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822959" y="1845733"/>
            <a:ext cx="7543801" cy="4493683"/>
          </a:xfrm>
        </p:spPr>
        <p:txBody>
          <a:bodyPr>
            <a:normAutofit fontScale="85000" lnSpcReduction="20000"/>
          </a:bodyPr>
          <a:lstStyle/>
          <a:p>
            <a:pPr>
              <a:buFont typeface="Arial"/>
              <a:buChar char="•"/>
            </a:pPr>
            <a:r>
              <a:rPr lang="en-US" dirty="0" smtClean="0"/>
              <a:t>Newman</a:t>
            </a:r>
            <a:r>
              <a:rPr lang="en-US" dirty="0"/>
              <a:t>, M.E.J., Girvan, M. (2004). Finding and evaluating community structure in net- works. Phys. Rev. E 69 (2), 026,113. </a:t>
            </a:r>
          </a:p>
          <a:p>
            <a:pPr>
              <a:buFont typeface="Arial"/>
              <a:buChar char="•"/>
            </a:pPr>
            <a:r>
              <a:rPr lang="en-US" dirty="0" err="1"/>
              <a:t>Kitsak</a:t>
            </a:r>
            <a:r>
              <a:rPr lang="en-US" dirty="0"/>
              <a:t>, M., </a:t>
            </a:r>
            <a:r>
              <a:rPr lang="en-US" dirty="0" err="1"/>
              <a:t>Gallos</a:t>
            </a:r>
            <a:r>
              <a:rPr lang="en-US" dirty="0"/>
              <a:t>, L.K., </a:t>
            </a:r>
            <a:r>
              <a:rPr lang="en-US" dirty="0" err="1"/>
              <a:t>Havlin</a:t>
            </a:r>
            <a:r>
              <a:rPr lang="en-US" dirty="0"/>
              <a:t>, S., </a:t>
            </a:r>
            <a:r>
              <a:rPr lang="en-US" dirty="0" err="1"/>
              <a:t>Liljeros</a:t>
            </a:r>
            <a:r>
              <a:rPr lang="en-US" dirty="0"/>
              <a:t>, F., </a:t>
            </a:r>
            <a:r>
              <a:rPr lang="en-US" dirty="0" err="1"/>
              <a:t>Muchnik</a:t>
            </a:r>
            <a:r>
              <a:rPr lang="en-US" dirty="0"/>
              <a:t>, L., Stanley, H.E., </a:t>
            </a:r>
            <a:r>
              <a:rPr lang="en-US" dirty="0" err="1"/>
              <a:t>Makse</a:t>
            </a:r>
            <a:r>
              <a:rPr lang="en-US" dirty="0"/>
              <a:t>, H.A. (2010).Identification of influential spreaders in complex networks. Nat </a:t>
            </a:r>
            <a:r>
              <a:rPr lang="en-US" dirty="0" err="1"/>
              <a:t>Phys</a:t>
            </a:r>
            <a:r>
              <a:rPr lang="en-US" dirty="0"/>
              <a:t> (11), 888–893. </a:t>
            </a:r>
          </a:p>
          <a:p>
            <a:pPr>
              <a:buFont typeface="Arial"/>
              <a:buChar char="•"/>
            </a:pPr>
            <a:r>
              <a:rPr lang="en-US" dirty="0"/>
              <a:t>Jackson,M.,</a:t>
            </a:r>
            <a:r>
              <a:rPr lang="en-US" dirty="0" err="1"/>
              <a:t>Yariv,L</a:t>
            </a:r>
            <a:r>
              <a:rPr lang="en-US" dirty="0"/>
              <a:t>.(2005).</a:t>
            </a:r>
            <a:r>
              <a:rPr lang="en-US" dirty="0" smtClean="0"/>
              <a:t>Diffusion on social networks. </a:t>
            </a:r>
            <a:r>
              <a:rPr lang="en-US" dirty="0" err="1" smtClean="0"/>
              <a:t>Economie</a:t>
            </a:r>
            <a:r>
              <a:rPr lang="en-US" dirty="0" smtClean="0"/>
              <a:t> </a:t>
            </a:r>
            <a:r>
              <a:rPr lang="en-US" dirty="0" err="1" smtClean="0"/>
              <a:t>Publique</a:t>
            </a:r>
            <a:r>
              <a:rPr lang="en-US" dirty="0" smtClean="0"/>
              <a:t> ,vol</a:t>
            </a:r>
            <a:r>
              <a:rPr lang="en-US" dirty="0"/>
              <a:t>.16</a:t>
            </a:r>
            <a:r>
              <a:rPr lang="en-US" dirty="0" smtClean="0"/>
              <a:t>, pp</a:t>
            </a:r>
            <a:r>
              <a:rPr lang="en-US" dirty="0"/>
              <a:t>. 69–82. </a:t>
            </a:r>
            <a:endParaRPr lang="en-US" dirty="0" smtClean="0"/>
          </a:p>
          <a:p>
            <a:pPr>
              <a:buFont typeface="Arial"/>
              <a:buChar char="•"/>
            </a:pPr>
            <a:r>
              <a:rPr lang="en-US" dirty="0" err="1"/>
              <a:t>Centola,D</a:t>
            </a:r>
            <a:r>
              <a:rPr lang="en-US" dirty="0"/>
              <a:t>.(2010).</a:t>
            </a:r>
            <a:r>
              <a:rPr lang="en-US" dirty="0" smtClean="0"/>
              <a:t>The Spread of Behavior in an Online Social Network Experiment. Science </a:t>
            </a:r>
            <a:r>
              <a:rPr lang="en-US" dirty="0"/>
              <a:t>329 (5996), 1194-1197. </a:t>
            </a:r>
            <a:endParaRPr lang="en-US" dirty="0" smtClean="0"/>
          </a:p>
          <a:p>
            <a:pPr>
              <a:buFont typeface="Arial"/>
              <a:buChar char="•"/>
            </a:pPr>
            <a:r>
              <a:rPr lang="en-US" dirty="0"/>
              <a:t>Carmi, S., </a:t>
            </a:r>
            <a:r>
              <a:rPr lang="en-US" dirty="0" err="1"/>
              <a:t>Havlin</a:t>
            </a:r>
            <a:r>
              <a:rPr lang="en-US" dirty="0"/>
              <a:t>, S., Kirkpatrick, S., </a:t>
            </a:r>
            <a:r>
              <a:rPr lang="en-US" dirty="0" err="1"/>
              <a:t>Shavitt</a:t>
            </a:r>
            <a:r>
              <a:rPr lang="en-US" dirty="0"/>
              <a:t>, Y., </a:t>
            </a:r>
            <a:r>
              <a:rPr lang="en-US" dirty="0" err="1"/>
              <a:t>Shir</a:t>
            </a:r>
            <a:r>
              <a:rPr lang="en-US" dirty="0"/>
              <a:t>, E. (2007). From the Cover: A model of Internet topology using k-shell decomposition. PNAS 104 (27), 11,150 - 11,154. </a:t>
            </a:r>
            <a:endParaRPr lang="en-US" dirty="0" smtClean="0"/>
          </a:p>
          <a:p>
            <a:pPr>
              <a:buFont typeface="Arial"/>
              <a:buChar char="•"/>
            </a:pPr>
            <a:r>
              <a:rPr lang="en-US" dirty="0"/>
              <a:t>P. </a:t>
            </a:r>
            <a:r>
              <a:rPr lang="en-US" dirty="0" err="1"/>
              <a:t>Shakarian</a:t>
            </a:r>
            <a:r>
              <a:rPr lang="en-US" dirty="0"/>
              <a:t>, S. Eyre, D. Paulo. A Scalable Heuristic for Viral Marketing Under the Tipping Model. Social Network Analysis and Mining. Springer 3(4), 2013. </a:t>
            </a:r>
          </a:p>
          <a:p>
            <a:pPr>
              <a:buFont typeface="Arial"/>
              <a:buChar char="•"/>
            </a:pPr>
            <a:r>
              <a:rPr lang="en-US" dirty="0"/>
              <a:t>P. </a:t>
            </a:r>
            <a:r>
              <a:rPr lang="en-US" dirty="0" err="1"/>
              <a:t>Shakarian</a:t>
            </a:r>
            <a:r>
              <a:rPr lang="en-US" dirty="0"/>
              <a:t>, D. Paulo. Large Social Networks can be Targeted for Viral Marketing with Small Seed Sets. 2012 IEEE/ACM International Conference on Advances in Social Networks Analysis and Mining (ASONAM-2012) (Aug. 2012). </a:t>
            </a:r>
          </a:p>
          <a:p>
            <a:pPr>
              <a:buFont typeface="Arial"/>
              <a:buChar char="•"/>
            </a:pPr>
            <a:endParaRPr lang="en-US" dirty="0"/>
          </a:p>
          <a:p>
            <a:pPr>
              <a:buFont typeface="Arial"/>
              <a:buChar char="•"/>
            </a:pPr>
            <a:endParaRPr lang="en-US" dirty="0"/>
          </a:p>
          <a:p>
            <a:pPr>
              <a:buFont typeface="Arial"/>
              <a:buChar char="•"/>
            </a:pPr>
            <a:endParaRPr lang="en-US" dirty="0"/>
          </a:p>
        </p:txBody>
      </p:sp>
    </p:spTree>
    <p:extLst>
      <p:ext uri="{BB962C8B-B14F-4D97-AF65-F5344CB8AC3E}">
        <p14:creationId xmlns:p14="http://schemas.microsoft.com/office/powerpoint/2010/main" val="1242327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000000"/>
                </a:solidFill>
              </a:rPr>
              <a:t>SIR and SIS Models</a:t>
            </a:r>
          </a:p>
          <a:p>
            <a:pPr algn="ctr">
              <a:lnSpc>
                <a:spcPct val="200000"/>
              </a:lnSpc>
            </a:pPr>
            <a:r>
              <a:rPr lang="en-US" sz="3600" b="1" dirty="0" smtClean="0">
                <a:solidFill>
                  <a:srgbClr val="9B2D1F"/>
                </a:solidFill>
              </a:rPr>
              <a:t>Tipping Model and Target Set Selection</a:t>
            </a:r>
          </a:p>
          <a:p>
            <a:pPr algn="ctr">
              <a:lnSpc>
                <a:spcPct val="200000"/>
              </a:lnSpc>
            </a:pPr>
            <a:r>
              <a:rPr lang="en-US" sz="3600" b="1" dirty="0" err="1" smtClean="0">
                <a:solidFill>
                  <a:srgbClr val="000000"/>
                </a:solidFill>
              </a:rPr>
              <a:t>Kempe</a:t>
            </a:r>
            <a:r>
              <a:rPr lang="en-US" sz="3600" b="1" dirty="0" smtClean="0">
                <a:solidFill>
                  <a:srgbClr val="000000"/>
                </a:solidFill>
              </a:rPr>
              <a:t>-Kleinberg-</a:t>
            </a:r>
            <a:r>
              <a:rPr lang="en-US" sz="3600" b="1" dirty="0" err="1" smtClean="0">
                <a:solidFill>
                  <a:srgbClr val="000000"/>
                </a:solidFill>
              </a:rPr>
              <a:t>Tardos</a:t>
            </a:r>
            <a:r>
              <a:rPr lang="en-US" sz="3600" b="1" dirty="0" smtClean="0">
                <a:solidFill>
                  <a:srgbClr val="000000"/>
                </a:solidFill>
              </a:rPr>
              <a:t> (KKT) Framework Part I</a:t>
            </a:r>
          </a:p>
          <a:p>
            <a:pPr algn="ctr">
              <a:lnSpc>
                <a:spcPct val="200000"/>
              </a:lnSpc>
            </a:pPr>
            <a:r>
              <a:rPr lang="en-US" sz="3600" b="1" dirty="0" err="1">
                <a:solidFill>
                  <a:srgbClr val="000000"/>
                </a:solidFill>
              </a:rPr>
              <a:t>Kempe</a:t>
            </a:r>
            <a:r>
              <a:rPr lang="en-US" sz="3600" b="1" dirty="0">
                <a:solidFill>
                  <a:srgbClr val="000000"/>
                </a:solidFill>
              </a:rPr>
              <a:t>-Kleinberg-</a:t>
            </a:r>
            <a:r>
              <a:rPr lang="en-US" sz="3600" b="1" dirty="0" err="1">
                <a:solidFill>
                  <a:srgbClr val="000000"/>
                </a:solidFill>
              </a:rPr>
              <a:t>Tardos</a:t>
            </a:r>
            <a:r>
              <a:rPr lang="en-US" sz="3600" b="1" dirty="0">
                <a:solidFill>
                  <a:srgbClr val="000000"/>
                </a:solidFill>
              </a:rPr>
              <a:t> (KKT) Framework Part </a:t>
            </a:r>
            <a:r>
              <a:rPr lang="en-US" sz="3600" b="1" dirty="0" smtClean="0">
                <a:solidFill>
                  <a:srgbClr val="000000"/>
                </a:solidFill>
              </a:rPr>
              <a:t>II</a:t>
            </a:r>
          </a:p>
          <a:p>
            <a:pPr algn="ctr">
              <a:lnSpc>
                <a:spcPct val="200000"/>
              </a:lnSpc>
            </a:pPr>
            <a:r>
              <a:rPr lang="en-US" sz="3600" b="1" dirty="0" smtClean="0">
                <a:solidFill>
                  <a:srgbClr val="000000"/>
                </a:solidFill>
              </a:rPr>
              <a:t>Logic Programming Based Diffusion</a:t>
            </a:r>
          </a:p>
          <a:p>
            <a:pPr algn="ctr">
              <a:lnSpc>
                <a:spcPct val="200000"/>
              </a:lnSpc>
            </a:pPr>
            <a:r>
              <a:rPr lang="en-US" sz="3600" b="1" dirty="0">
                <a:solidFill>
                  <a:srgbClr val="000000"/>
                </a:solidFill>
              </a:rPr>
              <a:t>Evolutionary Graph Theory (EGT)</a:t>
            </a:r>
          </a:p>
          <a:p>
            <a:pPr algn="ctr">
              <a:lnSpc>
                <a:spcPct val="200000"/>
              </a:lnSpc>
            </a:pPr>
            <a:r>
              <a:rPr lang="en-US" sz="3600" b="1" dirty="0" smtClean="0">
                <a:solidFill>
                  <a:srgbClr val="000000"/>
                </a:solidFill>
              </a:rPr>
              <a:t>Empirical Results</a:t>
            </a:r>
          </a:p>
          <a:p>
            <a:pPr algn="ctr">
              <a:lnSpc>
                <a:spcPct val="200000"/>
              </a:lnSpc>
            </a:pPr>
            <a:r>
              <a:rPr lang="en-US" sz="3600" b="1" dirty="0" smtClean="0">
                <a:solidFill>
                  <a:srgbClr val="000000"/>
                </a:solidFill>
              </a:rPr>
              <a:t>Data-driven approaches</a:t>
            </a:r>
          </a:p>
          <a:p>
            <a:pPr algn="ctr">
              <a:lnSpc>
                <a:spcPct val="200000"/>
              </a:lnSpc>
            </a:pPr>
            <a:r>
              <a:rPr lang="en-US" sz="3600" b="1" dirty="0" smtClean="0">
                <a:solidFill>
                  <a:srgbClr val="000000"/>
                </a:solidFill>
              </a:rPr>
              <a:t>Open Problems</a:t>
            </a:r>
          </a:p>
          <a:p>
            <a:pPr algn="ctr">
              <a:lnSpc>
                <a:spcPct val="200000"/>
              </a:lnSpc>
            </a:pPr>
            <a:endParaRPr lang="en-US" sz="3600" b="1" dirty="0" smtClean="0">
              <a:solidFill>
                <a:srgbClr val="9B2D1F"/>
              </a:solidFill>
            </a:endParaRPr>
          </a:p>
        </p:txBody>
      </p:sp>
    </p:spTree>
    <p:extLst>
      <p:ext uri="{BB962C8B-B14F-4D97-AF65-F5344CB8AC3E}">
        <p14:creationId xmlns:p14="http://schemas.microsoft.com/office/powerpoint/2010/main" val="21358121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Schelling: Racial Segregation</a:t>
            </a:r>
          </a:p>
        </p:txBody>
      </p:sp>
      <p:sp>
        <p:nvSpPr>
          <p:cNvPr id="3" name="Content Placeholder 2"/>
          <p:cNvSpPr>
            <a:spLocks noGrp="1"/>
          </p:cNvSpPr>
          <p:nvPr>
            <p:ph sz="half" idx="1"/>
          </p:nvPr>
        </p:nvSpPr>
        <p:spPr>
          <a:xfrm>
            <a:off x="760651" y="1845734"/>
            <a:ext cx="3989374" cy="4023360"/>
          </a:xfrm>
        </p:spPr>
        <p:txBody>
          <a:bodyPr>
            <a:normAutofit/>
          </a:bodyPr>
          <a:lstStyle/>
          <a:p>
            <a:pPr lvl="1">
              <a:buFont typeface="Arial"/>
              <a:buChar char="•"/>
            </a:pPr>
            <a:r>
              <a:rPr lang="en-US" dirty="0"/>
              <a:t>Given a grid where each square represents a residence</a:t>
            </a:r>
            <a:r>
              <a:rPr lang="en-US" dirty="0" smtClean="0"/>
              <a:t>.</a:t>
            </a:r>
          </a:p>
          <a:p>
            <a:pPr lvl="1">
              <a:buFont typeface="Arial"/>
              <a:buChar char="•"/>
            </a:pPr>
            <a:endParaRPr lang="en-US" dirty="0"/>
          </a:p>
          <a:p>
            <a:pPr lvl="1">
              <a:buFont typeface="Arial"/>
              <a:buChar char="•"/>
            </a:pPr>
            <a:endParaRPr lang="en-US" dirty="0"/>
          </a:p>
          <a:p>
            <a:pPr lvl="1">
              <a:buFont typeface="Arial"/>
              <a:buChar char="•"/>
            </a:pPr>
            <a:r>
              <a:rPr lang="en-US" dirty="0"/>
              <a:t>Each residence is colored </a:t>
            </a:r>
            <a:r>
              <a:rPr lang="en-US" dirty="0" smtClean="0"/>
              <a:t>green or </a:t>
            </a:r>
            <a:r>
              <a:rPr lang="en-US" dirty="0"/>
              <a:t>red – representing one of two races</a:t>
            </a:r>
            <a:r>
              <a:rPr lang="en-US" dirty="0" smtClean="0"/>
              <a:t>.</a:t>
            </a:r>
          </a:p>
          <a:p>
            <a:pPr lvl="1">
              <a:buFont typeface="Arial"/>
              <a:buChar char="•"/>
            </a:pPr>
            <a:endParaRPr lang="en-US" dirty="0"/>
          </a:p>
          <a:p>
            <a:pPr lvl="1">
              <a:buFont typeface="Arial"/>
              <a:buChar char="•"/>
            </a:pPr>
            <a:endParaRPr lang="en-US" dirty="0"/>
          </a:p>
          <a:p>
            <a:pPr lvl="1">
              <a:buFont typeface="Arial"/>
              <a:buChar char="•"/>
            </a:pPr>
            <a:r>
              <a:rPr lang="en-US" dirty="0"/>
              <a:t>Model: If a square of a certain color is surrounded by at least </a:t>
            </a:r>
            <a:r>
              <a:rPr lang="en-US" dirty="0" smtClean="0"/>
              <a:t>60% </a:t>
            </a:r>
            <a:r>
              <a:rPr lang="en-US" dirty="0"/>
              <a:t>of the other race, then the individual at that square “moves” and is replaced by the other color</a:t>
            </a:r>
            <a:r>
              <a:rPr lang="en-US" dirty="0" smtClean="0"/>
              <a:t>.</a:t>
            </a:r>
            <a:endParaRPr lang="en-US" dirty="0"/>
          </a:p>
          <a:p>
            <a:endParaRPr lang="en-US" dirty="0"/>
          </a:p>
        </p:txBody>
      </p:sp>
      <p:pic>
        <p:nvPicPr>
          <p:cNvPr id="5" name="seg">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814761" y="2006600"/>
            <a:ext cx="3551364" cy="3702050"/>
          </a:xfrm>
        </p:spPr>
      </p:pic>
    </p:spTree>
    <p:extLst>
      <p:ext uri="{BB962C8B-B14F-4D97-AF65-F5344CB8AC3E}">
        <p14:creationId xmlns:p14="http://schemas.microsoft.com/office/powerpoint/2010/main" val="96293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Schelling: Racial Segregation</a:t>
            </a:r>
          </a:p>
        </p:txBody>
      </p:sp>
      <p:sp>
        <p:nvSpPr>
          <p:cNvPr id="3" name="Content Placeholder 2"/>
          <p:cNvSpPr>
            <a:spLocks noGrp="1"/>
          </p:cNvSpPr>
          <p:nvPr>
            <p:ph sz="half" idx="1"/>
          </p:nvPr>
        </p:nvSpPr>
        <p:spPr>
          <a:xfrm>
            <a:off x="760651" y="1845734"/>
            <a:ext cx="3989374" cy="4023360"/>
          </a:xfrm>
        </p:spPr>
        <p:txBody>
          <a:bodyPr>
            <a:normAutofit/>
          </a:bodyPr>
          <a:lstStyle/>
          <a:p>
            <a:pPr lvl="1">
              <a:buFont typeface="Arial"/>
              <a:buChar char="•"/>
            </a:pPr>
            <a:r>
              <a:rPr lang="en-US" dirty="0" smtClean="0"/>
              <a:t>Overtime, the neighborhoods reach a fixed point and become segregated.</a:t>
            </a:r>
          </a:p>
          <a:p>
            <a:pPr lvl="1">
              <a:buFont typeface="Arial"/>
              <a:buChar char="•"/>
            </a:pPr>
            <a:endParaRPr lang="en-US" dirty="0"/>
          </a:p>
          <a:p>
            <a:pPr lvl="1">
              <a:buFont typeface="Arial"/>
              <a:buChar char="•"/>
            </a:pPr>
            <a:endParaRPr lang="en-US" dirty="0" smtClean="0"/>
          </a:p>
          <a:p>
            <a:pPr lvl="1">
              <a:buFont typeface="Arial"/>
              <a:buChar char="•"/>
            </a:pPr>
            <a:r>
              <a:rPr lang="en-US" dirty="0" smtClean="0"/>
              <a:t>We can view this as a tipping process on a lattice graph.</a:t>
            </a:r>
          </a:p>
          <a:p>
            <a:pPr lvl="1">
              <a:buFont typeface="Arial"/>
              <a:buChar char="•"/>
            </a:pPr>
            <a:endParaRPr lang="en-US" dirty="0"/>
          </a:p>
          <a:p>
            <a:pPr lvl="1">
              <a:buFont typeface="Arial"/>
              <a:buChar char="•"/>
            </a:pPr>
            <a:endParaRPr lang="en-US" dirty="0" smtClean="0"/>
          </a:p>
          <a:p>
            <a:pPr lvl="1">
              <a:buFont typeface="Arial"/>
              <a:buChar char="•"/>
            </a:pPr>
            <a:r>
              <a:rPr lang="en-US" dirty="0" smtClean="0"/>
              <a:t>We can generalize this to regular graphs to better understand the spread of a behavior.</a:t>
            </a:r>
          </a:p>
          <a:p>
            <a:endParaRPr lang="en-US" dirty="0"/>
          </a:p>
          <a:p>
            <a:endParaRPr lang="en-US" dirty="0"/>
          </a:p>
        </p:txBody>
      </p:sp>
      <p:pic>
        <p:nvPicPr>
          <p:cNvPr id="5" name="seg">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814761" y="2006600"/>
            <a:ext cx="3551364" cy="3702050"/>
          </a:xfrm>
        </p:spPr>
      </p:pic>
    </p:spTree>
    <p:extLst>
      <p:ext uri="{BB962C8B-B14F-4D97-AF65-F5344CB8AC3E}">
        <p14:creationId xmlns:p14="http://schemas.microsoft.com/office/powerpoint/2010/main" val="7294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Tipping</a:t>
            </a:r>
            <a:endParaRPr lang="en-US" dirty="0"/>
          </a:p>
        </p:txBody>
      </p:sp>
      <p:sp>
        <p:nvSpPr>
          <p:cNvPr id="3" name="Content Placeholder 2"/>
          <p:cNvSpPr>
            <a:spLocks noGrp="1"/>
          </p:cNvSpPr>
          <p:nvPr>
            <p:ph idx="1"/>
          </p:nvPr>
        </p:nvSpPr>
        <p:spPr>
          <a:xfrm>
            <a:off x="457202" y="2279561"/>
            <a:ext cx="3886198" cy="4121241"/>
          </a:xfrm>
        </p:spPr>
        <p:txBody>
          <a:bodyPr>
            <a:normAutofit/>
          </a:bodyPr>
          <a:lstStyle/>
          <a:p>
            <a:r>
              <a:rPr lang="en-US" dirty="0" smtClean="0"/>
              <a:t>The “tipping point” is often referred to in popular literature.</a:t>
            </a:r>
          </a:p>
          <a:p>
            <a:pPr lvl="1"/>
            <a:r>
              <a:rPr lang="en-US" dirty="0" smtClean="0"/>
              <a:t>First introduced in Schelling ‘78 and </a:t>
            </a:r>
            <a:r>
              <a:rPr lang="en-US" dirty="0" err="1" smtClean="0"/>
              <a:t>Granovetter</a:t>
            </a:r>
            <a:r>
              <a:rPr lang="en-US" dirty="0" smtClean="0"/>
              <a:t> ‘78</a:t>
            </a:r>
          </a:p>
          <a:p>
            <a:r>
              <a:rPr lang="en-US" dirty="0" smtClean="0"/>
              <a:t>In layman’s terms:</a:t>
            </a:r>
          </a:p>
          <a:p>
            <a:pPr lvl="1"/>
            <a:r>
              <a:rPr lang="en-US" dirty="0" smtClean="0"/>
              <a:t>Every member of the population has a threshold </a:t>
            </a:r>
            <a:r>
              <a:rPr lang="en-US" b="1" i="1" dirty="0" smtClean="0"/>
              <a:t>k</a:t>
            </a:r>
            <a:endParaRPr lang="en-US" b="1" i="1" dirty="0" smtClean="0">
              <a:latin typeface="Symbol" pitchFamily="18" charset="2"/>
            </a:endParaRPr>
          </a:p>
          <a:p>
            <a:pPr lvl="1"/>
            <a:r>
              <a:rPr lang="en-US" dirty="0" smtClean="0"/>
              <a:t>If </a:t>
            </a:r>
            <a:r>
              <a:rPr lang="en-US" b="1" i="1" dirty="0" smtClean="0"/>
              <a:t>k</a:t>
            </a:r>
            <a:r>
              <a:rPr lang="en-US" dirty="0" smtClean="0"/>
              <a:t> number of your friends adopt a behavior – then you will too.</a:t>
            </a:r>
            <a:endParaRPr lang="en-US" dirty="0"/>
          </a:p>
        </p:txBody>
      </p:sp>
      <p:pic>
        <p:nvPicPr>
          <p:cNvPr id="1034" name="Picture 10" descr="C:\Users\PS_DELL\Dropbox\briefing slides\2012\images\MC900441940.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PS_DELL\Dropbox\briefing slides\2012\images\MC900441940-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PS_DELL\Dropbox\briefing slides\2012\images\MC900441940-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PS_DELL\Dropbox\briefing slides\2012\images\MC900441940-3.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PS_DELL\Dropbox\briefing slides\2012\images\MC900441940-4.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PS_DELL\Dropbox\briefing slides\2012\images\MC900441940-5.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5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3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03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03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Tipping</a:t>
            </a:r>
            <a:endParaRPr lang="en-US" dirty="0"/>
          </a:p>
        </p:txBody>
      </p:sp>
      <p:sp>
        <p:nvSpPr>
          <p:cNvPr id="3" name="Content Placeholder 2"/>
          <p:cNvSpPr>
            <a:spLocks noGrp="1"/>
          </p:cNvSpPr>
          <p:nvPr>
            <p:ph idx="1"/>
          </p:nvPr>
        </p:nvSpPr>
        <p:spPr>
          <a:xfrm>
            <a:off x="457202" y="2217846"/>
            <a:ext cx="4114798" cy="3848102"/>
          </a:xfrm>
        </p:spPr>
        <p:txBody>
          <a:bodyPr/>
          <a:lstStyle/>
          <a:p>
            <a:r>
              <a:rPr lang="en-US" dirty="0" smtClean="0"/>
              <a:t>The idea of “tipping” can be extended to social networks to describe a diffusion process.</a:t>
            </a:r>
          </a:p>
          <a:p>
            <a:r>
              <a:rPr lang="en-US" dirty="0" smtClean="0"/>
              <a:t>We will often say a node is “activated” if it has adopted a certain behavior.</a:t>
            </a:r>
            <a:endParaRPr lang="en-US" dirty="0"/>
          </a:p>
        </p:txBody>
      </p:sp>
      <p:sp>
        <p:nvSpPr>
          <p:cNvPr id="6" name="Oval 5"/>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7" name="Oval 6"/>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8" name="Oval 7"/>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9" name="Oval 8"/>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0" name="Oval 9"/>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1" name="Oval 10"/>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2" name="Oval 11"/>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3" name="Oval 12"/>
          <p:cNvSpPr/>
          <p:nvPr/>
        </p:nvSpPr>
        <p:spPr>
          <a:xfrm>
            <a:off x="7717970" y="27352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4" name="Oval 13"/>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5" name="Oval 14"/>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16" name="Straight Connector 15"/>
          <p:cNvCxnSpPr>
            <a:stCxn id="7" idx="2"/>
            <a:endCxn id="6"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4"/>
            <a:endCxn id="8"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2"/>
            <a:endCxn id="6"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8"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a:endCxn id="9"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9"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2"/>
            <a:endCxn id="8"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4"/>
            <a:endCxn id="12"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2"/>
            <a:endCxn id="12"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0"/>
            <a:endCxn id="14"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7" name="TextBox 26"/>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8" name="TextBox 27"/>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29" name="TextBox 28"/>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0" name="TextBox 29"/>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1" name="TextBox 30"/>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2" name="TextBox 31"/>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3" name="TextBox 32"/>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4" name="TextBox 33"/>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5" name="TextBox 34"/>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6" name="Oval 35"/>
          <p:cNvSpPr/>
          <p:nvPr/>
        </p:nvSpPr>
        <p:spPr>
          <a:xfrm>
            <a:off x="6356132" y="4251434"/>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3152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629400" y="4735522"/>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019800" y="476906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77000" y="3733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620000" y="2667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001000" y="3429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499132" y="4285549"/>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362700" y="25527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589813" y="325991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3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Preliminaries</a:t>
            </a:r>
            <a:endParaRPr lang="en-US" dirty="0"/>
          </a:p>
        </p:txBody>
      </p:sp>
      <p:sp>
        <p:nvSpPr>
          <p:cNvPr id="3" name="Content Placeholder 2"/>
          <p:cNvSpPr>
            <a:spLocks noGrp="1"/>
          </p:cNvSpPr>
          <p:nvPr>
            <p:ph idx="1"/>
          </p:nvPr>
        </p:nvSpPr>
        <p:spPr>
          <a:xfrm>
            <a:off x="685800" y="2106768"/>
            <a:ext cx="8000998" cy="2590800"/>
          </a:xfrm>
        </p:spPr>
        <p:txBody>
          <a:bodyPr>
            <a:normAutofit/>
          </a:bodyPr>
          <a:lstStyle/>
          <a:p>
            <a:pPr marL="118863" indent="0">
              <a:buNone/>
            </a:pPr>
            <a:r>
              <a:rPr lang="en-US" sz="2800" dirty="0" smtClean="0"/>
              <a:t>We assume a </a:t>
            </a:r>
            <a:r>
              <a:rPr lang="en-US" sz="2800" b="1" dirty="0" smtClean="0"/>
              <a:t>directed network </a:t>
            </a:r>
            <a:r>
              <a:rPr lang="en-US" sz="2800" dirty="0" smtClean="0"/>
              <a:t>and a </a:t>
            </a:r>
            <a:r>
              <a:rPr lang="en-US" sz="2800" b="1" dirty="0" smtClean="0"/>
              <a:t>threshold function </a:t>
            </a:r>
            <a:r>
              <a:rPr lang="en-US" sz="2800" dirty="0" smtClean="0"/>
              <a:t>that provides the percentage of “active” neighbors required to tip that node.</a:t>
            </a:r>
          </a:p>
        </p:txBody>
      </p:sp>
      <p:sp>
        <p:nvSpPr>
          <p:cNvPr id="6" name="TextBox 5"/>
          <p:cNvSpPr txBox="1"/>
          <p:nvPr/>
        </p:nvSpPr>
        <p:spPr>
          <a:xfrm>
            <a:off x="685800" y="3505200"/>
            <a:ext cx="8001000" cy="2062103"/>
          </a:xfrm>
          <a:prstGeom prst="rect">
            <a:avLst/>
          </a:prstGeom>
          <a:noFill/>
        </p:spPr>
        <p:txBody>
          <a:bodyPr wrap="square" rtlCol="0">
            <a:spAutoFit/>
          </a:bodyPr>
          <a:lstStyle/>
          <a:p>
            <a:r>
              <a:rPr lang="en-US" sz="3200" i="1" dirty="0" smtClean="0">
                <a:latin typeface="Times New Roman" pitchFamily="18" charset="0"/>
                <a:cs typeface="Times New Roman" pitchFamily="18" charset="0"/>
              </a:rPr>
              <a:t>G = </a:t>
            </a:r>
            <a:r>
              <a:rPr lang="en-US" sz="3200" dirty="0" smtClean="0">
                <a:latin typeface="Times New Roman" pitchFamily="18" charset="0"/>
                <a:cs typeface="Times New Roman" pitchFamily="18" charset="0"/>
              </a:rPr>
              <a:t>(</a:t>
            </a:r>
            <a:r>
              <a:rPr lang="en-US" sz="3200" i="1" dirty="0" smtClean="0">
                <a:latin typeface="Times New Roman" pitchFamily="18" charset="0"/>
                <a:cs typeface="Times New Roman" pitchFamily="18" charset="0"/>
              </a:rPr>
              <a:t>V, E</a:t>
            </a:r>
            <a:r>
              <a:rPr lang="en-US" sz="3200" dirty="0" smtClean="0">
                <a:latin typeface="Times New Roman" pitchFamily="18" charset="0"/>
                <a:cs typeface="Times New Roman" pitchFamily="18" charset="0"/>
              </a:rPr>
              <a:t>)</a:t>
            </a:r>
          </a:p>
          <a:p>
            <a:r>
              <a:rPr lang="en-US" sz="3200" i="1" dirty="0" smtClean="0">
                <a:latin typeface="Times New Roman" pitchFamily="18" charset="0"/>
                <a:cs typeface="Times New Roman" pitchFamily="18" charset="0"/>
              </a:rPr>
              <a:t>∀ v</a:t>
            </a:r>
            <a:r>
              <a:rPr lang="en-US" sz="3200" i="1" baseline="-25000" dirty="0" smtClean="0">
                <a:latin typeface="Times New Roman" pitchFamily="18" charset="0"/>
                <a:cs typeface="Times New Roman" pitchFamily="18" charset="0"/>
              </a:rPr>
              <a:t>i</a:t>
            </a:r>
            <a:r>
              <a:rPr lang="en-US" sz="3200" i="1" dirty="0" smtClean="0">
                <a:latin typeface="Times New Roman" pitchFamily="18" charset="0"/>
                <a:cs typeface="Times New Roman" pitchFamily="18" charset="0"/>
              </a:rPr>
              <a:t>,</a:t>
            </a:r>
            <a:r>
              <a:rPr lang="en-US" sz="3200" dirty="0"/>
              <a:t> </a:t>
            </a:r>
            <a:r>
              <a:rPr lang="en-US" sz="3200" i="1" dirty="0" err="1" smtClean="0">
                <a:latin typeface="Symbol" pitchFamily="18" charset="2"/>
              </a:rPr>
              <a:t>h</a:t>
            </a:r>
            <a:r>
              <a:rPr lang="en-US" sz="3200" i="1" baseline="-25000" dirty="0" err="1" smtClean="0"/>
              <a:t>i</a:t>
            </a:r>
            <a:r>
              <a:rPr lang="en-US" sz="3200" i="1" baseline="30000" dirty="0" err="1" smtClean="0">
                <a:latin typeface="Times New Roman" pitchFamily="18" charset="0"/>
                <a:cs typeface="Times New Roman" pitchFamily="18" charset="0"/>
              </a:rPr>
              <a:t>in</a:t>
            </a:r>
            <a:r>
              <a:rPr lang="en-US" sz="3200" dirty="0" smtClean="0"/>
              <a:t>  is the set of incoming neighbors</a:t>
            </a:r>
            <a:endParaRPr lang="en-US" sz="3200" dirty="0" smtClean="0">
              <a:latin typeface="Times New Roman" pitchFamily="18" charset="0"/>
              <a:cs typeface="Times New Roman" pitchFamily="18" charset="0"/>
            </a:endParaRPr>
          </a:p>
          <a:p>
            <a:r>
              <a:rPr lang="en-US" sz="3200" i="1" dirty="0" smtClean="0">
                <a:latin typeface="Symbol" pitchFamily="18" charset="2"/>
              </a:rPr>
              <a:t>q</a:t>
            </a:r>
            <a:r>
              <a:rPr lang="en-US" sz="3200" i="1" dirty="0" smtClean="0">
                <a:latin typeface="Times New Roman" pitchFamily="18" charset="0"/>
                <a:cs typeface="Times New Roman" pitchFamily="18" charset="0"/>
              </a:rPr>
              <a:t> : V </a:t>
            </a:r>
            <a:r>
              <a:rPr lang="en-US" sz="3200" dirty="0" smtClean="0">
                <a:latin typeface="Symbol" pitchFamily="18" charset="2"/>
                <a:cs typeface="Times New Roman" pitchFamily="18" charset="0"/>
              </a:rPr>
              <a:t>®</a:t>
            </a:r>
            <a:r>
              <a:rPr lang="en-US" sz="3200" i="1" dirty="0" smtClean="0">
                <a:latin typeface="Times New Roman" pitchFamily="18" charset="0"/>
                <a:cs typeface="Times New Roman" pitchFamily="18" charset="0"/>
              </a:rPr>
              <a:t> </a:t>
            </a:r>
            <a:r>
              <a:rPr lang="en-US" sz="3200" dirty="0" smtClean="0">
                <a:latin typeface="Times New Roman" pitchFamily="18" charset="0"/>
                <a:cs typeface="Times New Roman" pitchFamily="18" charset="0"/>
              </a:rPr>
              <a:t>(0,1]</a:t>
            </a:r>
          </a:p>
          <a:p>
            <a:r>
              <a:rPr lang="en-US" sz="3200" i="1" dirty="0" smtClean="0">
                <a:latin typeface="Times New Roman" pitchFamily="18" charset="0"/>
                <a:cs typeface="Times New Roman" pitchFamily="18" charset="0"/>
              </a:rPr>
              <a:t>∀ v</a:t>
            </a:r>
            <a:r>
              <a:rPr lang="en-US" sz="3200" i="1" baseline="-25000" dirty="0" smtClean="0">
                <a:latin typeface="Times New Roman" pitchFamily="18" charset="0"/>
                <a:cs typeface="Times New Roman" pitchFamily="18" charset="0"/>
              </a:rPr>
              <a:t>i</a:t>
            </a:r>
            <a:r>
              <a:rPr lang="en-US" sz="3200" i="1" dirty="0" smtClean="0">
                <a:latin typeface="Times New Roman" pitchFamily="18" charset="0"/>
                <a:cs typeface="Times New Roman" pitchFamily="18" charset="0"/>
              </a:rPr>
              <a:t> </a:t>
            </a:r>
            <a:r>
              <a:rPr lang="en-US" sz="3200" dirty="0" smtClean="0">
                <a:latin typeface="Symbol" pitchFamily="18" charset="2"/>
                <a:cs typeface="Times New Roman" pitchFamily="18" charset="0"/>
              </a:rPr>
              <a:t>Î</a:t>
            </a:r>
            <a:r>
              <a:rPr lang="en-US" sz="3200" i="1" dirty="0" smtClean="0">
                <a:latin typeface="Times New Roman" pitchFamily="18" charset="0"/>
                <a:cs typeface="Times New Roman" pitchFamily="18" charset="0"/>
              </a:rPr>
              <a:t> V, </a:t>
            </a:r>
            <a:r>
              <a:rPr lang="en-US" sz="3200" i="1" dirty="0" err="1" smtClean="0">
                <a:latin typeface="Times New Roman" pitchFamily="18" charset="0"/>
                <a:cs typeface="Times New Roman" pitchFamily="18" charset="0"/>
              </a:rPr>
              <a:t>k</a:t>
            </a:r>
            <a:r>
              <a:rPr lang="en-US" sz="3200" i="1" baseline="-25000" dirty="0" err="1" smtClean="0">
                <a:latin typeface="Times New Roman" pitchFamily="18" charset="0"/>
                <a:cs typeface="Times New Roman" pitchFamily="18" charset="0"/>
              </a:rPr>
              <a:t>i</a:t>
            </a:r>
            <a:r>
              <a:rPr lang="en-US" sz="3200" i="1" dirty="0" smtClean="0">
                <a:latin typeface="Times New Roman" pitchFamily="18" charset="0"/>
                <a:cs typeface="Times New Roman" pitchFamily="18" charset="0"/>
              </a:rPr>
              <a:t> = </a:t>
            </a:r>
            <a:r>
              <a:rPr lang="en-US" sz="3200" dirty="0" err="1" smtClean="0">
                <a:latin typeface="Symbol" pitchFamily="18" charset="2"/>
                <a:cs typeface="Times New Roman" pitchFamily="18" charset="0"/>
              </a:rPr>
              <a:t>é</a:t>
            </a:r>
            <a:r>
              <a:rPr lang="en-US" sz="3200" i="1" dirty="0" err="1" smtClean="0">
                <a:latin typeface="Symbol" pitchFamily="18" charset="2"/>
              </a:rPr>
              <a:t>q</a:t>
            </a:r>
            <a:r>
              <a:rPr lang="en-US" sz="3200" i="1" dirty="0" smtClean="0">
                <a:latin typeface="Times New Roman" pitchFamily="18" charset="0"/>
                <a:cs typeface="Times New Roman" pitchFamily="18" charset="0"/>
              </a:rPr>
              <a:t>(v</a:t>
            </a:r>
            <a:r>
              <a:rPr lang="en-US" sz="3200" i="1" baseline="-25000" dirty="0" smtClean="0">
                <a:latin typeface="Times New Roman" pitchFamily="18" charset="0"/>
                <a:cs typeface="Times New Roman" pitchFamily="18" charset="0"/>
              </a:rPr>
              <a:t>i</a:t>
            </a:r>
            <a:r>
              <a:rPr lang="en-US" sz="3200" i="1" dirty="0" smtClean="0">
                <a:latin typeface="Times New Roman" pitchFamily="18" charset="0"/>
                <a:cs typeface="Times New Roman" pitchFamily="18" charset="0"/>
              </a:rPr>
              <a:t>) </a:t>
            </a:r>
            <a:r>
              <a:rPr lang="en-US" sz="3200" i="1" dirty="0" err="1" smtClean="0">
                <a:latin typeface="Times New Roman" pitchFamily="18" charset="0"/>
                <a:cs typeface="Times New Roman" pitchFamily="18" charset="0"/>
              </a:rPr>
              <a:t>d</a:t>
            </a:r>
            <a:r>
              <a:rPr lang="en-US" sz="3200" i="1" baseline="-25000" dirty="0" err="1" smtClean="0">
                <a:latin typeface="Times New Roman" pitchFamily="18" charset="0"/>
                <a:cs typeface="Times New Roman" pitchFamily="18" charset="0"/>
              </a:rPr>
              <a:t>i</a:t>
            </a:r>
            <a:r>
              <a:rPr lang="en-US" sz="3200" i="1" baseline="30000" dirty="0" err="1" smtClean="0">
                <a:latin typeface="Times New Roman" pitchFamily="18" charset="0"/>
                <a:cs typeface="Times New Roman" pitchFamily="18" charset="0"/>
              </a:rPr>
              <a:t>in</a:t>
            </a:r>
            <a:r>
              <a:rPr lang="en-US" sz="3200" dirty="0" err="1" smtClean="0">
                <a:latin typeface="Symbol" pitchFamily="18" charset="2"/>
                <a:cs typeface="Times New Roman" pitchFamily="18" charset="0"/>
              </a:rPr>
              <a:t>ù</a:t>
            </a:r>
            <a:endParaRPr lang="en-US" sz="3200" dirty="0">
              <a:latin typeface="Symbol" pitchFamily="18" charset="2"/>
              <a:cs typeface="Times New Roman" pitchFamily="18" charset="0"/>
            </a:endParaRPr>
          </a:p>
        </p:txBody>
      </p:sp>
    </p:spTree>
    <p:extLst>
      <p:ext uri="{BB962C8B-B14F-4D97-AF65-F5344CB8AC3E}">
        <p14:creationId xmlns:p14="http://schemas.microsoft.com/office/powerpoint/2010/main" val="2522900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a:t>
            </a:r>
            <a:endParaRPr lang="en-US" dirty="0"/>
          </a:p>
        </p:txBody>
      </p:sp>
      <p:sp>
        <p:nvSpPr>
          <p:cNvPr id="3" name="Content Placeholder 2"/>
          <p:cNvSpPr>
            <a:spLocks noGrp="1"/>
          </p:cNvSpPr>
          <p:nvPr>
            <p:ph idx="1"/>
          </p:nvPr>
        </p:nvSpPr>
        <p:spPr>
          <a:xfrm>
            <a:off x="685800" y="1767627"/>
            <a:ext cx="8000998" cy="3886200"/>
          </a:xfrm>
        </p:spPr>
        <p:txBody>
          <a:bodyPr>
            <a:normAutofit/>
          </a:bodyPr>
          <a:lstStyle/>
          <a:p>
            <a:r>
              <a:rPr lang="en-US" sz="2800" dirty="0" smtClean="0"/>
              <a:t>Maps subsets of vertices (nodes activated at the current time step) to subsets of vertices (nodes activated at the next time step)</a:t>
            </a:r>
          </a:p>
          <a:p>
            <a:endParaRPr lang="en-US" sz="2800" dirty="0" smtClean="0"/>
          </a:p>
          <a:p>
            <a:endParaRPr lang="en-US" sz="2800" dirty="0" smtClean="0"/>
          </a:p>
          <a:p>
            <a:r>
              <a:rPr lang="en-US" sz="2800" dirty="0" smtClean="0"/>
              <a:t>Defined for multiple iteration below</a:t>
            </a:r>
            <a:r>
              <a:rPr lang="en-US" sz="2800" dirty="0"/>
              <a:t>:</a:t>
            </a:r>
            <a:endParaRPr lang="en-US" sz="2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177412"/>
            <a:ext cx="8305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139" y="4648200"/>
            <a:ext cx="729615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3046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Activation of Nodes</a:t>
            </a:r>
            <a:endParaRPr lang="en-US" dirty="0"/>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Consider the social network on the left.</a:t>
            </a:r>
          </a:p>
          <a:p>
            <a:pPr marL="118863" indent="0">
              <a:buNone/>
            </a:pPr>
            <a:endParaRPr lang="en-US" dirty="0"/>
          </a:p>
          <a:p>
            <a:pPr marL="118863" indent="0">
              <a:buNone/>
            </a:pPr>
            <a:r>
              <a:rPr lang="en-US" dirty="0" smtClean="0"/>
              <a:t>Suppose we have a majority threshold</a:t>
            </a:r>
            <a:r>
              <a:rPr lang="en-US" dirty="0"/>
              <a:t>:</a:t>
            </a:r>
            <a:endParaRPr lang="en-US" dirty="0" smtClean="0"/>
          </a:p>
          <a:p>
            <a:pPr marL="576063" indent="-457200"/>
            <a:r>
              <a:rPr lang="en-US" sz="2800" i="1" dirty="0" smtClean="0">
                <a:latin typeface="Times New Roman" pitchFamily="18" charset="0"/>
                <a:cs typeface="Times New Roman" pitchFamily="18" charset="0"/>
              </a:rPr>
              <a:t>∀v</a:t>
            </a:r>
            <a:r>
              <a:rPr lang="en-US" sz="2800" i="1" baseline="-25000" dirty="0"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 </a:t>
            </a:r>
            <a:r>
              <a:rPr lang="en-US" sz="2800" dirty="0">
                <a:latin typeface="Symbol" pitchFamily="18" charset="2"/>
                <a:cs typeface="Times New Roman" pitchFamily="18" charset="0"/>
              </a:rPr>
              <a:t>Î</a:t>
            </a:r>
            <a:r>
              <a:rPr lang="en-US" sz="2800" i="1" dirty="0">
                <a:latin typeface="Times New Roman" pitchFamily="18" charset="0"/>
                <a:cs typeface="Times New Roman" pitchFamily="18" charset="0"/>
              </a:rPr>
              <a:t> V, </a:t>
            </a:r>
            <a:r>
              <a:rPr lang="en-US" sz="2800" i="1" dirty="0" smtClean="0">
                <a:latin typeface="Symbol" pitchFamily="18" charset="2"/>
              </a:rPr>
              <a:t>q</a:t>
            </a:r>
            <a:r>
              <a:rPr lang="en-US" sz="2800" i="1" dirty="0" smtClean="0">
                <a:latin typeface="Times New Roman" pitchFamily="18" charset="0"/>
                <a:cs typeface="Times New Roman" pitchFamily="18" charset="0"/>
              </a:rPr>
              <a:t>(v</a:t>
            </a:r>
            <a:r>
              <a:rPr lang="en-US" sz="2800" i="1" baseline="-25000" dirty="0" smtClean="0">
                <a:latin typeface="Times New Roman" pitchFamily="18" charset="0"/>
                <a:cs typeface="Times New Roman" pitchFamily="18" charset="0"/>
              </a:rPr>
              <a:t>i</a:t>
            </a:r>
            <a:r>
              <a:rPr lang="en-US" sz="2800" i="1" dirty="0" smtClean="0">
                <a:latin typeface="Times New Roman" pitchFamily="18" charset="0"/>
                <a:cs typeface="Times New Roman" pitchFamily="18" charset="0"/>
              </a:rPr>
              <a:t>)=0.5</a:t>
            </a:r>
            <a:endParaRPr lang="en-US" sz="2800" dirty="0">
              <a:latin typeface="Symbol" pitchFamily="18" charset="2"/>
              <a:cs typeface="Times New Roman" pitchFamily="18" charset="0"/>
            </a:endParaRPr>
          </a:p>
          <a:p>
            <a:pPr marL="118863" indent="0">
              <a:buNone/>
            </a:pPr>
            <a:endParaRPr lang="en-US" dirty="0" smtClean="0"/>
          </a:p>
          <a:p>
            <a:pPr marL="118863" indent="0">
              <a:buNone/>
            </a:pPr>
            <a:endParaRPr lang="en-US" dirty="0" smtClean="0"/>
          </a:p>
          <a:p>
            <a:pPr marL="118863" indent="0">
              <a:buNone/>
            </a:pPr>
            <a:endParaRPr lang="en-US" dirty="0" smtClean="0"/>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4" name="Oval 13"/>
          <p:cNvSpPr/>
          <p:nvPr/>
        </p:nvSpPr>
        <p:spPr>
          <a:xfrm>
            <a:off x="7717970" y="27352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Tree>
    <p:extLst>
      <p:ext uri="{BB962C8B-B14F-4D97-AF65-F5344CB8AC3E}">
        <p14:creationId xmlns:p14="http://schemas.microsoft.com/office/powerpoint/2010/main" val="916358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in Social Networks</a:t>
            </a:r>
            <a:endParaRPr lang="en-US" dirty="0"/>
          </a:p>
        </p:txBody>
      </p:sp>
      <p:sp>
        <p:nvSpPr>
          <p:cNvPr id="3" name="Content Placeholder 2"/>
          <p:cNvSpPr>
            <a:spLocks noGrp="1"/>
          </p:cNvSpPr>
          <p:nvPr>
            <p:ph idx="1"/>
          </p:nvPr>
        </p:nvSpPr>
        <p:spPr>
          <a:xfrm>
            <a:off x="457200" y="1845734"/>
            <a:ext cx="5279924" cy="4023360"/>
          </a:xfrm>
        </p:spPr>
        <p:txBody>
          <a:bodyPr>
            <a:normAutofit lnSpcReduction="10000"/>
          </a:bodyPr>
          <a:lstStyle/>
          <a:p>
            <a:r>
              <a:rPr lang="en-US" dirty="0" smtClean="0"/>
              <a:t>In Fall, 2015, Springer will be publishing a new volume:</a:t>
            </a:r>
          </a:p>
          <a:p>
            <a:endParaRPr lang="en-US" dirty="0"/>
          </a:p>
          <a:p>
            <a:pPr algn="ctr"/>
            <a:r>
              <a:rPr lang="en-US" sz="2800" b="1" i="1" dirty="0" smtClean="0"/>
              <a:t>Diffusion in Social Networks</a:t>
            </a:r>
          </a:p>
          <a:p>
            <a:endParaRPr lang="en-US" i="1" dirty="0"/>
          </a:p>
          <a:p>
            <a:r>
              <a:rPr lang="en-US" dirty="0" smtClean="0"/>
              <a:t>Provides more in-depth coverage on the topics of this tutorial.</a:t>
            </a:r>
          </a:p>
          <a:p>
            <a:r>
              <a:rPr lang="en-US" dirty="0" smtClean="0"/>
              <a:t>A preprint, along with these slides can be found at:</a:t>
            </a:r>
            <a:endParaRPr lang="en-US" dirty="0"/>
          </a:p>
          <a:p>
            <a:r>
              <a:rPr lang="en-US" b="1" dirty="0">
                <a:hlinkClick r:id="rId2"/>
              </a:rPr>
              <a:t>http://lab.engineering.asu.edu/cysis/diffusion/</a:t>
            </a:r>
            <a:endParaRPr lang="en-US" b="1"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2091" y="1845734"/>
            <a:ext cx="2722929" cy="4231101"/>
          </a:xfrm>
          <a:prstGeom prst="rect">
            <a:avLst/>
          </a:prstGeom>
        </p:spPr>
      </p:pic>
    </p:spTree>
    <p:extLst>
      <p:ext uri="{BB962C8B-B14F-4D97-AF65-F5344CB8AC3E}">
        <p14:creationId xmlns:p14="http://schemas.microsoft.com/office/powerpoint/2010/main" val="10570665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Activation of Nodes</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Initially individuals </a:t>
            </a:r>
            <a:r>
              <a:rPr lang="en-US" b="1" dirty="0" smtClean="0">
                <a:solidFill>
                  <a:srgbClr val="FF0000"/>
                </a:solidFill>
              </a:rPr>
              <a:t>h</a:t>
            </a:r>
            <a:r>
              <a:rPr lang="en-US" dirty="0" smtClean="0"/>
              <a:t> and </a:t>
            </a:r>
            <a:r>
              <a:rPr lang="en-US" b="1" dirty="0" smtClean="0">
                <a:solidFill>
                  <a:srgbClr val="FF0000"/>
                </a:solidFill>
              </a:rPr>
              <a:t>j</a:t>
            </a:r>
            <a:r>
              <a:rPr lang="en-US" dirty="0" smtClean="0"/>
              <a:t> are activated.</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4" name="Oval 13"/>
          <p:cNvSpPr/>
          <p:nvPr/>
        </p:nvSpPr>
        <p:spPr>
          <a:xfrm>
            <a:off x="7717970" y="2735272"/>
            <a:ext cx="108857" cy="114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275189" y="3657600"/>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436920" y="32305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Oval 36"/>
          <p:cNvSpPr/>
          <p:nvPr/>
        </p:nvSpPr>
        <p:spPr>
          <a:xfrm>
            <a:off x="7620000" y="26670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01000" y="34290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9755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Activation of Nodes</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Initially villages </a:t>
            </a:r>
            <a:r>
              <a:rPr lang="en-US" b="1" dirty="0" smtClean="0">
                <a:solidFill>
                  <a:srgbClr val="FF0000"/>
                </a:solidFill>
              </a:rPr>
              <a:t>h</a:t>
            </a:r>
            <a:r>
              <a:rPr lang="en-US" dirty="0" smtClean="0"/>
              <a:t> and </a:t>
            </a:r>
            <a:r>
              <a:rPr lang="en-US" b="1" dirty="0" smtClean="0">
                <a:solidFill>
                  <a:srgbClr val="FF0000"/>
                </a:solidFill>
              </a:rPr>
              <a:t>j</a:t>
            </a:r>
            <a:r>
              <a:rPr lang="en-US" dirty="0" smtClean="0"/>
              <a:t> are activated.</a:t>
            </a:r>
          </a:p>
          <a:p>
            <a:pPr marL="118863" indent="0">
              <a:buNone/>
            </a:pPr>
            <a:endParaRPr lang="en-US" dirty="0" smtClean="0"/>
          </a:p>
          <a:p>
            <a:pPr marL="118863" indent="0">
              <a:buNone/>
            </a:pPr>
            <a:r>
              <a:rPr lang="en-US" dirty="0" smtClean="0"/>
              <a:t>This leads to </a:t>
            </a:r>
            <a:r>
              <a:rPr lang="en-US" b="1" dirty="0" smtClean="0">
                <a:solidFill>
                  <a:srgbClr val="FF0000"/>
                </a:solidFill>
              </a:rPr>
              <a:t>g</a:t>
            </a:r>
            <a:r>
              <a:rPr lang="en-US" dirty="0" smtClean="0"/>
              <a:t> and </a:t>
            </a:r>
            <a:r>
              <a:rPr lang="en-US" b="1" dirty="0" err="1" smtClean="0">
                <a:solidFill>
                  <a:srgbClr val="FF0000"/>
                </a:solidFill>
              </a:rPr>
              <a:t>i</a:t>
            </a:r>
            <a:r>
              <a:rPr lang="en-US" dirty="0" smtClean="0"/>
              <a:t> also becoming activated in the next time step.</a:t>
            </a:r>
          </a:p>
          <a:p>
            <a:pPr marL="118863" indent="0">
              <a:buNone/>
            </a:pPr>
            <a:endParaRPr lang="en-US" dirty="0" smtClean="0"/>
          </a:p>
          <a:p>
            <a:pPr marL="118863" indent="0">
              <a:buNone/>
            </a:pPr>
            <a:r>
              <a:rPr lang="en-US" dirty="0" smtClean="0"/>
              <a:t>But no others.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4" name="Oval 13"/>
          <p:cNvSpPr/>
          <p:nvPr/>
        </p:nvSpPr>
        <p:spPr>
          <a:xfrm>
            <a:off x="7717970" y="2735272"/>
            <a:ext cx="108857" cy="114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275189" y="3657600"/>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436920" y="32305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Oval 36"/>
          <p:cNvSpPr/>
          <p:nvPr/>
        </p:nvSpPr>
        <p:spPr>
          <a:xfrm>
            <a:off x="7620000" y="26670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01000" y="34290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407166" y="42672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315200" y="3581400"/>
            <a:ext cx="3048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5441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the Outcome of a Diffusion Process</a:t>
            </a:r>
            <a:endParaRPr lang="en-US" dirty="0"/>
          </a:p>
        </p:txBody>
      </p:sp>
      <p:sp>
        <p:nvSpPr>
          <p:cNvPr id="3" name="Content Placeholder 2"/>
          <p:cNvSpPr>
            <a:spLocks noGrp="1"/>
          </p:cNvSpPr>
          <p:nvPr>
            <p:ph idx="1"/>
          </p:nvPr>
        </p:nvSpPr>
        <p:spPr/>
        <p:txBody>
          <a:bodyPr>
            <a:normAutofit fontScale="92500" lnSpcReduction="20000"/>
          </a:bodyPr>
          <a:lstStyle/>
          <a:p>
            <a:r>
              <a:rPr lang="en-US" sz="2800" dirty="0" smtClean="0"/>
              <a:t>For any initial set of nodes (seeds), we can calculate the outcome of the diffusion process in no more than </a:t>
            </a:r>
            <a:r>
              <a:rPr lang="en-US" sz="2800" i="1" dirty="0" smtClean="0"/>
              <a:t>n </a:t>
            </a:r>
            <a:r>
              <a:rPr lang="en-US" sz="2800" dirty="0" smtClean="0"/>
              <a:t>steps.</a:t>
            </a:r>
          </a:p>
          <a:p>
            <a:r>
              <a:rPr lang="en-US" sz="2800" dirty="0" smtClean="0"/>
              <a:t>Proof: </a:t>
            </a:r>
          </a:p>
          <a:p>
            <a:pPr lvl="1"/>
            <a:r>
              <a:rPr lang="en-US" sz="2400" dirty="0" smtClean="0"/>
              <a:t>Suppose, BWOC, that it takes more than </a:t>
            </a:r>
            <a:r>
              <a:rPr lang="en-US" sz="2400" i="1" dirty="0" smtClean="0"/>
              <a:t>n </a:t>
            </a:r>
            <a:r>
              <a:rPr lang="en-US" sz="2400" dirty="0" smtClean="0"/>
              <a:t>steps.  </a:t>
            </a:r>
          </a:p>
          <a:p>
            <a:pPr lvl="1"/>
            <a:r>
              <a:rPr lang="en-US" sz="2400" dirty="0" smtClean="0"/>
              <a:t>However, we know at each step at least one node must activate (or it terminates).</a:t>
            </a:r>
          </a:p>
          <a:p>
            <a:pPr lvl="1"/>
            <a:r>
              <a:rPr lang="en-US" sz="2400" dirty="0" smtClean="0"/>
              <a:t>As there are only </a:t>
            </a:r>
            <a:r>
              <a:rPr lang="en-US" sz="2400" i="1" dirty="0" smtClean="0"/>
              <a:t>n </a:t>
            </a:r>
            <a:r>
              <a:rPr lang="en-US" sz="2400" dirty="0" smtClean="0"/>
              <a:t>nodes in the network, it cannot take more than </a:t>
            </a:r>
            <a:r>
              <a:rPr lang="en-US" sz="2400" i="1" dirty="0" smtClean="0"/>
              <a:t>n </a:t>
            </a:r>
            <a:r>
              <a:rPr lang="en-US" sz="2400" dirty="0" smtClean="0"/>
              <a:t>steps – a contradiction.</a:t>
            </a:r>
          </a:p>
          <a:p>
            <a:pPr lvl="1"/>
            <a:endParaRPr lang="en-US" sz="2400" dirty="0"/>
          </a:p>
          <a:p>
            <a:pPr marL="201168" lvl="1" indent="0">
              <a:buNone/>
            </a:pPr>
            <a:r>
              <a:rPr lang="en-US" sz="2400" i="1" dirty="0" smtClean="0"/>
              <a:t>Note that each step can be calculated in O(k*) time, where k* is the maximum degree.</a:t>
            </a:r>
            <a:endParaRPr lang="en-US" sz="2400" i="1" dirty="0"/>
          </a:p>
        </p:txBody>
      </p:sp>
    </p:spTree>
    <p:extLst>
      <p:ext uri="{BB962C8B-B14F-4D97-AF65-F5344CB8AC3E}">
        <p14:creationId xmlns:p14="http://schemas.microsoft.com/office/powerpoint/2010/main" val="519475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Non-Submodularity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Sometimes, adding an additional node can give an enhanced effect: the result is greater than the sum of the parts!</a:t>
            </a:r>
            <a:endParaRPr lang="en-US" sz="2400" dirty="0"/>
          </a:p>
        </p:txBody>
      </p:sp>
      <p:grpSp>
        <p:nvGrpSpPr>
          <p:cNvPr id="4" name="Group 3"/>
          <p:cNvGrpSpPr/>
          <p:nvPr/>
        </p:nvGrpSpPr>
        <p:grpSpPr>
          <a:xfrm>
            <a:off x="-76200" y="3144332"/>
            <a:ext cx="1705271" cy="1818665"/>
            <a:chOff x="921855" y="3444088"/>
            <a:chExt cx="2474488" cy="2295575"/>
          </a:xfrm>
        </p:grpSpPr>
        <p:sp>
          <p:nvSpPr>
            <p:cNvPr id="5" name="Oval 4"/>
            <p:cNvSpPr/>
            <p:nvPr/>
          </p:nvSpPr>
          <p:spPr>
            <a:xfrm>
              <a:off x="1501054" y="4393626"/>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6" name="Oval 5"/>
            <p:cNvSpPr/>
            <p:nvPr/>
          </p:nvSpPr>
          <p:spPr>
            <a:xfrm>
              <a:off x="2764255" y="3657600"/>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7" name="Oval 6"/>
            <p:cNvSpPr/>
            <p:nvPr/>
          </p:nvSpPr>
          <p:spPr>
            <a:xfrm>
              <a:off x="2817776" y="441844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8" name="Oval 7"/>
            <p:cNvSpPr/>
            <p:nvPr/>
          </p:nvSpPr>
          <p:spPr>
            <a:xfrm>
              <a:off x="1462568" y="5476588"/>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9" name="Straight Connector 8"/>
            <p:cNvCxnSpPr>
              <a:stCxn id="6" idx="4"/>
              <a:endCxn id="5" idx="7"/>
            </p:cNvCxnSpPr>
            <p:nvPr/>
          </p:nvCxnSpPr>
          <p:spPr>
            <a:xfrm flipH="1">
              <a:off x="1593969" y="3771900"/>
              <a:ext cx="1224715" cy="638465"/>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 idx="2"/>
              <a:endCxn id="5" idx="5"/>
            </p:cNvCxnSpPr>
            <p:nvPr/>
          </p:nvCxnSpPr>
          <p:spPr>
            <a:xfrm flipH="1">
              <a:off x="1593969" y="4475599"/>
              <a:ext cx="1223807" cy="1558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 idx="0"/>
              <a:endCxn id="7" idx="5"/>
            </p:cNvCxnSpPr>
            <p:nvPr/>
          </p:nvCxnSpPr>
          <p:spPr>
            <a:xfrm flipV="1">
              <a:off x="1516997" y="4516010"/>
              <a:ext cx="1393694" cy="96057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1855" y="4204937"/>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13" name="TextBox 12"/>
            <p:cNvSpPr txBox="1"/>
            <p:nvPr/>
          </p:nvSpPr>
          <p:spPr>
            <a:xfrm>
              <a:off x="932146" y="5312639"/>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14" name="TextBox 13"/>
            <p:cNvSpPr txBox="1"/>
            <p:nvPr/>
          </p:nvSpPr>
          <p:spPr>
            <a:xfrm>
              <a:off x="2910691" y="4319237"/>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15" name="TextBox 14"/>
            <p:cNvSpPr txBox="1"/>
            <p:nvPr/>
          </p:nvSpPr>
          <p:spPr>
            <a:xfrm>
              <a:off x="2743200" y="3444088"/>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cxnSp>
          <p:nvCxnSpPr>
            <p:cNvPr id="16" name="Straight Connector 15"/>
            <p:cNvCxnSpPr>
              <a:stCxn id="8" idx="5"/>
              <a:endCxn id="6" idx="4"/>
            </p:cNvCxnSpPr>
            <p:nvPr/>
          </p:nvCxnSpPr>
          <p:spPr>
            <a:xfrm flipV="1">
              <a:off x="1555483" y="3771900"/>
              <a:ext cx="1263201" cy="18022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739667" y="531263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18" name="Straight Connector 17"/>
            <p:cNvCxnSpPr>
              <a:stCxn id="17" idx="1"/>
              <a:endCxn id="5" idx="6"/>
            </p:cNvCxnSpPr>
            <p:nvPr/>
          </p:nvCxnSpPr>
          <p:spPr>
            <a:xfrm flipH="1" flipV="1">
              <a:off x="1609911" y="4450776"/>
              <a:ext cx="1145698" cy="87860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3"/>
              <a:endCxn id="8" idx="5"/>
            </p:cNvCxnSpPr>
            <p:nvPr/>
          </p:nvCxnSpPr>
          <p:spPr>
            <a:xfrm flipH="1">
              <a:off x="1555483" y="5410200"/>
              <a:ext cx="1200126" cy="1639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92376" y="5312065"/>
              <a:ext cx="402280" cy="427024"/>
            </a:xfrm>
            <a:prstGeom prst="rect">
              <a:avLst/>
            </a:prstGeom>
            <a:noFill/>
          </p:spPr>
          <p:txBody>
            <a:bodyPr wrap="square" lIns="133336" tIns="66667" rIns="133336" bIns="66667" rtlCol="0">
              <a:spAutoFit/>
            </a:bodyPr>
            <a:lstStyle/>
            <a:p>
              <a:r>
                <a:rPr lang="en-US" sz="1900" dirty="0" smtClean="0"/>
                <a:t>k</a:t>
              </a:r>
              <a:endParaRPr lang="en-US" sz="1900" i="1" dirty="0"/>
            </a:p>
          </p:txBody>
        </p:sp>
      </p:grpSp>
      <p:sp>
        <p:nvSpPr>
          <p:cNvPr id="21" name="Oval 20"/>
          <p:cNvSpPr/>
          <p:nvPr/>
        </p:nvSpPr>
        <p:spPr>
          <a:xfrm>
            <a:off x="228600" y="3839707"/>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1676400" y="3839707"/>
            <a:ext cx="362814" cy="504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923186" y="3153907"/>
            <a:ext cx="1705271" cy="1818665"/>
            <a:chOff x="921855" y="3444088"/>
            <a:chExt cx="2474488" cy="2295575"/>
          </a:xfrm>
        </p:grpSpPr>
        <p:sp>
          <p:nvSpPr>
            <p:cNvPr id="24" name="Oval 23"/>
            <p:cNvSpPr/>
            <p:nvPr/>
          </p:nvSpPr>
          <p:spPr>
            <a:xfrm>
              <a:off x="1501054" y="4393626"/>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25" name="Oval 24"/>
            <p:cNvSpPr/>
            <p:nvPr/>
          </p:nvSpPr>
          <p:spPr>
            <a:xfrm>
              <a:off x="2764255" y="3657600"/>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26" name="Oval 25"/>
            <p:cNvSpPr/>
            <p:nvPr/>
          </p:nvSpPr>
          <p:spPr>
            <a:xfrm>
              <a:off x="2817776" y="441844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27" name="Oval 26"/>
            <p:cNvSpPr/>
            <p:nvPr/>
          </p:nvSpPr>
          <p:spPr>
            <a:xfrm>
              <a:off x="1462568" y="5476588"/>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28" name="Straight Connector 27"/>
            <p:cNvCxnSpPr>
              <a:stCxn id="25" idx="4"/>
              <a:endCxn id="24" idx="7"/>
            </p:cNvCxnSpPr>
            <p:nvPr/>
          </p:nvCxnSpPr>
          <p:spPr>
            <a:xfrm flipH="1">
              <a:off x="1593969" y="3771900"/>
              <a:ext cx="1224715" cy="638465"/>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6" idx="2"/>
              <a:endCxn id="24" idx="5"/>
            </p:cNvCxnSpPr>
            <p:nvPr/>
          </p:nvCxnSpPr>
          <p:spPr>
            <a:xfrm flipH="1">
              <a:off x="1593969" y="4475599"/>
              <a:ext cx="1223807" cy="1558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0"/>
              <a:endCxn id="26" idx="5"/>
            </p:cNvCxnSpPr>
            <p:nvPr/>
          </p:nvCxnSpPr>
          <p:spPr>
            <a:xfrm flipV="1">
              <a:off x="1516997" y="4516010"/>
              <a:ext cx="1393694" cy="96057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21855" y="4204937"/>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2" name="TextBox 31"/>
            <p:cNvSpPr txBox="1"/>
            <p:nvPr/>
          </p:nvSpPr>
          <p:spPr>
            <a:xfrm>
              <a:off x="932146" y="5312639"/>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3" name="TextBox 32"/>
            <p:cNvSpPr txBox="1"/>
            <p:nvPr/>
          </p:nvSpPr>
          <p:spPr>
            <a:xfrm>
              <a:off x="2910691" y="4319237"/>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4" name="TextBox 33"/>
            <p:cNvSpPr txBox="1"/>
            <p:nvPr/>
          </p:nvSpPr>
          <p:spPr>
            <a:xfrm>
              <a:off x="2743200" y="3444088"/>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cxnSp>
          <p:nvCxnSpPr>
            <p:cNvPr id="35" name="Straight Connector 34"/>
            <p:cNvCxnSpPr>
              <a:stCxn id="27" idx="5"/>
              <a:endCxn id="25" idx="4"/>
            </p:cNvCxnSpPr>
            <p:nvPr/>
          </p:nvCxnSpPr>
          <p:spPr>
            <a:xfrm flipV="1">
              <a:off x="1555483" y="3771900"/>
              <a:ext cx="1263201" cy="18022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739667" y="531263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37" name="Straight Connector 36"/>
            <p:cNvCxnSpPr>
              <a:stCxn id="36" idx="1"/>
              <a:endCxn id="24" idx="6"/>
            </p:cNvCxnSpPr>
            <p:nvPr/>
          </p:nvCxnSpPr>
          <p:spPr>
            <a:xfrm flipH="1" flipV="1">
              <a:off x="1609911" y="4450776"/>
              <a:ext cx="1145698" cy="87860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3"/>
              <a:endCxn id="27" idx="5"/>
            </p:cNvCxnSpPr>
            <p:nvPr/>
          </p:nvCxnSpPr>
          <p:spPr>
            <a:xfrm flipH="1">
              <a:off x="1555483" y="5410200"/>
              <a:ext cx="1200126" cy="1639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92376" y="5312065"/>
              <a:ext cx="402280" cy="427024"/>
            </a:xfrm>
            <a:prstGeom prst="rect">
              <a:avLst/>
            </a:prstGeom>
            <a:noFill/>
          </p:spPr>
          <p:txBody>
            <a:bodyPr wrap="square" lIns="133336" tIns="66667" rIns="133336" bIns="66667" rtlCol="0">
              <a:spAutoFit/>
            </a:bodyPr>
            <a:lstStyle/>
            <a:p>
              <a:r>
                <a:rPr lang="en-US" sz="1900" dirty="0" smtClean="0"/>
                <a:t>k</a:t>
              </a:r>
              <a:endParaRPr lang="en-US" sz="1900" i="1" dirty="0"/>
            </a:p>
          </p:txBody>
        </p:sp>
      </p:grpSp>
      <p:sp>
        <p:nvSpPr>
          <p:cNvPr id="40" name="Oval 39"/>
          <p:cNvSpPr/>
          <p:nvPr/>
        </p:nvSpPr>
        <p:spPr>
          <a:xfrm>
            <a:off x="2227986" y="3849282"/>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982143" y="3153907"/>
            <a:ext cx="1705271" cy="1818665"/>
            <a:chOff x="921855" y="3444088"/>
            <a:chExt cx="2474488" cy="2295575"/>
          </a:xfrm>
        </p:grpSpPr>
        <p:sp>
          <p:nvSpPr>
            <p:cNvPr id="42" name="Oval 41"/>
            <p:cNvSpPr/>
            <p:nvPr/>
          </p:nvSpPr>
          <p:spPr>
            <a:xfrm>
              <a:off x="1501054" y="4393626"/>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43" name="Oval 42"/>
            <p:cNvSpPr/>
            <p:nvPr/>
          </p:nvSpPr>
          <p:spPr>
            <a:xfrm>
              <a:off x="2764255" y="3657600"/>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44" name="Oval 43"/>
            <p:cNvSpPr/>
            <p:nvPr/>
          </p:nvSpPr>
          <p:spPr>
            <a:xfrm>
              <a:off x="2817776" y="441844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45" name="Oval 44"/>
            <p:cNvSpPr/>
            <p:nvPr/>
          </p:nvSpPr>
          <p:spPr>
            <a:xfrm>
              <a:off x="1462568" y="5476588"/>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46" name="Straight Connector 45"/>
            <p:cNvCxnSpPr>
              <a:stCxn id="43" idx="4"/>
              <a:endCxn id="42" idx="7"/>
            </p:cNvCxnSpPr>
            <p:nvPr/>
          </p:nvCxnSpPr>
          <p:spPr>
            <a:xfrm flipH="1">
              <a:off x="1593969" y="3771900"/>
              <a:ext cx="1224715" cy="638465"/>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4" idx="2"/>
              <a:endCxn id="42" idx="5"/>
            </p:cNvCxnSpPr>
            <p:nvPr/>
          </p:nvCxnSpPr>
          <p:spPr>
            <a:xfrm flipH="1">
              <a:off x="1593969" y="4475599"/>
              <a:ext cx="1223807" cy="1558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5" idx="0"/>
              <a:endCxn id="44" idx="5"/>
            </p:cNvCxnSpPr>
            <p:nvPr/>
          </p:nvCxnSpPr>
          <p:spPr>
            <a:xfrm flipV="1">
              <a:off x="1516997" y="4516010"/>
              <a:ext cx="1393694" cy="96057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21855" y="4204937"/>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50" name="TextBox 49"/>
            <p:cNvSpPr txBox="1"/>
            <p:nvPr/>
          </p:nvSpPr>
          <p:spPr>
            <a:xfrm>
              <a:off x="932146" y="5312639"/>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51" name="TextBox 50"/>
            <p:cNvSpPr txBox="1"/>
            <p:nvPr/>
          </p:nvSpPr>
          <p:spPr>
            <a:xfrm>
              <a:off x="2910691" y="4319237"/>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52" name="TextBox 51"/>
            <p:cNvSpPr txBox="1"/>
            <p:nvPr/>
          </p:nvSpPr>
          <p:spPr>
            <a:xfrm>
              <a:off x="2743200" y="3444088"/>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cxnSp>
          <p:nvCxnSpPr>
            <p:cNvPr id="53" name="Straight Connector 52"/>
            <p:cNvCxnSpPr>
              <a:stCxn id="45" idx="5"/>
              <a:endCxn id="43" idx="4"/>
            </p:cNvCxnSpPr>
            <p:nvPr/>
          </p:nvCxnSpPr>
          <p:spPr>
            <a:xfrm flipV="1">
              <a:off x="1555483" y="3771900"/>
              <a:ext cx="1263201" cy="18022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39667" y="531263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55" name="Straight Connector 54"/>
            <p:cNvCxnSpPr>
              <a:stCxn id="54" idx="1"/>
              <a:endCxn id="42" idx="6"/>
            </p:cNvCxnSpPr>
            <p:nvPr/>
          </p:nvCxnSpPr>
          <p:spPr>
            <a:xfrm flipH="1" flipV="1">
              <a:off x="1609911" y="4450776"/>
              <a:ext cx="1145698" cy="87860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4" idx="3"/>
              <a:endCxn id="45" idx="5"/>
            </p:cNvCxnSpPr>
            <p:nvPr/>
          </p:nvCxnSpPr>
          <p:spPr>
            <a:xfrm flipH="1">
              <a:off x="1555483" y="5410200"/>
              <a:ext cx="1200126" cy="1639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792376" y="5312065"/>
              <a:ext cx="402280" cy="427024"/>
            </a:xfrm>
            <a:prstGeom prst="rect">
              <a:avLst/>
            </a:prstGeom>
            <a:noFill/>
          </p:spPr>
          <p:txBody>
            <a:bodyPr wrap="square" lIns="133336" tIns="66667" rIns="133336" bIns="66667" rtlCol="0">
              <a:spAutoFit/>
            </a:bodyPr>
            <a:lstStyle/>
            <a:p>
              <a:r>
                <a:rPr lang="en-US" sz="1900" dirty="0" smtClean="0"/>
                <a:t>k</a:t>
              </a:r>
              <a:endParaRPr lang="en-US" sz="1900" i="1" dirty="0"/>
            </a:p>
          </p:txBody>
        </p:sp>
      </p:grpSp>
      <p:sp>
        <p:nvSpPr>
          <p:cNvPr id="58" name="Oval 57"/>
          <p:cNvSpPr/>
          <p:nvPr/>
        </p:nvSpPr>
        <p:spPr>
          <a:xfrm>
            <a:off x="5286943" y="3849282"/>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734743" y="3849282"/>
            <a:ext cx="362814" cy="504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6981529" y="3163482"/>
            <a:ext cx="1705271" cy="1818665"/>
            <a:chOff x="921855" y="3444088"/>
            <a:chExt cx="2474488" cy="2295575"/>
          </a:xfrm>
        </p:grpSpPr>
        <p:sp>
          <p:nvSpPr>
            <p:cNvPr id="61" name="Oval 60"/>
            <p:cNvSpPr/>
            <p:nvPr/>
          </p:nvSpPr>
          <p:spPr>
            <a:xfrm>
              <a:off x="1501054" y="4393626"/>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62" name="Oval 61"/>
            <p:cNvSpPr/>
            <p:nvPr/>
          </p:nvSpPr>
          <p:spPr>
            <a:xfrm>
              <a:off x="2764255" y="3657600"/>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63" name="Oval 62"/>
            <p:cNvSpPr/>
            <p:nvPr/>
          </p:nvSpPr>
          <p:spPr>
            <a:xfrm>
              <a:off x="2817776" y="441844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sp>
          <p:nvSpPr>
            <p:cNvPr id="64" name="Oval 63"/>
            <p:cNvSpPr/>
            <p:nvPr/>
          </p:nvSpPr>
          <p:spPr>
            <a:xfrm>
              <a:off x="1462568" y="5476588"/>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65" name="Straight Connector 64"/>
            <p:cNvCxnSpPr>
              <a:stCxn id="62" idx="4"/>
              <a:endCxn id="61" idx="7"/>
            </p:cNvCxnSpPr>
            <p:nvPr/>
          </p:nvCxnSpPr>
          <p:spPr>
            <a:xfrm flipH="1">
              <a:off x="1593969" y="3771900"/>
              <a:ext cx="1224715" cy="638465"/>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2"/>
              <a:endCxn id="61" idx="5"/>
            </p:cNvCxnSpPr>
            <p:nvPr/>
          </p:nvCxnSpPr>
          <p:spPr>
            <a:xfrm flipH="1">
              <a:off x="1593969" y="4475599"/>
              <a:ext cx="1223807" cy="1558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4" idx="0"/>
              <a:endCxn id="63" idx="5"/>
            </p:cNvCxnSpPr>
            <p:nvPr/>
          </p:nvCxnSpPr>
          <p:spPr>
            <a:xfrm flipV="1">
              <a:off x="1516997" y="4516010"/>
              <a:ext cx="1393694" cy="960578"/>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921855" y="4204937"/>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69" name="TextBox 68"/>
            <p:cNvSpPr txBox="1"/>
            <p:nvPr/>
          </p:nvSpPr>
          <p:spPr>
            <a:xfrm>
              <a:off x="932146" y="5312639"/>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70" name="TextBox 69"/>
            <p:cNvSpPr txBox="1"/>
            <p:nvPr/>
          </p:nvSpPr>
          <p:spPr>
            <a:xfrm>
              <a:off x="2910691" y="4319237"/>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71" name="TextBox 70"/>
            <p:cNvSpPr txBox="1"/>
            <p:nvPr/>
          </p:nvSpPr>
          <p:spPr>
            <a:xfrm>
              <a:off x="2743200" y="3444088"/>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cxnSp>
          <p:nvCxnSpPr>
            <p:cNvPr id="72" name="Straight Connector 71"/>
            <p:cNvCxnSpPr>
              <a:stCxn id="64" idx="5"/>
              <a:endCxn id="62" idx="4"/>
            </p:cNvCxnSpPr>
            <p:nvPr/>
          </p:nvCxnSpPr>
          <p:spPr>
            <a:xfrm flipV="1">
              <a:off x="1555483" y="3771900"/>
              <a:ext cx="1263201" cy="18022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739667" y="5312639"/>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dirty="0"/>
            </a:p>
          </p:txBody>
        </p:sp>
        <p:cxnSp>
          <p:nvCxnSpPr>
            <p:cNvPr id="74" name="Straight Connector 73"/>
            <p:cNvCxnSpPr>
              <a:stCxn id="73" idx="1"/>
              <a:endCxn id="61" idx="6"/>
            </p:cNvCxnSpPr>
            <p:nvPr/>
          </p:nvCxnSpPr>
          <p:spPr>
            <a:xfrm flipH="1" flipV="1">
              <a:off x="1609911" y="4450776"/>
              <a:ext cx="1145698" cy="87860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3" idx="3"/>
              <a:endCxn id="64" idx="5"/>
            </p:cNvCxnSpPr>
            <p:nvPr/>
          </p:nvCxnSpPr>
          <p:spPr>
            <a:xfrm flipH="1">
              <a:off x="1555483" y="5410200"/>
              <a:ext cx="1200126" cy="16394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92376" y="5312065"/>
              <a:ext cx="402280" cy="427024"/>
            </a:xfrm>
            <a:prstGeom prst="rect">
              <a:avLst/>
            </a:prstGeom>
            <a:noFill/>
          </p:spPr>
          <p:txBody>
            <a:bodyPr wrap="square" lIns="133336" tIns="66667" rIns="133336" bIns="66667" rtlCol="0">
              <a:spAutoFit/>
            </a:bodyPr>
            <a:lstStyle/>
            <a:p>
              <a:r>
                <a:rPr lang="en-US" sz="1900" dirty="0" smtClean="0"/>
                <a:t>k</a:t>
              </a:r>
              <a:endParaRPr lang="en-US" sz="1900" i="1" dirty="0"/>
            </a:p>
          </p:txBody>
        </p:sp>
      </p:grpSp>
      <p:sp>
        <p:nvSpPr>
          <p:cNvPr id="77" name="Oval 76"/>
          <p:cNvSpPr/>
          <p:nvPr/>
        </p:nvSpPr>
        <p:spPr>
          <a:xfrm>
            <a:off x="7286329" y="3858857"/>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277979" y="473671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291450" y="4754107"/>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112825" y="3306307"/>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217725" y="3904032"/>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153400" y="4601707"/>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597577" y="5058907"/>
            <a:ext cx="2450423" cy="923330"/>
          </a:xfrm>
          <a:prstGeom prst="rect">
            <a:avLst/>
          </a:prstGeom>
          <a:noFill/>
        </p:spPr>
        <p:txBody>
          <a:bodyPr wrap="square" rtlCol="0">
            <a:spAutoFit/>
          </a:bodyPr>
          <a:lstStyle/>
          <a:p>
            <a:r>
              <a:rPr lang="en-US" dirty="0" smtClean="0"/>
              <a:t>Incremental increase of adding node g to the empty set: 1</a:t>
            </a:r>
            <a:endParaRPr lang="en-US" dirty="0"/>
          </a:p>
        </p:txBody>
      </p:sp>
      <p:sp>
        <p:nvSpPr>
          <p:cNvPr id="84" name="TextBox 83"/>
          <p:cNvSpPr txBox="1"/>
          <p:nvPr/>
        </p:nvSpPr>
        <p:spPr>
          <a:xfrm>
            <a:off x="5430970" y="5098376"/>
            <a:ext cx="2722430" cy="646331"/>
          </a:xfrm>
          <a:prstGeom prst="rect">
            <a:avLst/>
          </a:prstGeom>
          <a:noFill/>
        </p:spPr>
        <p:txBody>
          <a:bodyPr wrap="square" rtlCol="0">
            <a:spAutoFit/>
          </a:bodyPr>
          <a:lstStyle/>
          <a:p>
            <a:r>
              <a:rPr lang="en-US" dirty="0" smtClean="0"/>
              <a:t>Incremental increase of adding node g to set {h} : 4</a:t>
            </a:r>
            <a:endParaRPr lang="en-US" dirty="0"/>
          </a:p>
        </p:txBody>
      </p:sp>
      <p:sp>
        <p:nvSpPr>
          <p:cNvPr id="85" name="TextBox 84"/>
          <p:cNvSpPr txBox="1"/>
          <p:nvPr/>
        </p:nvSpPr>
        <p:spPr>
          <a:xfrm>
            <a:off x="3919789" y="2819487"/>
            <a:ext cx="1062354" cy="646331"/>
          </a:xfrm>
          <a:prstGeom prst="rect">
            <a:avLst/>
          </a:prstGeom>
          <a:noFill/>
        </p:spPr>
        <p:txBody>
          <a:bodyPr wrap="square" rtlCol="0">
            <a:spAutoFit/>
          </a:bodyPr>
          <a:lstStyle/>
          <a:p>
            <a:r>
              <a:rPr lang="en-US" dirty="0" smtClean="0"/>
              <a:t>k=2 for all nodes</a:t>
            </a:r>
            <a:endParaRPr lang="en-US" dirty="0"/>
          </a:p>
        </p:txBody>
      </p:sp>
    </p:spTree>
    <p:extLst>
      <p:ext uri="{BB962C8B-B14F-4D97-AF65-F5344CB8AC3E}">
        <p14:creationId xmlns:p14="http://schemas.microsoft.com/office/powerpoint/2010/main" val="19709523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Jackson-</a:t>
            </a:r>
            <a:r>
              <a:rPr lang="en-US" dirty="0" err="1" smtClean="0"/>
              <a:t>Yariv</a:t>
            </a:r>
            <a:r>
              <a:rPr lang="en-US" dirty="0" smtClean="0"/>
              <a:t> Model</a:t>
            </a:r>
            <a:endParaRPr lang="en-US" dirty="0"/>
          </a:p>
        </p:txBody>
      </p:sp>
      <p:sp>
        <p:nvSpPr>
          <p:cNvPr id="3" name="Content Placeholder 2"/>
          <p:cNvSpPr>
            <a:spLocks noGrp="1"/>
          </p:cNvSpPr>
          <p:nvPr>
            <p:ph idx="1"/>
          </p:nvPr>
        </p:nvSpPr>
        <p:spPr>
          <a:xfrm>
            <a:off x="822959" y="1845734"/>
            <a:ext cx="7543801" cy="2378536"/>
          </a:xfrm>
        </p:spPr>
        <p:txBody>
          <a:bodyPr>
            <a:noAutofit/>
          </a:bodyPr>
          <a:lstStyle/>
          <a:p>
            <a:r>
              <a:rPr lang="en-US" dirty="0" smtClean="0"/>
              <a:t>Extension of the Tipping Model</a:t>
            </a:r>
          </a:p>
          <a:p>
            <a:r>
              <a:rPr lang="en-US" dirty="0" smtClean="0"/>
              <a:t>Each node </a:t>
            </a:r>
            <a:r>
              <a:rPr lang="en-US" i="1" dirty="0" smtClean="0"/>
              <a:t>v</a:t>
            </a:r>
            <a:r>
              <a:rPr lang="en-US" i="1" baseline="-25000" dirty="0"/>
              <a:t>i</a:t>
            </a:r>
            <a:r>
              <a:rPr lang="en-US" dirty="0" smtClean="0"/>
              <a:t> has an associated cost and benefit, </a:t>
            </a:r>
            <a:r>
              <a:rPr lang="en-US" i="1" dirty="0" smtClean="0"/>
              <a:t>c</a:t>
            </a:r>
            <a:r>
              <a:rPr lang="en-US" i="1" baseline="-25000" dirty="0"/>
              <a:t>i</a:t>
            </a:r>
            <a:r>
              <a:rPr lang="en-US" i="1" dirty="0" smtClean="0"/>
              <a:t>, b</a:t>
            </a:r>
            <a:r>
              <a:rPr lang="en-US" i="1" baseline="-25000" dirty="0"/>
              <a:t>i</a:t>
            </a:r>
            <a:r>
              <a:rPr lang="en-US" dirty="0" smtClean="0"/>
              <a:t>.</a:t>
            </a:r>
          </a:p>
          <a:p>
            <a:r>
              <a:rPr lang="en-US" dirty="0" smtClean="0"/>
              <a:t>The function </a:t>
            </a:r>
            <a:r>
              <a:rPr lang="en-US" i="1" dirty="0" smtClean="0"/>
              <a:t>g : {0,…,n-1} </a:t>
            </a:r>
            <a:r>
              <a:rPr lang="en-US" i="1" dirty="0" smtClean="0">
                <a:latin typeface="Symbol" pitchFamily="18" charset="2"/>
                <a:cs typeface="Times New Roman" pitchFamily="18" charset="0"/>
              </a:rPr>
              <a:t>® </a:t>
            </a:r>
            <a:r>
              <a:rPr lang="en-US" i="1" dirty="0" smtClean="0"/>
              <a:t>[0,1]</a:t>
            </a:r>
            <a:r>
              <a:rPr lang="en-US" dirty="0" smtClean="0"/>
              <a:t> maps naturals to a benefit value.</a:t>
            </a:r>
          </a:p>
          <a:p>
            <a:pPr lvl="1"/>
            <a:r>
              <a:rPr lang="en-US" dirty="0" smtClean="0"/>
              <a:t>i.e. g(3) is the benefit a node receives if three of his neighbors previously adopt.</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6665"/>
          <a:stretch/>
        </p:blipFill>
        <p:spPr bwMode="auto">
          <a:xfrm>
            <a:off x="167952" y="3820513"/>
            <a:ext cx="5260483"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387" r="14284"/>
          <a:stretch/>
        </p:blipFill>
        <p:spPr bwMode="auto">
          <a:xfrm>
            <a:off x="5443530" y="3781322"/>
            <a:ext cx="927279"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p:cNvSpPr txBox="1"/>
              <p:nvPr/>
            </p:nvSpPr>
            <p:spPr>
              <a:xfrm>
                <a:off x="5428435" y="3962297"/>
                <a:ext cx="1007006" cy="4662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   </m:t>
                          </m:r>
                        </m:num>
                        <m:den>
                          <m:r>
                            <a:rPr lang="en-US" b="0" i="1" smtClean="0">
                              <a:latin typeface="Cambria Math"/>
                            </a:rPr>
                            <m:t>               </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28435" y="3962297"/>
                <a:ext cx="1007006" cy="466218"/>
              </a:xfrm>
              <a:prstGeom prst="rect">
                <a:avLst/>
              </a:prstGeom>
              <a:blipFill rotWithShape="1">
                <a:blip r:embed="rId3"/>
                <a:stretch>
                  <a:fillRect/>
                </a:stretch>
              </a:blipFill>
            </p:spPr>
            <p:txBody>
              <a:bodyPr/>
              <a:lstStyle/>
              <a:p>
                <a:r>
                  <a:rPr lang="en-US">
                    <a:noFill/>
                  </a:rPr>
                  <a:t> </a:t>
                </a:r>
              </a:p>
            </p:txBody>
          </p:sp>
        </mc:Fallback>
      </mc:AlternateContent>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319"/>
          <a:stretch/>
        </p:blipFill>
        <p:spPr bwMode="auto">
          <a:xfrm>
            <a:off x="8796261" y="3833392"/>
            <a:ext cx="222697"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6000" r="7333"/>
          <a:stretch/>
        </p:blipFill>
        <p:spPr bwMode="auto">
          <a:xfrm>
            <a:off x="7856104" y="3820513"/>
            <a:ext cx="55379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TextBox 11"/>
              <p:cNvSpPr txBox="1"/>
              <p:nvPr/>
            </p:nvSpPr>
            <p:spPr>
              <a:xfrm>
                <a:off x="8366335" y="3820513"/>
                <a:ext cx="429926" cy="665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sSub>
                            <m:sSubPr>
                              <m:ctrlPr>
                                <a:rPr lang="en-US" b="0" i="1" smtClean="0">
                                  <a:latin typeface="Cambria Math"/>
                                </a:rPr>
                              </m:ctrlPr>
                            </m:sSubPr>
                            <m:e>
                              <m:r>
                                <a:rPr lang="en-US" b="0" i="1" smtClean="0">
                                  <a:latin typeface="Cambria Math"/>
                                </a:rPr>
                                <m:t>𝑏</m:t>
                              </m:r>
                            </m:e>
                            <m:sub>
                              <m:r>
                                <a:rPr lang="en-US" b="0" i="1" smtClean="0">
                                  <a:latin typeface="Cambria Math"/>
                                </a:rPr>
                                <m:t>𝑖</m:t>
                              </m:r>
                            </m:sub>
                          </m:sSub>
                        </m:num>
                        <m:den>
                          <m:sSub>
                            <m:sSubPr>
                              <m:ctrlPr>
                                <a:rPr lang="en-US" b="0" i="1" smtClean="0">
                                  <a:latin typeface="Cambria Math"/>
                                </a:rPr>
                              </m:ctrlPr>
                            </m:sSubPr>
                            <m:e>
                              <m:r>
                                <a:rPr lang="en-US" b="0" i="1" smtClean="0">
                                  <a:latin typeface="Cambria Math"/>
                                </a:rPr>
                                <m:t>𝑐</m:t>
                              </m:r>
                            </m:e>
                            <m:sub>
                              <m:r>
                                <a:rPr lang="en-US" b="0" i="1" smtClean="0">
                                  <a:latin typeface="Cambria Math"/>
                                </a:rPr>
                                <m:t>𝑖</m:t>
                              </m:r>
                            </m:sub>
                          </m:sSub>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366335" y="3820513"/>
                <a:ext cx="429926" cy="665118"/>
              </a:xfrm>
              <a:prstGeom prst="rect">
                <a:avLst/>
              </a:prstGeom>
              <a:blipFill rotWithShape="1">
                <a:blip r:embed="rId4"/>
                <a:stretch>
                  <a:fillRect/>
                </a:stretch>
              </a:blipFill>
            </p:spPr>
            <p:txBody>
              <a:bodyPr/>
              <a:lstStyle/>
              <a:p>
                <a:r>
                  <a:rPr lang="en-US">
                    <a:noFill/>
                  </a:rPr>
                  <a:t> </a:t>
                </a:r>
              </a:p>
            </p:txBody>
          </p:sp>
        </mc:Fallback>
      </mc:AlternateContent>
      <p:sp>
        <p:nvSpPr>
          <p:cNvPr id="16" name="TextBox 15"/>
          <p:cNvSpPr txBox="1"/>
          <p:nvPr/>
        </p:nvSpPr>
        <p:spPr>
          <a:xfrm>
            <a:off x="6387912" y="3807814"/>
            <a:ext cx="2163651" cy="646331"/>
          </a:xfrm>
          <a:prstGeom prst="rect">
            <a:avLst/>
          </a:prstGeom>
          <a:noFill/>
        </p:spPr>
        <p:txBody>
          <a:bodyPr wrap="square" rtlCol="0">
            <a:spAutoFit/>
          </a:bodyPr>
          <a:lstStyle/>
          <a:p>
            <a:r>
              <a:rPr lang="en-US" sz="3600" dirty="0" smtClean="0">
                <a:latin typeface="OCR A Extended" panose="02010509020102010303" pitchFamily="50" charset="0"/>
                <a:cs typeface="Arial" panose="020B0604020202020204" pitchFamily="34" charset="0"/>
              </a:rPr>
              <a:t>x</a:t>
            </a:r>
            <a:r>
              <a:rPr lang="en-US" sz="3600" i="1" dirty="0" smtClean="0">
                <a:latin typeface="Times New Roman" panose="02020603050405020304" pitchFamily="18" charset="0"/>
                <a:cs typeface="Times New Roman" panose="02020603050405020304" pitchFamily="18" charset="0"/>
              </a:rPr>
              <a:t> g(</a:t>
            </a:r>
            <a:r>
              <a:rPr lang="en-US" sz="2400" i="1" dirty="0" err="1" smtClean="0">
                <a:latin typeface="Times New Roman" panose="02020603050405020304" pitchFamily="18" charset="0"/>
                <a:cs typeface="Times New Roman" panose="02020603050405020304" pitchFamily="18" charset="0"/>
              </a:rPr>
              <a:t>d</a:t>
            </a:r>
            <a:r>
              <a:rPr lang="en-US" sz="2400" i="1" baseline="-25000" dirty="0" err="1" smtClean="0">
                <a:latin typeface="Times New Roman" pitchFamily="18" charset="0"/>
                <a:cs typeface="Times New Roman" pitchFamily="18" charset="0"/>
              </a:rPr>
              <a:t>i</a:t>
            </a:r>
            <a:r>
              <a:rPr lang="en-US" sz="2400" i="1" baseline="30000" dirty="0" err="1" smtClean="0">
                <a:latin typeface="Times New Roman" pitchFamily="18" charset="0"/>
                <a:cs typeface="Times New Roman" pitchFamily="18" charset="0"/>
              </a:rPr>
              <a:t>in</a:t>
            </a:r>
            <a:r>
              <a:rPr lang="en-US" sz="3600" i="1" dirty="0" smtClean="0">
                <a:latin typeface="Times New Roman" panose="02020603050405020304" pitchFamily="18" charset="0"/>
                <a:cs typeface="Times New Roman" panose="02020603050405020304" pitchFamily="18" charset="0"/>
              </a:rPr>
              <a:t>)</a:t>
            </a:r>
            <a:endParaRPr lang="en-US" sz="3600" i="1" dirty="0">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5331854" y="3738352"/>
            <a:ext cx="2524250" cy="1950159"/>
            <a:chOff x="5331854" y="3738352"/>
            <a:chExt cx="2524250" cy="1950159"/>
          </a:xfrm>
        </p:grpSpPr>
        <p:sp>
          <p:nvSpPr>
            <p:cNvPr id="21" name="Rectangle 20"/>
            <p:cNvSpPr/>
            <p:nvPr/>
          </p:nvSpPr>
          <p:spPr>
            <a:xfrm>
              <a:off x="5331854" y="3738352"/>
              <a:ext cx="2524250" cy="788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443530" y="4765181"/>
              <a:ext cx="2412574" cy="923330"/>
            </a:xfrm>
            <a:prstGeom prst="rect">
              <a:avLst/>
            </a:prstGeom>
            <a:noFill/>
          </p:spPr>
          <p:txBody>
            <a:bodyPr wrap="square" rtlCol="0">
              <a:spAutoFit/>
            </a:bodyPr>
            <a:lstStyle/>
            <a:p>
              <a:r>
                <a:rPr lang="en-US" dirty="0" smtClean="0">
                  <a:solidFill>
                    <a:srgbClr val="FF0000"/>
                  </a:solidFill>
                </a:rPr>
                <a:t>This quantity is similar to an “expected benefit”</a:t>
              </a:r>
            </a:p>
          </p:txBody>
        </p:sp>
      </p:grpSp>
      <p:sp>
        <p:nvSpPr>
          <p:cNvPr id="26" name="Rectangle 25"/>
          <p:cNvSpPr/>
          <p:nvPr/>
        </p:nvSpPr>
        <p:spPr>
          <a:xfrm>
            <a:off x="5688254" y="4157135"/>
            <a:ext cx="463588" cy="369332"/>
          </a:xfrm>
          <a:prstGeom prst="rect">
            <a:avLst/>
          </a:prstGeom>
        </p:spPr>
        <p:txBody>
          <a:bodyPr wrap="none">
            <a:spAutoFit/>
          </a:bodyPr>
          <a:lstStyle/>
          <a:p>
            <a:r>
              <a:rPr lang="en-US" i="1" dirty="0" err="1">
                <a:latin typeface="Times New Roman" pitchFamily="18" charset="0"/>
                <a:cs typeface="Times New Roman" pitchFamily="18" charset="0"/>
              </a:rPr>
              <a:t>d</a:t>
            </a:r>
            <a:r>
              <a:rPr lang="en-US" i="1" baseline="-25000" dirty="0" err="1">
                <a:latin typeface="Times New Roman" pitchFamily="18" charset="0"/>
                <a:cs typeface="Times New Roman" pitchFamily="18" charset="0"/>
              </a:rPr>
              <a:t>i</a:t>
            </a:r>
            <a:r>
              <a:rPr lang="en-US" i="1" baseline="30000" dirty="0" err="1">
                <a:latin typeface="Times New Roman" pitchFamily="18" charset="0"/>
                <a:cs typeface="Times New Roman" pitchFamily="18" charset="0"/>
              </a:rPr>
              <a:t>in</a:t>
            </a:r>
            <a:endParaRPr lang="en-US" dirty="0"/>
          </a:p>
        </p:txBody>
      </p:sp>
    </p:spTree>
    <p:extLst>
      <p:ext uri="{BB962C8B-B14F-4D97-AF65-F5344CB8AC3E}">
        <p14:creationId xmlns:p14="http://schemas.microsoft.com/office/powerpoint/2010/main" val="127322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Jackson-</a:t>
            </a:r>
            <a:r>
              <a:rPr lang="en-US" dirty="0" err="1"/>
              <a:t>Yariv</a:t>
            </a:r>
            <a:r>
              <a:rPr lang="en-US" dirty="0"/>
              <a:t> Model</a:t>
            </a:r>
          </a:p>
        </p:txBody>
      </p:sp>
      <p:sp>
        <p:nvSpPr>
          <p:cNvPr id="3" name="Content Placeholder 2"/>
          <p:cNvSpPr>
            <a:spLocks noGrp="1"/>
          </p:cNvSpPr>
          <p:nvPr>
            <p:ph idx="1"/>
          </p:nvPr>
        </p:nvSpPr>
        <p:spPr/>
        <p:txBody>
          <a:bodyPr>
            <a:normAutofit/>
          </a:bodyPr>
          <a:lstStyle/>
          <a:p>
            <a:pPr>
              <a:buFont typeface="Arial"/>
              <a:buChar char="•"/>
            </a:pPr>
            <a:r>
              <a:rPr lang="en-US" sz="2800" dirty="0" smtClean="0"/>
              <a:t>The </a:t>
            </a:r>
            <a:r>
              <a:rPr lang="en-US" sz="2800" dirty="0"/>
              <a:t>p</a:t>
            </a:r>
            <a:r>
              <a:rPr lang="en-US" sz="2800" dirty="0" smtClean="0"/>
              <a:t>opulation of those adopting increases with increasing speed at first, and then decreasing speed later on</a:t>
            </a:r>
          </a:p>
          <a:p>
            <a:pPr>
              <a:buFont typeface="Arial"/>
              <a:buChar char="•"/>
            </a:pPr>
            <a:r>
              <a:rPr lang="en-US" sz="2800" dirty="0" smtClean="0"/>
              <a:t>For higher values of </a:t>
            </a:r>
            <a:r>
              <a:rPr lang="en-US" sz="2800" i="1" dirty="0" smtClean="0"/>
              <a:t>g</a:t>
            </a:r>
            <a:r>
              <a:rPr lang="en-US" sz="2800" dirty="0" smtClean="0"/>
              <a:t>(</a:t>
            </a:r>
            <a:r>
              <a:rPr lang="en-US" sz="2800" i="1" dirty="0" smtClean="0"/>
              <a:t>d</a:t>
            </a:r>
            <a:r>
              <a:rPr lang="en-US" sz="2800" dirty="0" smtClean="0"/>
              <a:t>)</a:t>
            </a:r>
            <a:r>
              <a:rPr lang="en-US" sz="2800" i="1" dirty="0" smtClean="0"/>
              <a:t> </a:t>
            </a:r>
            <a:r>
              <a:rPr lang="en-US" sz="2800" dirty="0" smtClean="0"/>
              <a:t>the returns from a marginal increase in the probability of a neighbor adopting is higher and hence the tipping point is lower</a:t>
            </a:r>
          </a:p>
        </p:txBody>
      </p:sp>
    </p:spTree>
    <p:extLst>
      <p:ext uri="{BB962C8B-B14F-4D97-AF65-F5344CB8AC3E}">
        <p14:creationId xmlns:p14="http://schemas.microsoft.com/office/powerpoint/2010/main" val="14024788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Centrality Won’t Cut It</a:t>
            </a:r>
            <a:endParaRPr lang="en-US" dirty="0"/>
          </a:p>
        </p:txBody>
      </p:sp>
      <p:sp>
        <p:nvSpPr>
          <p:cNvPr id="3" name="Content Placeholder 2"/>
          <p:cNvSpPr>
            <a:spLocks noGrp="1"/>
          </p:cNvSpPr>
          <p:nvPr>
            <p:ph idx="1"/>
          </p:nvPr>
        </p:nvSpPr>
        <p:spPr/>
        <p:txBody>
          <a:bodyPr>
            <a:normAutofit/>
          </a:bodyPr>
          <a:lstStyle/>
          <a:p>
            <a:r>
              <a:rPr lang="en-US" sz="2800" dirty="0" smtClean="0"/>
              <a:t>If the threshold for all nodes is greater than 1, then:</a:t>
            </a:r>
          </a:p>
          <a:p>
            <a:r>
              <a:rPr lang="en-US" sz="2800" b="1" u="sng" dirty="0" smtClean="0"/>
              <a:t>No single node</a:t>
            </a:r>
            <a:r>
              <a:rPr lang="en-US" sz="2800" dirty="0"/>
              <a:t> </a:t>
            </a:r>
            <a:r>
              <a:rPr lang="en-US" sz="2800" dirty="0" smtClean="0"/>
              <a:t>will cause </a:t>
            </a:r>
            <a:r>
              <a:rPr lang="en-US" sz="2800" b="1" u="sng" dirty="0" smtClean="0"/>
              <a:t>any</a:t>
            </a:r>
            <a:r>
              <a:rPr lang="en-US" sz="2800" dirty="0" smtClean="0"/>
              <a:t> cascading effect!</a:t>
            </a:r>
          </a:p>
          <a:p>
            <a:endParaRPr lang="en-US" sz="2800" dirty="0"/>
          </a:p>
          <a:p>
            <a:r>
              <a:rPr lang="en-US" sz="2800" dirty="0" smtClean="0"/>
              <a:t>A set of nodes with no common neighbor will </a:t>
            </a:r>
            <a:r>
              <a:rPr lang="en-US" sz="2800" b="1" u="sng" dirty="0" smtClean="0"/>
              <a:t>also NOT cause a cascade.</a:t>
            </a:r>
          </a:p>
        </p:txBody>
      </p:sp>
    </p:spTree>
    <p:extLst>
      <p:ext uri="{BB962C8B-B14F-4D97-AF65-F5344CB8AC3E}">
        <p14:creationId xmlns:p14="http://schemas.microsoft.com/office/powerpoint/2010/main" val="28115519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Problem Statement</a:t>
            </a:r>
            <a:endParaRPr lang="en-US" dirty="0"/>
          </a:p>
        </p:txBody>
      </p:sp>
      <p:sp>
        <p:nvSpPr>
          <p:cNvPr id="5" name="Content Placeholder 2"/>
          <p:cNvSpPr txBox="1">
            <a:spLocks/>
          </p:cNvSpPr>
          <p:nvPr/>
        </p:nvSpPr>
        <p:spPr>
          <a:xfrm>
            <a:off x="685800" y="2012328"/>
            <a:ext cx="8303654" cy="44196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Clearly, the tipping process must complete in less than </a:t>
            </a:r>
            <a:r>
              <a:rPr lang="en-US" i="1" dirty="0" smtClean="0"/>
              <a:t>|V|</a:t>
            </a:r>
            <a:r>
              <a:rPr lang="en-US" dirty="0" smtClean="0"/>
              <a:t> time steps</a:t>
            </a:r>
          </a:p>
          <a:p>
            <a:r>
              <a:rPr lang="en-US" dirty="0" smtClean="0"/>
              <a:t>For </a:t>
            </a:r>
            <a:r>
              <a:rPr lang="en-US" i="1" dirty="0" smtClean="0"/>
              <a:t>j &gt; |V|, </a:t>
            </a:r>
            <a:r>
              <a:rPr lang="en-US" dirty="0" smtClean="0"/>
              <a:t>we define the following:</a:t>
            </a:r>
          </a:p>
          <a:p>
            <a:endParaRPr lang="en-US" i="1" dirty="0" smtClean="0"/>
          </a:p>
          <a:p>
            <a:pPr marL="0" indent="0">
              <a:buNone/>
            </a:pPr>
            <a:r>
              <a:rPr lang="en-US" dirty="0"/>
              <a:t/>
            </a:r>
            <a:br>
              <a:rPr lang="en-US" dirty="0"/>
            </a:br>
            <a:r>
              <a:rPr lang="en-US" dirty="0" smtClean="0"/>
              <a:t>The </a:t>
            </a:r>
            <a:r>
              <a:rPr lang="en-US" i="1" dirty="0" smtClean="0"/>
              <a:t>MIN-SEED </a:t>
            </a:r>
            <a:r>
              <a:rPr lang="en-US" dirty="0" smtClean="0"/>
              <a:t>problem is to find a set </a:t>
            </a:r>
            <a:r>
              <a:rPr lang="en-US" i="1" dirty="0" smtClean="0">
                <a:latin typeface="Times New Roman" pitchFamily="18" charset="0"/>
                <a:cs typeface="Times New Roman" pitchFamily="18" charset="0"/>
              </a:rPr>
              <a:t>V’</a:t>
            </a:r>
            <a:r>
              <a:rPr lang="en-US" i="1" dirty="0" smtClean="0"/>
              <a:t> </a:t>
            </a:r>
            <a:r>
              <a:rPr lang="en-US" dirty="0" smtClean="0">
                <a:latin typeface="Symbol" pitchFamily="18" charset="2"/>
              </a:rPr>
              <a:t>Í</a:t>
            </a:r>
            <a:r>
              <a:rPr lang="en-US" i="1" dirty="0" smtClean="0">
                <a:latin typeface="Times New Roman" pitchFamily="18" charset="0"/>
                <a:cs typeface="Times New Roman" pitchFamily="18" charset="0"/>
              </a:rPr>
              <a:t>V</a:t>
            </a:r>
            <a:r>
              <a:rPr lang="en-US" i="1" dirty="0" smtClean="0"/>
              <a:t> </a:t>
            </a:r>
            <a:r>
              <a:rPr lang="en-US" dirty="0" smtClean="0"/>
              <a:t>of minimal size that causes</a:t>
            </a:r>
          </a:p>
          <a:p>
            <a:endParaRPr lang="en-US" dirty="0" smtClean="0"/>
          </a:p>
          <a:p>
            <a:endParaRPr lang="en-US" dirty="0" smtClean="0"/>
          </a:p>
          <a:p>
            <a:r>
              <a:rPr lang="en-US" dirty="0"/>
              <a:t>T</a:t>
            </a:r>
            <a:r>
              <a:rPr lang="en-US" dirty="0" smtClean="0"/>
              <a:t>his problem has been shown to be</a:t>
            </a:r>
            <a:br>
              <a:rPr lang="en-US" dirty="0" smtClean="0"/>
            </a:br>
            <a:r>
              <a:rPr lang="en-US" b="1" dirty="0" smtClean="0"/>
              <a:t>NP-Complete.</a:t>
            </a:r>
            <a:r>
              <a:rPr lang="en-US" dirty="0" smtClean="0"/>
              <a:t> (Dreyer &amp; Roberts, ‘09)</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38450"/>
            <a:ext cx="2839107" cy="74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628" y="4378847"/>
            <a:ext cx="1830646" cy="424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67610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Variants</a:t>
            </a:r>
            <a:endParaRPr lang="en-US" dirty="0"/>
          </a:p>
        </p:txBody>
      </p:sp>
      <p:sp>
        <p:nvSpPr>
          <p:cNvPr id="3" name="Content Placeholder 2"/>
          <p:cNvSpPr>
            <a:spLocks noGrp="1"/>
          </p:cNvSpPr>
          <p:nvPr>
            <p:ph idx="1"/>
          </p:nvPr>
        </p:nvSpPr>
        <p:spPr/>
        <p:txBody>
          <a:bodyPr>
            <a:normAutofit lnSpcReduction="10000"/>
          </a:bodyPr>
          <a:lstStyle/>
          <a:p>
            <a:r>
              <a:rPr lang="en-US" b="1" i="1" dirty="0" smtClean="0"/>
              <a:t>Decision:  </a:t>
            </a:r>
            <a:r>
              <a:rPr lang="en-US" dirty="0" smtClean="0"/>
              <a:t>Find a set of nodes of size K such that X nodes are infected once the diffusion process converges.</a:t>
            </a:r>
          </a:p>
          <a:p>
            <a:endParaRPr lang="en-US" dirty="0"/>
          </a:p>
          <a:p>
            <a:r>
              <a:rPr lang="en-US" b="1" i="1" dirty="0" smtClean="0"/>
              <a:t>Minimum Cardinality:  </a:t>
            </a:r>
            <a:r>
              <a:rPr lang="en-US" dirty="0" smtClean="0"/>
              <a:t>Find  a minimal set of nodes such that X nodes  are infected once the diffusion process converges.</a:t>
            </a:r>
          </a:p>
          <a:p>
            <a:endParaRPr lang="en-US" dirty="0"/>
          </a:p>
          <a:p>
            <a:r>
              <a:rPr lang="en-US" b="1" i="1" dirty="0" smtClean="0"/>
              <a:t>Maximum Spread:  </a:t>
            </a:r>
            <a:r>
              <a:rPr lang="en-US" dirty="0" smtClean="0"/>
              <a:t>Find a set of  K nodes such that the number of nodes infected is maximized.</a:t>
            </a:r>
          </a:p>
          <a:p>
            <a:endParaRPr lang="en-US" dirty="0"/>
          </a:p>
          <a:p>
            <a:r>
              <a:rPr lang="en-US" b="1" i="1" dirty="0" smtClean="0"/>
              <a:t>Special cases: </a:t>
            </a:r>
            <a:r>
              <a:rPr lang="en-US" dirty="0" smtClean="0"/>
              <a:t>Set X=n, majority thresholds, thresholds equal to 2, special network topologies, etc.</a:t>
            </a:r>
            <a:endParaRPr lang="en-US" b="1" i="1" dirty="0"/>
          </a:p>
        </p:txBody>
      </p:sp>
    </p:spTree>
    <p:extLst>
      <p:ext uri="{BB962C8B-B14F-4D97-AF65-F5344CB8AC3E}">
        <p14:creationId xmlns:p14="http://schemas.microsoft.com/office/powerpoint/2010/main" val="4032987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Membership in NP</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Decision variant: for natural </a:t>
            </a:r>
            <a:r>
              <a:rPr lang="en-US" sz="3200" i="1" dirty="0" smtClean="0"/>
              <a:t>k</a:t>
            </a:r>
            <a:r>
              <a:rPr lang="en-US" sz="3200" dirty="0" smtClean="0"/>
              <a:t>, can we identify a set of nodes of size </a:t>
            </a:r>
            <a:r>
              <a:rPr lang="en-US" sz="3200" i="1" dirty="0" smtClean="0"/>
              <a:t>k </a:t>
            </a:r>
            <a:r>
              <a:rPr lang="en-US" sz="3200" dirty="0" smtClean="0"/>
              <a:t>or less that causes </a:t>
            </a:r>
            <a:r>
              <a:rPr lang="en-US" sz="3200" i="1" dirty="0" smtClean="0"/>
              <a:t>X </a:t>
            </a:r>
            <a:r>
              <a:rPr lang="en-US" sz="3200" dirty="0" smtClean="0"/>
              <a:t>number of individuals to adopt?</a:t>
            </a:r>
          </a:p>
          <a:p>
            <a:pPr lvl="1"/>
            <a:r>
              <a:rPr lang="en-US" sz="3000" dirty="0" smtClean="0"/>
              <a:t>We can solve the minimization problem with </a:t>
            </a:r>
            <a:r>
              <a:rPr lang="en-US" sz="3000" i="1" dirty="0" smtClean="0"/>
              <a:t>n </a:t>
            </a:r>
            <a:r>
              <a:rPr lang="en-US" sz="3000" dirty="0" smtClean="0"/>
              <a:t>decision problems</a:t>
            </a:r>
            <a:endParaRPr lang="en-US" sz="3200" dirty="0" smtClean="0"/>
          </a:p>
          <a:p>
            <a:pPr lvl="1"/>
            <a:r>
              <a:rPr lang="en-US" sz="3200" dirty="0" smtClean="0"/>
              <a:t>Membership in NP (verifying a solution in PTIME) stems from the fact that the diffusion process in a tipping model can be computed in PTIME</a:t>
            </a:r>
            <a:endParaRPr lang="en-US" sz="3000" dirty="0" smtClean="0"/>
          </a:p>
        </p:txBody>
      </p:sp>
    </p:spTree>
    <p:extLst>
      <p:ext uri="{BB962C8B-B14F-4D97-AF65-F5344CB8AC3E}">
        <p14:creationId xmlns:p14="http://schemas.microsoft.com/office/powerpoint/2010/main" val="2575615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Objectives</a:t>
            </a:r>
            <a:endParaRPr lang="en-US" dirty="0"/>
          </a:p>
        </p:txBody>
      </p:sp>
      <p:sp>
        <p:nvSpPr>
          <p:cNvPr id="3" name="Content Placeholder 2"/>
          <p:cNvSpPr>
            <a:spLocks noGrp="1"/>
          </p:cNvSpPr>
          <p:nvPr>
            <p:ph idx="1"/>
          </p:nvPr>
        </p:nvSpPr>
        <p:spPr/>
        <p:txBody>
          <a:bodyPr>
            <a:noAutofit/>
          </a:bodyPr>
          <a:lstStyle/>
          <a:p>
            <a:pPr lvl="1"/>
            <a:r>
              <a:rPr lang="en-US" sz="2000" dirty="0" smtClean="0"/>
              <a:t>Introduction to </a:t>
            </a:r>
            <a:r>
              <a:rPr lang="en-US" sz="2000" dirty="0"/>
              <a:t>network diffusion models from not just computer science but other disciplines including sociology, physics, biology, and epidemiology</a:t>
            </a:r>
          </a:p>
          <a:p>
            <a:pPr lvl="1"/>
            <a:r>
              <a:rPr lang="en-US" sz="2000" dirty="0"/>
              <a:t>Understand the standard techniques to compute the outcome of a diffusion process</a:t>
            </a:r>
          </a:p>
          <a:p>
            <a:pPr lvl="1"/>
            <a:r>
              <a:rPr lang="en-US" sz="2000" dirty="0"/>
              <a:t>Understand the relationship between centrality and diffusion</a:t>
            </a:r>
          </a:p>
          <a:p>
            <a:pPr lvl="1"/>
            <a:r>
              <a:rPr lang="en-US" sz="2000" dirty="0"/>
              <a:t>Understand the considerations when seeking to identify a set of nodes that maximize spreading</a:t>
            </a:r>
          </a:p>
          <a:p>
            <a:pPr lvl="1"/>
            <a:r>
              <a:rPr lang="en-US" sz="2000" dirty="0"/>
              <a:t>Have a running knowledge of major empirical results and the latest in data-driven </a:t>
            </a:r>
            <a:r>
              <a:rPr lang="en-US" sz="2000" dirty="0" smtClean="0"/>
              <a:t>approaches</a:t>
            </a:r>
            <a:endParaRPr lang="en-US" sz="2000" dirty="0"/>
          </a:p>
        </p:txBody>
      </p:sp>
    </p:spTree>
    <p:extLst>
      <p:ext uri="{BB962C8B-B14F-4D97-AF65-F5344CB8AC3E}">
        <p14:creationId xmlns:p14="http://schemas.microsoft.com/office/powerpoint/2010/main" val="7121087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NP-Hardness of Maximization Variant:</a:t>
            </a:r>
            <a:br>
              <a:rPr lang="en-US" sz="3600" dirty="0" smtClean="0"/>
            </a:br>
            <a:r>
              <a:rPr lang="en-US" sz="3600" dirty="0" smtClean="0"/>
              <a:t>Relationship with Max-K-Cover</a:t>
            </a:r>
            <a:endParaRPr lang="en-US" sz="3600" dirty="0"/>
          </a:p>
        </p:txBody>
      </p:sp>
      <p:sp>
        <p:nvSpPr>
          <p:cNvPr id="3" name="Content Placeholder 2"/>
          <p:cNvSpPr>
            <a:spLocks noGrp="1"/>
          </p:cNvSpPr>
          <p:nvPr>
            <p:ph idx="1"/>
          </p:nvPr>
        </p:nvSpPr>
        <p:spPr/>
        <p:txBody>
          <a:bodyPr>
            <a:normAutofit fontScale="92500" lnSpcReduction="20000"/>
          </a:bodyPr>
          <a:lstStyle/>
          <a:p>
            <a:r>
              <a:rPr lang="en-US" sz="2400" dirty="0" smtClean="0"/>
              <a:t>Again, we use a covering problem to show  NP-hardness.</a:t>
            </a:r>
          </a:p>
          <a:p>
            <a:endParaRPr lang="en-US" sz="2400" dirty="0"/>
          </a:p>
          <a:p>
            <a:r>
              <a:rPr lang="en-US" sz="2400" b="1" u="sng" dirty="0" smtClean="0"/>
              <a:t>Max-K-Cover:</a:t>
            </a:r>
            <a:r>
              <a:rPr lang="en-US" sz="2400" dirty="0" smtClean="0"/>
              <a:t>  Given a set of elements </a:t>
            </a:r>
            <a:r>
              <a:rPr lang="en-US" sz="2400" i="1" dirty="0" smtClean="0"/>
              <a:t>S </a:t>
            </a:r>
            <a:r>
              <a:rPr lang="en-US" sz="2400" dirty="0" smtClean="0"/>
              <a:t>and a collection of subsets of elements, </a:t>
            </a:r>
            <a:r>
              <a:rPr lang="en-US" sz="2400" i="1" dirty="0" smtClean="0"/>
              <a:t>H</a:t>
            </a:r>
            <a:r>
              <a:rPr lang="en-US" sz="2400" dirty="0" smtClean="0"/>
              <a:t>, can we identify a subset of </a:t>
            </a:r>
            <a:r>
              <a:rPr lang="en-US" sz="2400" i="1" dirty="0" smtClean="0"/>
              <a:t>H </a:t>
            </a:r>
            <a:r>
              <a:rPr lang="en-US" sz="2400" dirty="0" smtClean="0"/>
              <a:t>of size K such that the number of elements covered in </a:t>
            </a:r>
            <a:r>
              <a:rPr lang="en-US" sz="2400" i="1" dirty="0" smtClean="0"/>
              <a:t>S </a:t>
            </a:r>
            <a:r>
              <a:rPr lang="en-US" sz="2400" dirty="0" smtClean="0"/>
              <a:t>by </a:t>
            </a:r>
            <a:r>
              <a:rPr lang="en-US" sz="2400" smtClean="0"/>
              <a:t>their union is </a:t>
            </a:r>
            <a:r>
              <a:rPr lang="en-US" sz="2400" dirty="0" smtClean="0"/>
              <a:t>maximized?</a:t>
            </a:r>
            <a:endParaRPr lang="en-US" sz="2400" i="1" dirty="0" smtClean="0"/>
          </a:p>
          <a:p>
            <a:endParaRPr lang="en-US" sz="2400" i="1" dirty="0"/>
          </a:p>
          <a:p>
            <a:r>
              <a:rPr lang="en-US" sz="2400" dirty="0" smtClean="0"/>
              <a:t>Construction:</a:t>
            </a:r>
          </a:p>
          <a:p>
            <a:pPr lvl="1"/>
            <a:r>
              <a:rPr lang="en-US" sz="2200" dirty="0" smtClean="0"/>
              <a:t>Draw a graph where nodes are elements of </a:t>
            </a:r>
            <a:r>
              <a:rPr lang="en-US" sz="2200" i="1" dirty="0" smtClean="0"/>
              <a:t>S </a:t>
            </a:r>
            <a:r>
              <a:rPr lang="en-US" sz="2200" dirty="0" smtClean="0"/>
              <a:t>and </a:t>
            </a:r>
            <a:r>
              <a:rPr lang="en-US" sz="2200" i="1" dirty="0" smtClean="0"/>
              <a:t>H</a:t>
            </a:r>
          </a:p>
          <a:p>
            <a:pPr lvl="1"/>
            <a:r>
              <a:rPr lang="en-US" sz="2200" dirty="0" smtClean="0"/>
              <a:t>For each </a:t>
            </a:r>
            <a:r>
              <a:rPr lang="en-US" sz="2200" i="1" dirty="0" smtClean="0"/>
              <a:t>h </a:t>
            </a:r>
            <a:r>
              <a:rPr lang="en-US" sz="2200" dirty="0" smtClean="0"/>
              <a:t>node (corresponding to an element in </a:t>
            </a:r>
            <a:r>
              <a:rPr lang="en-US" sz="2200" i="1" dirty="0" smtClean="0"/>
              <a:t>H) </a:t>
            </a:r>
            <a:r>
              <a:rPr lang="en-US" sz="2200" dirty="0" smtClean="0"/>
              <a:t>draw a directed edge to all </a:t>
            </a:r>
            <a:r>
              <a:rPr lang="en-US" sz="2200" i="1" dirty="0" smtClean="0"/>
              <a:t>S-</a:t>
            </a:r>
            <a:r>
              <a:rPr lang="en-US" sz="2200" dirty="0" smtClean="0"/>
              <a:t>nodes that area members of </a:t>
            </a:r>
            <a:r>
              <a:rPr lang="en-US" sz="2200" i="1" dirty="0" smtClean="0"/>
              <a:t>h</a:t>
            </a:r>
          </a:p>
          <a:p>
            <a:pPr lvl="1"/>
            <a:r>
              <a:rPr lang="en-US" sz="2200" dirty="0" smtClean="0"/>
              <a:t>Set all thresholds equal to 1</a:t>
            </a:r>
          </a:p>
          <a:p>
            <a:endParaRPr lang="en-US" sz="2400" i="1" dirty="0"/>
          </a:p>
        </p:txBody>
      </p:sp>
    </p:spTree>
    <p:extLst>
      <p:ext uri="{BB962C8B-B14F-4D97-AF65-F5344CB8AC3E}">
        <p14:creationId xmlns:p14="http://schemas.microsoft.com/office/powerpoint/2010/main" val="13793922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NP-Hardness of Maximization Variant:</a:t>
            </a:r>
            <a:br>
              <a:rPr lang="en-US" sz="3600" dirty="0"/>
            </a:br>
            <a:r>
              <a:rPr lang="en-US" sz="3600" dirty="0"/>
              <a:t>Relationship with Max-K-Cover</a:t>
            </a:r>
          </a:p>
        </p:txBody>
      </p:sp>
      <p:sp>
        <p:nvSpPr>
          <p:cNvPr id="3" name="Content Placeholder 2"/>
          <p:cNvSpPr>
            <a:spLocks noGrp="1"/>
          </p:cNvSpPr>
          <p:nvPr>
            <p:ph idx="1"/>
          </p:nvPr>
        </p:nvSpPr>
        <p:spPr/>
        <p:txBody>
          <a:bodyPr>
            <a:normAutofit/>
          </a:bodyPr>
          <a:lstStyle/>
          <a:p>
            <a:r>
              <a:rPr lang="en-US" sz="2400" dirty="0" smtClean="0"/>
              <a:t>Example:</a:t>
            </a:r>
          </a:p>
          <a:p>
            <a:pPr lvl="1"/>
            <a:r>
              <a:rPr lang="en-US" sz="2000" dirty="0"/>
              <a:t>Set {x1, x2, x3, x4}</a:t>
            </a:r>
          </a:p>
          <a:p>
            <a:pPr lvl="1"/>
            <a:r>
              <a:rPr lang="en-US" sz="2000" dirty="0"/>
              <a:t>Family {x1, x2}, {x3, x4}, {x2}, {x1,x3,x4}</a:t>
            </a:r>
          </a:p>
          <a:p>
            <a:endParaRPr lang="en-US" sz="2400" i="1" dirty="0"/>
          </a:p>
        </p:txBody>
      </p:sp>
      <p:sp>
        <p:nvSpPr>
          <p:cNvPr id="5" name="TextBox 4"/>
          <p:cNvSpPr txBox="1"/>
          <p:nvPr/>
        </p:nvSpPr>
        <p:spPr>
          <a:xfrm>
            <a:off x="676136" y="4327303"/>
            <a:ext cx="1524000" cy="338554"/>
          </a:xfrm>
          <a:prstGeom prst="rect">
            <a:avLst/>
          </a:prstGeom>
          <a:noFill/>
        </p:spPr>
        <p:txBody>
          <a:bodyPr wrap="square" rtlCol="0">
            <a:spAutoFit/>
          </a:bodyPr>
          <a:lstStyle/>
          <a:p>
            <a:pPr defTabSz="914355"/>
            <a:r>
              <a:rPr lang="en-US" sz="2400" baseline="-25000" dirty="0" smtClean="0">
                <a:solidFill>
                  <a:prstClr val="black"/>
                </a:solidFill>
              </a:rPr>
              <a:t>{x1,x2}</a:t>
            </a:r>
            <a:endParaRPr lang="en-US" sz="2400" baseline="-25000" dirty="0">
              <a:solidFill>
                <a:prstClr val="black"/>
              </a:solidFill>
            </a:endParaRPr>
          </a:p>
        </p:txBody>
      </p:sp>
      <p:sp>
        <p:nvSpPr>
          <p:cNvPr id="6" name="TextBox 5"/>
          <p:cNvSpPr txBox="1"/>
          <p:nvPr/>
        </p:nvSpPr>
        <p:spPr>
          <a:xfrm>
            <a:off x="1579803" y="3616821"/>
            <a:ext cx="1524000" cy="338554"/>
          </a:xfrm>
          <a:prstGeom prst="rect">
            <a:avLst/>
          </a:prstGeom>
          <a:noFill/>
        </p:spPr>
        <p:txBody>
          <a:bodyPr wrap="square" rtlCol="0">
            <a:spAutoFit/>
          </a:bodyPr>
          <a:lstStyle/>
          <a:p>
            <a:pPr defTabSz="914355"/>
            <a:r>
              <a:rPr lang="en-US" sz="2400" baseline="-25000" dirty="0" smtClean="0">
                <a:solidFill>
                  <a:prstClr val="black"/>
                </a:solidFill>
              </a:rPr>
              <a:t>{x3,x4}</a:t>
            </a:r>
            <a:endParaRPr lang="en-US" sz="2400" baseline="-25000" dirty="0">
              <a:solidFill>
                <a:prstClr val="black"/>
              </a:solidFill>
            </a:endParaRPr>
          </a:p>
        </p:txBody>
      </p:sp>
      <p:sp>
        <p:nvSpPr>
          <p:cNvPr id="7" name="TextBox 6"/>
          <p:cNvSpPr txBox="1"/>
          <p:nvPr/>
        </p:nvSpPr>
        <p:spPr>
          <a:xfrm>
            <a:off x="2566477" y="3222451"/>
            <a:ext cx="1524000" cy="338554"/>
          </a:xfrm>
          <a:prstGeom prst="rect">
            <a:avLst/>
          </a:prstGeom>
          <a:noFill/>
        </p:spPr>
        <p:txBody>
          <a:bodyPr wrap="square" rtlCol="0">
            <a:spAutoFit/>
          </a:bodyPr>
          <a:lstStyle/>
          <a:p>
            <a:pPr defTabSz="914355"/>
            <a:r>
              <a:rPr lang="en-US" sz="2400" baseline="-25000" dirty="0" smtClean="0">
                <a:solidFill>
                  <a:prstClr val="black"/>
                </a:solidFill>
              </a:rPr>
              <a:t>{x1,x3,x4}</a:t>
            </a:r>
            <a:endParaRPr lang="en-US" sz="2400" baseline="-25000" dirty="0">
              <a:solidFill>
                <a:prstClr val="black"/>
              </a:solidFill>
            </a:endParaRPr>
          </a:p>
        </p:txBody>
      </p:sp>
      <p:sp>
        <p:nvSpPr>
          <p:cNvPr id="8" name="TextBox 7"/>
          <p:cNvSpPr txBox="1"/>
          <p:nvPr/>
        </p:nvSpPr>
        <p:spPr>
          <a:xfrm>
            <a:off x="2037003" y="5163983"/>
            <a:ext cx="1524000" cy="338554"/>
          </a:xfrm>
          <a:prstGeom prst="rect">
            <a:avLst/>
          </a:prstGeom>
          <a:noFill/>
        </p:spPr>
        <p:txBody>
          <a:bodyPr wrap="square" rtlCol="0">
            <a:spAutoFit/>
          </a:bodyPr>
          <a:lstStyle/>
          <a:p>
            <a:pPr defTabSz="914355"/>
            <a:r>
              <a:rPr lang="en-US" sz="2400" baseline="-25000" dirty="0" smtClean="0">
                <a:solidFill>
                  <a:prstClr val="black"/>
                </a:solidFill>
              </a:rPr>
              <a:t>{x2}</a:t>
            </a:r>
            <a:endParaRPr lang="en-US" sz="2400" baseline="-25000" dirty="0">
              <a:solidFill>
                <a:prstClr val="black"/>
              </a:solidFill>
            </a:endParaRPr>
          </a:p>
        </p:txBody>
      </p:sp>
      <p:sp>
        <p:nvSpPr>
          <p:cNvPr id="9" name="Oval 8"/>
          <p:cNvSpPr/>
          <p:nvPr/>
        </p:nvSpPr>
        <p:spPr>
          <a:xfrm>
            <a:off x="1133336" y="425110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0" name="Oval 9"/>
          <p:cNvSpPr/>
          <p:nvPr/>
        </p:nvSpPr>
        <p:spPr>
          <a:xfrm>
            <a:off x="1960803" y="35030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1" name="Oval 10"/>
          <p:cNvSpPr/>
          <p:nvPr/>
        </p:nvSpPr>
        <p:spPr>
          <a:xfrm>
            <a:off x="1960803" y="496560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2" name="Oval 11"/>
          <p:cNvSpPr/>
          <p:nvPr/>
        </p:nvSpPr>
        <p:spPr>
          <a:xfrm>
            <a:off x="3212947" y="312634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4" name="TextBox 13"/>
          <p:cNvSpPr txBox="1"/>
          <p:nvPr/>
        </p:nvSpPr>
        <p:spPr>
          <a:xfrm>
            <a:off x="4898849" y="3591020"/>
            <a:ext cx="1524000" cy="338554"/>
          </a:xfrm>
          <a:prstGeom prst="rect">
            <a:avLst/>
          </a:prstGeom>
          <a:noFill/>
        </p:spPr>
        <p:txBody>
          <a:bodyPr wrap="square" rtlCol="0">
            <a:spAutoFit/>
          </a:bodyPr>
          <a:lstStyle/>
          <a:p>
            <a:pPr defTabSz="914355"/>
            <a:r>
              <a:rPr lang="en-US" sz="2400" baseline="-25000" dirty="0" smtClean="0">
                <a:solidFill>
                  <a:prstClr val="black"/>
                </a:solidFill>
              </a:rPr>
              <a:t>x1</a:t>
            </a:r>
            <a:endParaRPr lang="en-US" sz="2400" baseline="-25000" dirty="0">
              <a:solidFill>
                <a:prstClr val="black"/>
              </a:solidFill>
            </a:endParaRPr>
          </a:p>
        </p:txBody>
      </p:sp>
      <p:sp>
        <p:nvSpPr>
          <p:cNvPr id="16" name="TextBox 15"/>
          <p:cNvSpPr txBox="1"/>
          <p:nvPr/>
        </p:nvSpPr>
        <p:spPr>
          <a:xfrm>
            <a:off x="5194261" y="4635156"/>
            <a:ext cx="1524000" cy="338554"/>
          </a:xfrm>
          <a:prstGeom prst="rect">
            <a:avLst/>
          </a:prstGeom>
          <a:noFill/>
        </p:spPr>
        <p:txBody>
          <a:bodyPr wrap="square" rtlCol="0">
            <a:spAutoFit/>
          </a:bodyPr>
          <a:lstStyle/>
          <a:p>
            <a:pPr defTabSz="914355"/>
            <a:r>
              <a:rPr lang="en-US" sz="2400" baseline="-25000" dirty="0" smtClean="0">
                <a:solidFill>
                  <a:prstClr val="black"/>
                </a:solidFill>
              </a:rPr>
              <a:t>x3</a:t>
            </a:r>
            <a:endParaRPr lang="en-US" sz="2400" baseline="-25000" dirty="0">
              <a:solidFill>
                <a:prstClr val="black"/>
              </a:solidFill>
            </a:endParaRPr>
          </a:p>
        </p:txBody>
      </p:sp>
      <p:grpSp>
        <p:nvGrpSpPr>
          <p:cNvPr id="23" name="Group 22"/>
          <p:cNvGrpSpPr/>
          <p:nvPr/>
        </p:nvGrpSpPr>
        <p:grpSpPr>
          <a:xfrm>
            <a:off x="3990088" y="4636046"/>
            <a:ext cx="500345" cy="420002"/>
            <a:chOff x="3990088" y="4636046"/>
            <a:chExt cx="500345" cy="420002"/>
          </a:xfrm>
        </p:grpSpPr>
        <p:sp>
          <p:nvSpPr>
            <p:cNvPr id="13" name="TextBox 12"/>
            <p:cNvSpPr txBox="1"/>
            <p:nvPr/>
          </p:nvSpPr>
          <p:spPr>
            <a:xfrm>
              <a:off x="3990088" y="4717494"/>
              <a:ext cx="500345" cy="338554"/>
            </a:xfrm>
            <a:prstGeom prst="rect">
              <a:avLst/>
            </a:prstGeom>
            <a:noFill/>
          </p:spPr>
          <p:txBody>
            <a:bodyPr wrap="square" rtlCol="0">
              <a:spAutoFit/>
            </a:bodyPr>
            <a:lstStyle/>
            <a:p>
              <a:pPr defTabSz="914355"/>
              <a:r>
                <a:rPr lang="en-US" sz="2400" baseline="-25000" dirty="0" smtClean="0">
                  <a:solidFill>
                    <a:prstClr val="black"/>
                  </a:solidFill>
                </a:rPr>
                <a:t>x2</a:t>
              </a:r>
              <a:endParaRPr lang="en-US" sz="2400" baseline="-25000" dirty="0">
                <a:solidFill>
                  <a:prstClr val="black"/>
                </a:solidFill>
              </a:endParaRPr>
            </a:p>
          </p:txBody>
        </p:sp>
        <p:sp>
          <p:nvSpPr>
            <p:cNvPr id="17" name="Oval 16"/>
            <p:cNvSpPr/>
            <p:nvPr/>
          </p:nvSpPr>
          <p:spPr>
            <a:xfrm>
              <a:off x="4216411" y="463604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sp>
        <p:nvSpPr>
          <p:cNvPr id="18" name="Oval 17"/>
          <p:cNvSpPr/>
          <p:nvPr/>
        </p:nvSpPr>
        <p:spPr>
          <a:xfrm>
            <a:off x="5139740" y="3526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9" name="Oval 18"/>
          <p:cNvSpPr/>
          <p:nvPr/>
        </p:nvSpPr>
        <p:spPr>
          <a:xfrm>
            <a:off x="5139740" y="45172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nvGrpSpPr>
          <p:cNvPr id="27" name="Group 26"/>
          <p:cNvGrpSpPr/>
          <p:nvPr/>
        </p:nvGrpSpPr>
        <p:grpSpPr>
          <a:xfrm>
            <a:off x="3315767" y="5341513"/>
            <a:ext cx="1524000" cy="394953"/>
            <a:chOff x="4178548" y="5341513"/>
            <a:chExt cx="1524000" cy="394953"/>
          </a:xfrm>
        </p:grpSpPr>
        <p:sp>
          <p:nvSpPr>
            <p:cNvPr id="15" name="TextBox 14"/>
            <p:cNvSpPr txBox="1"/>
            <p:nvPr/>
          </p:nvSpPr>
          <p:spPr>
            <a:xfrm>
              <a:off x="4178548" y="5397912"/>
              <a:ext cx="1524000" cy="338554"/>
            </a:xfrm>
            <a:prstGeom prst="rect">
              <a:avLst/>
            </a:prstGeom>
            <a:noFill/>
          </p:spPr>
          <p:txBody>
            <a:bodyPr wrap="square" rtlCol="0">
              <a:spAutoFit/>
            </a:bodyPr>
            <a:lstStyle/>
            <a:p>
              <a:pPr defTabSz="914355"/>
              <a:r>
                <a:rPr lang="en-US" sz="2400" baseline="-25000" dirty="0" smtClean="0">
                  <a:solidFill>
                    <a:prstClr val="black"/>
                  </a:solidFill>
                </a:rPr>
                <a:t>x4</a:t>
              </a:r>
              <a:endParaRPr lang="en-US" sz="2400" baseline="-25000" dirty="0">
                <a:solidFill>
                  <a:prstClr val="black"/>
                </a:solidFill>
              </a:endParaRPr>
            </a:p>
          </p:txBody>
        </p:sp>
        <p:sp>
          <p:nvSpPr>
            <p:cNvPr id="20" name="Oval 19"/>
            <p:cNvSpPr/>
            <p:nvPr/>
          </p:nvSpPr>
          <p:spPr>
            <a:xfrm>
              <a:off x="4464673" y="53415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cxnSp>
        <p:nvCxnSpPr>
          <p:cNvPr id="22" name="Straight Arrow Connector 21"/>
          <p:cNvCxnSpPr/>
          <p:nvPr/>
        </p:nvCxnSpPr>
        <p:spPr>
          <a:xfrm>
            <a:off x="2189403" y="3639478"/>
            <a:ext cx="2950337" cy="95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a:endCxn id="20" idx="1"/>
          </p:cNvCxnSpPr>
          <p:nvPr/>
        </p:nvCxnSpPr>
        <p:spPr>
          <a:xfrm>
            <a:off x="2189403" y="3617356"/>
            <a:ext cx="1445967" cy="175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7"/>
            <a:endCxn id="13" idx="0"/>
          </p:cNvCxnSpPr>
          <p:nvPr/>
        </p:nvCxnSpPr>
        <p:spPr>
          <a:xfrm flipV="1">
            <a:off x="2155925" y="4717494"/>
            <a:ext cx="2084336" cy="28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a:endCxn id="17" idx="1"/>
          </p:cNvCxnSpPr>
          <p:nvPr/>
        </p:nvCxnSpPr>
        <p:spPr>
          <a:xfrm>
            <a:off x="1361936" y="4365403"/>
            <a:ext cx="2887953" cy="304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p:cNvCxnSpPr>
          <p:nvPr/>
        </p:nvCxnSpPr>
        <p:spPr>
          <a:xfrm flipV="1">
            <a:off x="1361936" y="3639478"/>
            <a:ext cx="3777804" cy="72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2" idx="6"/>
            <a:endCxn id="18" idx="1"/>
          </p:cNvCxnSpPr>
          <p:nvPr/>
        </p:nvCxnSpPr>
        <p:spPr>
          <a:xfrm>
            <a:off x="3441547" y="3240648"/>
            <a:ext cx="1731671" cy="319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2" idx="6"/>
            <a:endCxn id="19" idx="1"/>
          </p:cNvCxnSpPr>
          <p:nvPr/>
        </p:nvCxnSpPr>
        <p:spPr>
          <a:xfrm>
            <a:off x="3441547" y="3240648"/>
            <a:ext cx="1731671" cy="13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6"/>
            <a:endCxn id="20" idx="0"/>
          </p:cNvCxnSpPr>
          <p:nvPr/>
        </p:nvCxnSpPr>
        <p:spPr>
          <a:xfrm>
            <a:off x="3441547" y="3240648"/>
            <a:ext cx="274645" cy="2100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991291" y="1991954"/>
            <a:ext cx="2581024" cy="4247317"/>
          </a:xfrm>
          <a:prstGeom prst="rect">
            <a:avLst/>
          </a:prstGeom>
          <a:noFill/>
        </p:spPr>
        <p:txBody>
          <a:bodyPr wrap="square" rtlCol="0">
            <a:spAutoFit/>
          </a:bodyPr>
          <a:lstStyle/>
          <a:p>
            <a:r>
              <a:rPr lang="en-US" b="1" dirty="0" smtClean="0"/>
              <a:t>Note: </a:t>
            </a:r>
            <a:r>
              <a:rPr lang="en-US" dirty="0" smtClean="0"/>
              <a:t>For any solution to Max-K-Cover containing node x1, x2, x3, or x4, there is an equally optimal solution containing only family nodes.</a:t>
            </a:r>
          </a:p>
          <a:p>
            <a:endParaRPr lang="en-US" b="1" dirty="0"/>
          </a:p>
          <a:p>
            <a:r>
              <a:rPr lang="en-US" b="1" dirty="0" smtClean="0"/>
              <a:t>Note: </a:t>
            </a:r>
            <a:r>
              <a:rPr lang="en-US" dirty="0" smtClean="0"/>
              <a:t>This construction </a:t>
            </a:r>
            <a:endParaRPr lang="en-US" b="1" dirty="0" smtClean="0"/>
          </a:p>
          <a:p>
            <a:r>
              <a:rPr lang="en-US" dirty="0" smtClean="0"/>
              <a:t>does not work for X=n!  For that, a more involved proof using </a:t>
            </a:r>
            <a:r>
              <a:rPr lang="en-US" dirty="0" err="1" smtClean="0"/>
              <a:t>indepent</a:t>
            </a:r>
            <a:r>
              <a:rPr lang="en-US" dirty="0" smtClean="0"/>
              <a:t> set can be used – see Dreyer </a:t>
            </a:r>
            <a:r>
              <a:rPr lang="en-US" dirty="0"/>
              <a:t>&amp; Roberts, </a:t>
            </a:r>
            <a:r>
              <a:rPr lang="en-US" dirty="0" smtClean="0"/>
              <a:t>’09.</a:t>
            </a:r>
            <a:endParaRPr lang="en-US" dirty="0"/>
          </a:p>
          <a:p>
            <a:endParaRPr lang="en-US" dirty="0"/>
          </a:p>
        </p:txBody>
      </p:sp>
    </p:spTree>
    <p:extLst>
      <p:ext uri="{BB962C8B-B14F-4D97-AF65-F5344CB8AC3E}">
        <p14:creationId xmlns:p14="http://schemas.microsoft.com/office/powerpoint/2010/main" val="995900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Brute-Force Solution through Integer Programming</a:t>
            </a:r>
            <a:endParaRPr lang="en-US" dirty="0"/>
          </a:p>
        </p:txBody>
      </p:sp>
      <p:sp>
        <p:nvSpPr>
          <p:cNvPr id="3" name="Content Placeholder 2"/>
          <p:cNvSpPr>
            <a:spLocks noGrp="1"/>
          </p:cNvSpPr>
          <p:nvPr>
            <p:ph idx="1"/>
          </p:nvPr>
        </p:nvSpPr>
        <p:spPr>
          <a:xfrm>
            <a:off x="822959" y="3838074"/>
            <a:ext cx="7543801" cy="2031020"/>
          </a:xfrm>
        </p:spPr>
        <p:txBody>
          <a:bodyPr>
            <a:noAutofit/>
          </a:bodyPr>
          <a:lstStyle/>
          <a:p>
            <a:r>
              <a:rPr lang="en-US" sz="2400" dirty="0" smtClean="0">
                <a:solidFill>
                  <a:srgbClr val="008000"/>
                </a:solidFill>
              </a:rPr>
              <a:t>Good news</a:t>
            </a:r>
            <a:r>
              <a:rPr lang="en-US" sz="2400" dirty="0" smtClean="0"/>
              <a:t>: The entries in the vector correspond to a solution!</a:t>
            </a:r>
          </a:p>
          <a:p>
            <a:r>
              <a:rPr lang="en-US" sz="2400" dirty="0" smtClean="0">
                <a:solidFill>
                  <a:srgbClr val="800000"/>
                </a:solidFill>
              </a:rPr>
              <a:t>Bad news</a:t>
            </a:r>
            <a:r>
              <a:rPr lang="en-US" sz="2400" dirty="0" smtClean="0"/>
              <a:t>: Integer programming also NP-hard</a:t>
            </a:r>
          </a:p>
          <a:p>
            <a:r>
              <a:rPr lang="en-US" sz="2400" dirty="0" smtClean="0">
                <a:solidFill>
                  <a:srgbClr val="800000"/>
                </a:solidFill>
              </a:rPr>
              <a:t>More Bad news</a:t>
            </a:r>
            <a:r>
              <a:rPr lang="en-US" sz="2400" dirty="0" smtClean="0"/>
              <a:t>: </a:t>
            </a:r>
            <a:r>
              <a:rPr lang="en-US" sz="2400" i="1" dirty="0" smtClean="0"/>
              <a:t>n</a:t>
            </a:r>
            <a:r>
              <a:rPr lang="en-US" sz="2400" i="1" baseline="30000" dirty="0" smtClean="0"/>
              <a:t>2</a:t>
            </a:r>
            <a:r>
              <a:rPr lang="en-US" sz="2400" dirty="0" smtClean="0"/>
              <a:t> number of variables, so even approximations will be slow</a:t>
            </a:r>
          </a:p>
          <a:p>
            <a:endParaRPr lang="en-US" sz="2400" baseline="30000" dirty="0"/>
          </a:p>
        </p:txBody>
      </p:sp>
      <p:pic>
        <p:nvPicPr>
          <p:cNvPr id="4" name="Picture 3"/>
          <p:cNvPicPr>
            <a:picLocks noChangeAspect="1"/>
          </p:cNvPicPr>
          <p:nvPr/>
        </p:nvPicPr>
        <p:blipFill>
          <a:blip r:embed="rId2"/>
          <a:stretch>
            <a:fillRect/>
          </a:stretch>
        </p:blipFill>
        <p:spPr>
          <a:xfrm>
            <a:off x="822959" y="1845734"/>
            <a:ext cx="7589420" cy="1671394"/>
          </a:xfrm>
          <a:prstGeom prst="rect">
            <a:avLst/>
          </a:prstGeom>
        </p:spPr>
      </p:pic>
    </p:spTree>
    <p:extLst>
      <p:ext uri="{BB962C8B-B14F-4D97-AF65-F5344CB8AC3E}">
        <p14:creationId xmlns:p14="http://schemas.microsoft.com/office/powerpoint/2010/main" val="30647493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Theoretical Results</a:t>
            </a:r>
            <a:endParaRPr lang="en-US" dirty="0"/>
          </a:p>
        </p:txBody>
      </p:sp>
      <p:sp>
        <p:nvSpPr>
          <p:cNvPr id="3" name="Content Placeholder 2"/>
          <p:cNvSpPr>
            <a:spLocks noGrp="1"/>
          </p:cNvSpPr>
          <p:nvPr>
            <p:ph idx="1"/>
          </p:nvPr>
        </p:nvSpPr>
        <p:spPr/>
        <p:txBody>
          <a:bodyPr>
            <a:normAutofit/>
          </a:bodyPr>
          <a:lstStyle/>
          <a:p>
            <a:pPr lvl="1"/>
            <a:r>
              <a:rPr lang="en-US" dirty="0" smtClean="0"/>
              <a:t>If </a:t>
            </a:r>
            <a:r>
              <a:rPr lang="en-US" dirty="0"/>
              <a:t>a seed set cannot be approximated within a certain factor for arbitrary thresholds, then it cannot be approximated for majority thresholds or thresholds greater than 2 </a:t>
            </a:r>
            <a:r>
              <a:rPr lang="en-US" dirty="0" smtClean="0"/>
              <a:t>within </a:t>
            </a:r>
            <a:r>
              <a:rPr lang="en-US" dirty="0"/>
              <a:t>that same factor (Chen ‘09)</a:t>
            </a:r>
          </a:p>
          <a:p>
            <a:pPr lvl="1"/>
            <a:endParaRPr lang="en-US" dirty="0" smtClean="0"/>
          </a:p>
          <a:p>
            <a:pPr lvl="1"/>
            <a:r>
              <a:rPr lang="en-US" dirty="0" smtClean="0"/>
              <a:t>Target set selection cannot be approximated within O(2log</a:t>
            </a:r>
            <a:r>
              <a:rPr lang="en-US" baseline="30000" dirty="0" smtClean="0"/>
              <a:t>(1-</a:t>
            </a:r>
            <a:r>
              <a:rPr lang="en-US" baseline="30000" dirty="0" smtClean="0">
                <a:latin typeface="Symbol" panose="05050102010706020507" pitchFamily="18" charset="2"/>
              </a:rPr>
              <a:t>e</a:t>
            </a:r>
            <a:r>
              <a:rPr lang="en-US" baseline="30000" dirty="0" smtClean="0"/>
              <a:t>)</a:t>
            </a:r>
            <a:r>
              <a:rPr lang="en-US" dirty="0" smtClean="0"/>
              <a:t>n) for </a:t>
            </a:r>
            <a:r>
              <a:rPr lang="en-US" dirty="0" smtClean="0">
                <a:latin typeface="Symbol" panose="05050102010706020507" pitchFamily="18" charset="2"/>
              </a:rPr>
              <a:t>e</a:t>
            </a:r>
            <a:r>
              <a:rPr lang="en-US" dirty="0" smtClean="0"/>
              <a:t>&gt;0 unless                                                   (Chen ‘09).</a:t>
            </a:r>
          </a:p>
          <a:p>
            <a:pPr lvl="1"/>
            <a:endParaRPr lang="en-US" dirty="0"/>
          </a:p>
          <a:p>
            <a:pPr lvl="1"/>
            <a:r>
              <a:rPr lang="en-US" dirty="0"/>
              <a:t>Solvable on trees in polynomial time if the network is a tree (Chen ‘09)</a:t>
            </a:r>
          </a:p>
          <a:p>
            <a:pPr lvl="1"/>
            <a:endParaRPr lang="en-US" dirty="0"/>
          </a:p>
          <a:p>
            <a:pPr lvl="1"/>
            <a:r>
              <a:rPr lang="en-US" dirty="0"/>
              <a:t>For </a:t>
            </a:r>
            <a:r>
              <a:rPr lang="en-US" dirty="0" err="1"/>
              <a:t>treewidth</a:t>
            </a:r>
            <a:r>
              <a:rPr lang="en-US" dirty="0"/>
              <a:t> w (</a:t>
            </a:r>
            <a:r>
              <a:rPr lang="en-US" dirty="0" err="1"/>
              <a:t>treewidth</a:t>
            </a:r>
            <a:r>
              <a:rPr lang="en-US" dirty="0"/>
              <a:t> decomposition computation is NP-hard), solvable in O(</a:t>
            </a:r>
            <a:r>
              <a:rPr lang="en-US" dirty="0" err="1"/>
              <a:t>tO</a:t>
            </a:r>
            <a:r>
              <a:rPr lang="en-US" dirty="0"/>
              <a:t>(w) n) time where t is the maximum threshold of the network (Ben-</a:t>
            </a:r>
            <a:r>
              <a:rPr lang="en-US" dirty="0" err="1"/>
              <a:t>Zwi</a:t>
            </a:r>
            <a:r>
              <a:rPr lang="en-US" dirty="0"/>
              <a:t> et al., 2011)</a:t>
            </a:r>
          </a:p>
          <a:p>
            <a:pPr lvl="1"/>
            <a:endParaRPr lang="en-US" dirty="0"/>
          </a:p>
          <a:p>
            <a:pPr lvl="1"/>
            <a:endParaRPr lang="en-US" dirty="0"/>
          </a:p>
          <a:p>
            <a:pPr lvl="1"/>
            <a:endParaRPr lang="en-US" dirty="0"/>
          </a:p>
        </p:txBody>
      </p:sp>
      <p:pic>
        <p:nvPicPr>
          <p:cNvPr id="4" name="Picture 3"/>
          <p:cNvPicPr>
            <a:picLocks noChangeAspect="1"/>
          </p:cNvPicPr>
          <p:nvPr/>
        </p:nvPicPr>
        <p:blipFill rotWithShape="1">
          <a:blip r:embed="rId2"/>
          <a:srcRect t="12454"/>
          <a:stretch/>
        </p:blipFill>
        <p:spPr>
          <a:xfrm>
            <a:off x="1863196" y="3296321"/>
            <a:ext cx="2552700" cy="316874"/>
          </a:xfrm>
          <a:prstGeom prst="rect">
            <a:avLst/>
          </a:prstGeom>
        </p:spPr>
      </p:pic>
    </p:spTree>
    <p:extLst>
      <p:ext uri="{BB962C8B-B14F-4D97-AF65-F5344CB8AC3E}">
        <p14:creationId xmlns:p14="http://schemas.microsoft.com/office/powerpoint/2010/main" val="1073529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0" y="2177716"/>
            <a:ext cx="3886200" cy="4299284"/>
          </a:xfrm>
        </p:spPr>
        <p:txBody>
          <a:bodyPr>
            <a:normAutofit/>
          </a:bodyPr>
          <a:lstStyle/>
          <a:p>
            <a:pPr marL="118863" indent="0">
              <a:buNone/>
            </a:pPr>
            <a:r>
              <a:rPr lang="en-US" i="1" dirty="0" smtClean="0"/>
              <a:t>TIP_DECOMP</a:t>
            </a:r>
            <a:r>
              <a:rPr lang="en-US" dirty="0" smtClean="0"/>
              <a:t> runs in </a:t>
            </a:r>
            <a:r>
              <a:rPr lang="en-US" i="1" dirty="0">
                <a:latin typeface="Times New Roman" pitchFamily="18" charset="0"/>
                <a:cs typeface="Times New Roman" pitchFamily="18" charset="0"/>
              </a:rPr>
              <a:t>O(M </a:t>
            </a:r>
            <a:r>
              <a:rPr lang="en-US" i="1" dirty="0" err="1">
                <a:latin typeface="Times New Roman" pitchFamily="18" charset="0"/>
                <a:cs typeface="Times New Roman" pitchFamily="18" charset="0"/>
              </a:rPr>
              <a:t>lg</a:t>
            </a:r>
            <a:r>
              <a:rPr lang="en-US" i="1" dirty="0">
                <a:latin typeface="Times New Roman" pitchFamily="18" charset="0"/>
                <a:cs typeface="Times New Roman" pitchFamily="18" charset="0"/>
              </a:rPr>
              <a:t> N)</a:t>
            </a:r>
            <a:r>
              <a:rPr lang="en-US" dirty="0"/>
              <a:t> </a:t>
            </a:r>
            <a:r>
              <a:rPr lang="en-US" dirty="0" smtClean="0"/>
              <a:t>time and guarantees that the result will lead to adoption of the behavior by the entire population.</a:t>
            </a:r>
          </a:p>
          <a:p>
            <a:pPr marL="118863" indent="0">
              <a:buNone/>
            </a:pPr>
            <a:endParaRPr lang="en-US" dirty="0"/>
          </a:p>
          <a:p>
            <a:pPr marL="118863" indent="0">
              <a:buNone/>
            </a:pPr>
            <a:r>
              <a:rPr lang="en-US" dirty="0" smtClean="0"/>
              <a:t>Does not guarantee minimal size – but it finds very small seed sets in practice.</a:t>
            </a: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28800"/>
            <a:ext cx="4264922" cy="35858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4616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Let us consider the following network.</a:t>
            </a:r>
          </a:p>
          <a:p>
            <a:pPr marL="118863" indent="0">
              <a:buNone/>
            </a:pPr>
            <a:endParaRPr lang="en-US" dirty="0" smtClean="0"/>
          </a:p>
          <a:p>
            <a:pPr marL="118863" indent="0">
              <a:buNone/>
            </a:pPr>
            <a:r>
              <a:rPr lang="en-US" dirty="0" smtClean="0"/>
              <a:t>First, our algorithm identifies the threshold for each node to be tipped. If we assume at least 50% of each neighbor is required, then this number is shown in red.</a:t>
            </a:r>
          </a:p>
          <a:p>
            <a:pPr marL="118863" indent="0">
              <a:buNone/>
            </a:pPr>
            <a:endParaRPr lang="en-US" dirty="0" smtClean="0"/>
          </a:p>
          <a:p>
            <a:pPr marL="118863" indent="0">
              <a:buNone/>
            </a:pPr>
            <a:endParaRPr lang="en-US" dirty="0" smtClean="0"/>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4" name="Oval 13"/>
          <p:cNvSpPr/>
          <p:nvPr/>
        </p:nvSpPr>
        <p:spPr>
          <a:xfrm>
            <a:off x="7717970" y="27352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39" name="TextBox 38"/>
          <p:cNvSpPr txBox="1"/>
          <p:nvPr/>
        </p:nvSpPr>
        <p:spPr>
          <a:xfrm>
            <a:off x="6918434" y="4679732"/>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0" name="TextBox 39"/>
          <p:cNvSpPr txBox="1"/>
          <p:nvPr/>
        </p:nvSpPr>
        <p:spPr>
          <a:xfrm>
            <a:off x="7725102" y="4238298"/>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2" name="TextBox 41"/>
          <p:cNvSpPr txBox="1"/>
          <p:nvPr/>
        </p:nvSpPr>
        <p:spPr>
          <a:xfrm>
            <a:off x="7788166" y="2281902"/>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FF0000"/>
                </a:solidFill>
              </a:rPr>
              <a:t>2</a:t>
            </a:r>
            <a:endParaRPr lang="en-US" b="1" dirty="0">
              <a:solidFill>
                <a:srgbClr val="FF0000"/>
              </a:solidFill>
            </a:endParaRPr>
          </a:p>
        </p:txBody>
      </p:sp>
    </p:spTree>
    <p:extLst>
      <p:ext uri="{BB962C8B-B14F-4D97-AF65-F5344CB8AC3E}">
        <p14:creationId xmlns:p14="http://schemas.microsoft.com/office/powerpoint/2010/main" val="22568074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Next, the distance to being tipped is computed. This is defined as the node’s current degree minus the threshold.</a:t>
            </a:r>
          </a:p>
          <a:p>
            <a:pPr marL="118863" indent="0">
              <a:buNone/>
            </a:pPr>
            <a:endParaRPr lang="en-US" dirty="0" smtClean="0"/>
          </a:p>
          <a:p>
            <a:pPr marL="118863" indent="0">
              <a:buNone/>
            </a:pPr>
            <a:r>
              <a:rPr lang="en-US" dirty="0" smtClean="0"/>
              <a:t>It is shown for each node in blue.</a:t>
            </a:r>
          </a:p>
          <a:p>
            <a:pPr marL="118863" indent="0">
              <a:buNone/>
            </a:pPr>
            <a:endParaRPr lang="en-US" dirty="0" smtClean="0"/>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4" name="Oval 13"/>
          <p:cNvSpPr/>
          <p:nvPr/>
        </p:nvSpPr>
        <p:spPr>
          <a:xfrm>
            <a:off x="7717970" y="27352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39" name="TextBox 38"/>
          <p:cNvSpPr txBox="1"/>
          <p:nvPr/>
        </p:nvSpPr>
        <p:spPr>
          <a:xfrm>
            <a:off x="6918434" y="467973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0" name="TextBox 39"/>
          <p:cNvSpPr txBox="1"/>
          <p:nvPr/>
        </p:nvSpPr>
        <p:spPr>
          <a:xfrm>
            <a:off x="7725102" y="423829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2" name="TextBox 41"/>
          <p:cNvSpPr txBox="1"/>
          <p:nvPr/>
        </p:nvSpPr>
        <p:spPr>
          <a:xfrm>
            <a:off x="7788166" y="228190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22164567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4" name="Oval 13"/>
          <p:cNvSpPr/>
          <p:nvPr/>
        </p:nvSpPr>
        <p:spPr>
          <a:xfrm>
            <a:off x="7717970" y="27352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4"/>
            <a:endCxn id="13" idx="7"/>
          </p:cNvCxnSpPr>
          <p:nvPr/>
        </p:nvCxnSpPr>
        <p:spPr>
          <a:xfrm flipH="1">
            <a:off x="7484315" y="2849574"/>
            <a:ext cx="288084" cy="8168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4" name="TextBox 33"/>
          <p:cNvSpPr txBox="1"/>
          <p:nvPr/>
        </p:nvSpPr>
        <p:spPr>
          <a:xfrm>
            <a:off x="7609115" y="2278074"/>
            <a:ext cx="653143" cy="427024"/>
          </a:xfrm>
          <a:prstGeom prst="rect">
            <a:avLst/>
          </a:prstGeom>
          <a:noFill/>
        </p:spPr>
        <p:txBody>
          <a:bodyPr wrap="square" lIns="133336" tIns="66667" rIns="133336" bIns="66667" rtlCol="0">
            <a:spAutoFit/>
          </a:bodyPr>
          <a:lstStyle/>
          <a:p>
            <a:r>
              <a:rPr lang="en-US" sz="1900" dirty="0" smtClean="0"/>
              <a:t>h</a:t>
            </a:r>
            <a:endParaRPr lang="en-US" sz="1900" i="1"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39" name="TextBox 38"/>
          <p:cNvSpPr txBox="1"/>
          <p:nvPr/>
        </p:nvSpPr>
        <p:spPr>
          <a:xfrm>
            <a:off x="6918434" y="467973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0" name="TextBox 39"/>
          <p:cNvSpPr txBox="1"/>
          <p:nvPr/>
        </p:nvSpPr>
        <p:spPr>
          <a:xfrm>
            <a:off x="7725102" y="423829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2" name="TextBox 41"/>
          <p:cNvSpPr txBox="1"/>
          <p:nvPr/>
        </p:nvSpPr>
        <p:spPr>
          <a:xfrm>
            <a:off x="7788166" y="228190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4138154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6" name="Oval 15"/>
          <p:cNvSpPr/>
          <p:nvPr/>
        </p:nvSpPr>
        <p:spPr>
          <a:xfrm>
            <a:off x="7609115"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5" idx="5"/>
          </p:cNvCxnSpPr>
          <p:nvPr/>
        </p:nvCxnSpPr>
        <p:spPr>
          <a:xfrm flipV="1">
            <a:off x="7663544" y="3632936"/>
            <a:ext cx="473916" cy="7025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6" name="TextBox 35"/>
          <p:cNvSpPr txBox="1"/>
          <p:nvPr/>
        </p:nvSpPr>
        <p:spPr>
          <a:xfrm>
            <a:off x="7609115" y="4216710"/>
            <a:ext cx="653143" cy="427024"/>
          </a:xfrm>
          <a:prstGeom prst="rect">
            <a:avLst/>
          </a:prstGeom>
          <a:noFill/>
        </p:spPr>
        <p:txBody>
          <a:bodyPr wrap="square" lIns="133336" tIns="66667" rIns="133336" bIns="66667" rtlCol="0">
            <a:spAutoFit/>
          </a:bodyPr>
          <a:lstStyle/>
          <a:p>
            <a:r>
              <a:rPr lang="en-US" sz="1900" dirty="0" err="1" smtClean="0"/>
              <a:t>i</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39" name="TextBox 38"/>
          <p:cNvSpPr txBox="1"/>
          <p:nvPr/>
        </p:nvSpPr>
        <p:spPr>
          <a:xfrm>
            <a:off x="6918434" y="467973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0" name="TextBox 39"/>
          <p:cNvSpPr txBox="1"/>
          <p:nvPr/>
        </p:nvSpPr>
        <p:spPr>
          <a:xfrm>
            <a:off x="7725102" y="423829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4684087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2" name="Oval 11"/>
          <p:cNvSpPr/>
          <p:nvPr/>
        </p:nvSpPr>
        <p:spPr>
          <a:xfrm>
            <a:off x="6738256"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0"/>
            <a:endCxn id="10" idx="5"/>
          </p:cNvCxnSpPr>
          <p:nvPr/>
        </p:nvCxnSpPr>
        <p:spPr>
          <a:xfrm flipH="1" flipV="1">
            <a:off x="6504601" y="4433037"/>
            <a:ext cx="288084" cy="35963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2" name="TextBox 31"/>
          <p:cNvSpPr txBox="1"/>
          <p:nvPr/>
        </p:nvSpPr>
        <p:spPr>
          <a:xfrm>
            <a:off x="6738256" y="4678376"/>
            <a:ext cx="653143" cy="427024"/>
          </a:xfrm>
          <a:prstGeom prst="rect">
            <a:avLst/>
          </a:prstGeom>
          <a:noFill/>
        </p:spPr>
        <p:txBody>
          <a:bodyPr wrap="square" lIns="133336" tIns="66667" rIns="133336" bIns="66667" rtlCol="0">
            <a:spAutoFit/>
          </a:bodyPr>
          <a:lstStyle/>
          <a:p>
            <a:r>
              <a:rPr lang="en-US" sz="1900" dirty="0" smtClean="0"/>
              <a:t>f</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39" name="TextBox 38"/>
          <p:cNvSpPr txBox="1"/>
          <p:nvPr/>
        </p:nvSpPr>
        <p:spPr>
          <a:xfrm>
            <a:off x="6918434" y="467973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0</a:t>
            </a: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1642927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Schedule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8:45 am – 10:30 am</a:t>
            </a:r>
          </a:p>
          <a:p>
            <a:pPr lvl="1"/>
            <a:r>
              <a:rPr lang="en-US" dirty="0" smtClean="0"/>
              <a:t>Intro</a:t>
            </a:r>
          </a:p>
          <a:p>
            <a:pPr lvl="1"/>
            <a:r>
              <a:rPr lang="en-US" dirty="0" smtClean="0"/>
              <a:t>SIR and SIS Models</a:t>
            </a:r>
          </a:p>
          <a:p>
            <a:pPr lvl="1"/>
            <a:r>
              <a:rPr lang="en-US" dirty="0" smtClean="0"/>
              <a:t>Tipping and target set selection</a:t>
            </a:r>
          </a:p>
          <a:p>
            <a:pPr lvl="1"/>
            <a:r>
              <a:rPr lang="en-US" dirty="0" err="1" smtClean="0"/>
              <a:t>Kempe</a:t>
            </a:r>
            <a:r>
              <a:rPr lang="en-US" dirty="0" smtClean="0"/>
              <a:t>-Kleinberg-</a:t>
            </a:r>
            <a:r>
              <a:rPr lang="en-US" dirty="0" err="1" smtClean="0"/>
              <a:t>Tardos</a:t>
            </a:r>
            <a:r>
              <a:rPr lang="en-US" dirty="0" smtClean="0"/>
              <a:t> Part 1 (models and theoretical results)</a:t>
            </a:r>
          </a:p>
          <a:p>
            <a:r>
              <a:rPr lang="en-US" dirty="0" smtClean="0"/>
              <a:t>10:30 am – 11:00 am</a:t>
            </a:r>
          </a:p>
          <a:p>
            <a:pPr lvl="1"/>
            <a:r>
              <a:rPr lang="en-US" dirty="0" smtClean="0"/>
              <a:t>Coffee break</a:t>
            </a:r>
          </a:p>
          <a:p>
            <a:r>
              <a:rPr lang="en-US" dirty="0" smtClean="0"/>
              <a:t>11:00 am – 12:45 pm</a:t>
            </a:r>
          </a:p>
          <a:p>
            <a:pPr lvl="1"/>
            <a:r>
              <a:rPr lang="en-US" dirty="0" err="1" smtClean="0"/>
              <a:t>Kempe</a:t>
            </a:r>
            <a:r>
              <a:rPr lang="en-US" dirty="0" smtClean="0"/>
              <a:t>-Kleinberg-</a:t>
            </a:r>
            <a:r>
              <a:rPr lang="en-US" dirty="0" err="1" smtClean="0"/>
              <a:t>Tardos</a:t>
            </a:r>
            <a:r>
              <a:rPr lang="en-US" dirty="0" smtClean="0"/>
              <a:t> Part 1 (continued, models and theoretical results)</a:t>
            </a:r>
          </a:p>
          <a:p>
            <a:pPr lvl="1"/>
            <a:r>
              <a:rPr lang="en-US" dirty="0" err="1"/>
              <a:t>Kempe</a:t>
            </a:r>
            <a:r>
              <a:rPr lang="en-US" dirty="0"/>
              <a:t>-Kleinberg-</a:t>
            </a:r>
            <a:r>
              <a:rPr lang="en-US" dirty="0" err="1"/>
              <a:t>Tardos</a:t>
            </a:r>
            <a:r>
              <a:rPr lang="en-US" dirty="0"/>
              <a:t> Part </a:t>
            </a:r>
            <a:r>
              <a:rPr lang="en-US" dirty="0" smtClean="0"/>
              <a:t>2 (scalable algorithms)</a:t>
            </a:r>
          </a:p>
        </p:txBody>
      </p:sp>
      <p:sp>
        <p:nvSpPr>
          <p:cNvPr id="4" name="Content Placeholder 3"/>
          <p:cNvSpPr>
            <a:spLocks noGrp="1"/>
          </p:cNvSpPr>
          <p:nvPr>
            <p:ph sz="half" idx="2"/>
          </p:nvPr>
        </p:nvSpPr>
        <p:spPr/>
        <p:txBody>
          <a:bodyPr>
            <a:normAutofit fontScale="92500" lnSpcReduction="10000"/>
          </a:bodyPr>
          <a:lstStyle/>
          <a:p>
            <a:r>
              <a:rPr lang="en-US" dirty="0"/>
              <a:t>12:45 pm – 2:00 pm</a:t>
            </a:r>
          </a:p>
          <a:p>
            <a:pPr lvl="1"/>
            <a:r>
              <a:rPr lang="en-US" dirty="0"/>
              <a:t>Lunch</a:t>
            </a:r>
          </a:p>
          <a:p>
            <a:r>
              <a:rPr lang="en-US" dirty="0" smtClean="0"/>
              <a:t>2:00 </a:t>
            </a:r>
            <a:r>
              <a:rPr lang="en-US" dirty="0"/>
              <a:t>pm – 3:30 pm</a:t>
            </a:r>
          </a:p>
          <a:p>
            <a:pPr lvl="1"/>
            <a:r>
              <a:rPr lang="en-US" dirty="0"/>
              <a:t>Logic Programming Based Diffusion</a:t>
            </a:r>
          </a:p>
          <a:p>
            <a:pPr lvl="1"/>
            <a:r>
              <a:rPr lang="en-US" dirty="0"/>
              <a:t>Evolutionary Graph Theory (EGT)</a:t>
            </a:r>
          </a:p>
          <a:p>
            <a:r>
              <a:rPr lang="en-US" dirty="0"/>
              <a:t>3:30 pm – 4:00 pm</a:t>
            </a:r>
          </a:p>
          <a:p>
            <a:pPr lvl="1"/>
            <a:r>
              <a:rPr lang="en-US" dirty="0"/>
              <a:t>Coffee break</a:t>
            </a:r>
          </a:p>
          <a:p>
            <a:r>
              <a:rPr lang="en-US" dirty="0"/>
              <a:t>4:00 pm – 5:45 pm</a:t>
            </a:r>
          </a:p>
          <a:p>
            <a:pPr lvl="1"/>
            <a:r>
              <a:rPr lang="en-US" dirty="0"/>
              <a:t>Empirical Results</a:t>
            </a:r>
          </a:p>
          <a:p>
            <a:pPr lvl="1"/>
            <a:r>
              <a:rPr lang="en-US" dirty="0"/>
              <a:t>Data-driven Approaches</a:t>
            </a:r>
          </a:p>
          <a:p>
            <a:pPr lvl="1"/>
            <a:r>
              <a:rPr lang="en-US" dirty="0"/>
              <a:t>Open Problems</a:t>
            </a:r>
          </a:p>
          <a:p>
            <a:endParaRPr lang="en-US" dirty="0"/>
          </a:p>
        </p:txBody>
      </p:sp>
    </p:spTree>
    <p:extLst>
      <p:ext uri="{BB962C8B-B14F-4D97-AF65-F5344CB8AC3E}">
        <p14:creationId xmlns:p14="http://schemas.microsoft.com/office/powerpoint/2010/main" val="716922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1" name="Oval 10"/>
          <p:cNvSpPr/>
          <p:nvPr/>
        </p:nvSpPr>
        <p:spPr>
          <a:xfrm>
            <a:off x="6085115" y="4792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7"/>
            <a:endCxn id="10" idx="3"/>
          </p:cNvCxnSpPr>
          <p:nvPr/>
        </p:nvCxnSpPr>
        <p:spPr>
          <a:xfrm flipV="1">
            <a:off x="6178031" y="4433037"/>
            <a:ext cx="249596" cy="376377"/>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1" name="TextBox 30"/>
          <p:cNvSpPr txBox="1"/>
          <p:nvPr/>
        </p:nvSpPr>
        <p:spPr>
          <a:xfrm>
            <a:off x="5540829" y="4564076"/>
            <a:ext cx="653143" cy="427024"/>
          </a:xfrm>
          <a:prstGeom prst="rect">
            <a:avLst/>
          </a:prstGeom>
          <a:noFill/>
        </p:spPr>
        <p:txBody>
          <a:bodyPr wrap="square" lIns="133336" tIns="66667" rIns="133336" bIns="66667" rtlCol="0">
            <a:spAutoFit/>
          </a:bodyPr>
          <a:lstStyle/>
          <a:p>
            <a:r>
              <a:rPr lang="en-US" sz="1900" dirty="0" smtClean="0"/>
              <a:t>e</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37" name="TextBox 36"/>
          <p:cNvSpPr txBox="1"/>
          <p:nvPr/>
        </p:nvSpPr>
        <p:spPr>
          <a:xfrm>
            <a:off x="5743902" y="4587766"/>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0</a:t>
            </a: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Tree>
    <p:extLst>
      <p:ext uri="{BB962C8B-B14F-4D97-AF65-F5344CB8AC3E}">
        <p14:creationId xmlns:p14="http://schemas.microsoft.com/office/powerpoint/2010/main" val="37803784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5" name="Oval 14"/>
          <p:cNvSpPr/>
          <p:nvPr/>
        </p:nvSpPr>
        <p:spPr>
          <a:xfrm>
            <a:off x="8044542" y="35353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2"/>
            <a:endCxn id="13" idx="5"/>
          </p:cNvCxnSpPr>
          <p:nvPr/>
        </p:nvCxnSpPr>
        <p:spPr>
          <a:xfrm flipH="1">
            <a:off x="7484318" y="3592523"/>
            <a:ext cx="560227"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35" name="TextBox 34"/>
          <p:cNvSpPr txBox="1"/>
          <p:nvPr/>
        </p:nvSpPr>
        <p:spPr>
          <a:xfrm>
            <a:off x="8132120" y="3192476"/>
            <a:ext cx="402280" cy="427024"/>
          </a:xfrm>
          <a:prstGeom prst="rect">
            <a:avLst/>
          </a:prstGeom>
          <a:noFill/>
        </p:spPr>
        <p:txBody>
          <a:bodyPr wrap="square" lIns="133336" tIns="66667" rIns="133336" bIns="66667" rtlCol="0">
            <a:spAutoFit/>
          </a:bodyPr>
          <a:lstStyle/>
          <a:p>
            <a:r>
              <a:rPr lang="en-US" sz="1900" dirty="0" smtClean="0"/>
              <a:t>j</a:t>
            </a:r>
            <a:endParaRPr lang="en-US" sz="1900" i="1" dirty="0"/>
          </a:p>
        </p:txBody>
      </p:sp>
      <p:sp>
        <p:nvSpPr>
          <p:cNvPr id="41" name="TextBox 40"/>
          <p:cNvSpPr txBox="1"/>
          <p:nvPr/>
        </p:nvSpPr>
        <p:spPr>
          <a:xfrm>
            <a:off x="8261132" y="3184634"/>
            <a:ext cx="381000" cy="369332"/>
          </a:xfrm>
          <a:prstGeom prst="rect">
            <a:avLst/>
          </a:prstGeom>
          <a:noFill/>
        </p:spPr>
        <p:txBody>
          <a:bodyPr wrap="square" rtlCol="0">
            <a:spAutoFit/>
          </a:bodyPr>
          <a:lstStyle/>
          <a:p>
            <a:r>
              <a:rPr lang="en-US" b="1" dirty="0" smtClean="0">
                <a:solidFill>
                  <a:srgbClr val="0070C0"/>
                </a:solidFill>
              </a:rPr>
              <a:t>0</a:t>
            </a:r>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600" y="4114800"/>
            <a:ext cx="522512"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13044367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7" name="Oval 6"/>
          <p:cNvSpPr/>
          <p:nvPr/>
        </p:nvSpPr>
        <p:spPr>
          <a:xfrm>
            <a:off x="5649685" y="33067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7" name="Straight Connector 16"/>
          <p:cNvCxnSpPr>
            <a:stCxn id="8" idx="2"/>
            <a:endCxn id="7" idx="7"/>
          </p:cNvCxnSpPr>
          <p:nvPr/>
        </p:nvCxnSpPr>
        <p:spPr>
          <a:xfrm flipH="1">
            <a:off x="5742604" y="2678126"/>
            <a:ext cx="669084" cy="6453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7" idx="5"/>
          </p:cNvCxnSpPr>
          <p:nvPr/>
        </p:nvCxnSpPr>
        <p:spPr>
          <a:xfrm flipH="1" flipV="1">
            <a:off x="5742601" y="3404337"/>
            <a:ext cx="777943" cy="416789"/>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40834" y="3113804"/>
            <a:ext cx="778966" cy="427024"/>
          </a:xfrm>
          <a:prstGeom prst="rect">
            <a:avLst/>
          </a:prstGeom>
          <a:noFill/>
        </p:spPr>
        <p:txBody>
          <a:bodyPr wrap="square" lIns="133336" tIns="66667" rIns="133336" bIns="66667" rtlCol="0">
            <a:spAutoFit/>
          </a:bodyPr>
          <a:lstStyle/>
          <a:p>
            <a:r>
              <a:rPr lang="en-US" sz="1900" dirty="0" smtClean="0"/>
              <a:t>a</a:t>
            </a:r>
            <a:endParaRPr lang="en-US" sz="1900" dirty="0"/>
          </a:p>
        </p:txBody>
      </p: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43" name="TextBox 42"/>
          <p:cNvSpPr txBox="1"/>
          <p:nvPr/>
        </p:nvSpPr>
        <p:spPr>
          <a:xfrm>
            <a:off x="5410200" y="3139966"/>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5" name="TextBox 44"/>
          <p:cNvSpPr txBox="1"/>
          <p:nvPr/>
        </p:nvSpPr>
        <p:spPr>
          <a:xfrm>
            <a:off x="7299434" y="3669268"/>
            <a:ext cx="422068"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599" y="4114800"/>
            <a:ext cx="468085"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1725926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8" name="Oval 7"/>
          <p:cNvSpPr/>
          <p:nvPr/>
        </p:nvSpPr>
        <p:spPr>
          <a:xfrm>
            <a:off x="6411687" y="2620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18" name="Straight Connector 17"/>
          <p:cNvCxnSpPr>
            <a:stCxn id="8" idx="4"/>
            <a:endCxn id="9" idx="0"/>
          </p:cNvCxnSpPr>
          <p:nvPr/>
        </p:nvCxnSpPr>
        <p:spPr>
          <a:xfrm>
            <a:off x="6466115" y="2735272"/>
            <a:ext cx="108857" cy="10287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85115" y="2278076"/>
            <a:ext cx="870857" cy="427024"/>
          </a:xfrm>
          <a:prstGeom prst="rect">
            <a:avLst/>
          </a:prstGeom>
          <a:noFill/>
        </p:spPr>
        <p:txBody>
          <a:bodyPr wrap="square" lIns="133336" tIns="66667" rIns="133336" bIns="66667" rtlCol="0">
            <a:spAutoFit/>
          </a:bodyPr>
          <a:lstStyle/>
          <a:p>
            <a:r>
              <a:rPr lang="en-US" sz="1900" dirty="0" smtClean="0"/>
              <a:t>b</a:t>
            </a:r>
            <a:endParaRPr lang="en-US" sz="1900" i="1" dirty="0"/>
          </a:p>
        </p:txBody>
      </p: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44" name="TextBox 43"/>
          <p:cNvSpPr txBox="1"/>
          <p:nvPr/>
        </p:nvSpPr>
        <p:spPr>
          <a:xfrm>
            <a:off x="6279932" y="2281902"/>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5" name="TextBox 44"/>
          <p:cNvSpPr txBox="1"/>
          <p:nvPr/>
        </p:nvSpPr>
        <p:spPr>
          <a:xfrm>
            <a:off x="7299433" y="3669268"/>
            <a:ext cx="585355"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7" name="TextBox 46"/>
          <p:cNvSpPr txBox="1"/>
          <p:nvPr/>
        </p:nvSpPr>
        <p:spPr>
          <a:xfrm>
            <a:off x="6705600" y="4114800"/>
            <a:ext cx="522512"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33596711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9" name="Oval 8"/>
          <p:cNvSpPr/>
          <p:nvPr/>
        </p:nvSpPr>
        <p:spPr>
          <a:xfrm>
            <a:off x="6520544" y="37639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cxnSp>
        <p:nvCxnSpPr>
          <p:cNvPr id="20" name="Straight Connector 19"/>
          <p:cNvCxnSpPr>
            <a:stCxn id="10" idx="0"/>
            <a:endCxn id="9" idx="4"/>
          </p:cNvCxnSpPr>
          <p:nvPr/>
        </p:nvCxnSpPr>
        <p:spPr>
          <a:xfrm flipV="1">
            <a:off x="6466115" y="3878272"/>
            <a:ext cx="108857" cy="457200"/>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3" idx="2"/>
            <a:endCxn id="9" idx="5"/>
          </p:cNvCxnSpPr>
          <p:nvPr/>
        </p:nvCxnSpPr>
        <p:spPr>
          <a:xfrm flipH="1">
            <a:off x="6613458" y="3706823"/>
            <a:ext cx="777943" cy="154712"/>
          </a:xfrm>
          <a:prstGeom prst="line">
            <a:avLst/>
          </a:prstGeom>
          <a:ln w="25400">
            <a:solidFill>
              <a:schemeClr val="tx1"/>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20542" y="3421076"/>
            <a:ext cx="653143" cy="427024"/>
          </a:xfrm>
          <a:prstGeom prst="rect">
            <a:avLst/>
          </a:prstGeom>
          <a:noFill/>
        </p:spPr>
        <p:txBody>
          <a:bodyPr wrap="square" lIns="133336" tIns="66667" rIns="133336" bIns="66667" rtlCol="0">
            <a:spAutoFit/>
          </a:bodyPr>
          <a:lstStyle/>
          <a:p>
            <a:r>
              <a:rPr lang="en-US" sz="1900" dirty="0" smtClean="0"/>
              <a:t>c</a:t>
            </a:r>
            <a:endParaRPr lang="en-US" sz="1900" i="1" dirty="0"/>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45" name="TextBox 44"/>
          <p:cNvSpPr txBox="1"/>
          <p:nvPr/>
        </p:nvSpPr>
        <p:spPr>
          <a:xfrm>
            <a:off x="7299433" y="3669268"/>
            <a:ext cx="585355"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
        <p:nvSpPr>
          <p:cNvPr id="46" name="TextBox 45"/>
          <p:cNvSpPr txBox="1"/>
          <p:nvPr/>
        </p:nvSpPr>
        <p:spPr>
          <a:xfrm>
            <a:off x="6689834" y="3429000"/>
            <a:ext cx="381000" cy="369332"/>
          </a:xfrm>
          <a:prstGeom prst="rect">
            <a:avLst/>
          </a:prstGeom>
          <a:noFill/>
        </p:spPr>
        <p:txBody>
          <a:bodyPr wrap="square" rtlCol="0">
            <a:spAutoFit/>
          </a:bodyPr>
          <a:lstStyle/>
          <a:p>
            <a:r>
              <a:rPr lang="en-US" b="1" dirty="0" smtClean="0">
                <a:solidFill>
                  <a:srgbClr val="0070C0"/>
                </a:solidFill>
              </a:rPr>
              <a:t>0</a:t>
            </a:r>
            <a:endParaRPr lang="en-US" b="1" dirty="0">
              <a:solidFill>
                <a:srgbClr val="0070C0"/>
              </a:solidFill>
            </a:endParaRPr>
          </a:p>
        </p:txBody>
      </p:sp>
      <p:sp>
        <p:nvSpPr>
          <p:cNvPr id="47" name="TextBox 46"/>
          <p:cNvSpPr txBox="1"/>
          <p:nvPr/>
        </p:nvSpPr>
        <p:spPr>
          <a:xfrm>
            <a:off x="6705599" y="4114800"/>
            <a:ext cx="468085" cy="369332"/>
          </a:xfrm>
          <a:prstGeom prst="rect">
            <a:avLst/>
          </a:prstGeom>
          <a:noFill/>
        </p:spPr>
        <p:txBody>
          <a:bodyPr wrap="square" rtlCol="0">
            <a:spAutoFit/>
          </a:bodyPr>
          <a:lstStyle/>
          <a:p>
            <a:r>
              <a:rPr lang="en-US" b="1" dirty="0" smtClean="0">
                <a:solidFill>
                  <a:srgbClr val="0070C0"/>
                </a:solidFill>
              </a:rPr>
              <a:t>-1</a:t>
            </a:r>
            <a:endParaRPr lang="en-US" b="1" dirty="0">
              <a:solidFill>
                <a:srgbClr val="0070C0"/>
              </a:solidFill>
            </a:endParaRPr>
          </a:p>
        </p:txBody>
      </p:sp>
    </p:spTree>
    <p:extLst>
      <p:ext uri="{BB962C8B-B14F-4D97-AF65-F5344CB8AC3E}">
        <p14:creationId xmlns:p14="http://schemas.microsoft.com/office/powerpoint/2010/main" val="18875189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Decomposition-Based Heuristic</a:t>
            </a:r>
          </a:p>
        </p:txBody>
      </p:sp>
      <p:sp>
        <p:nvSpPr>
          <p:cNvPr id="3" name="Content Placeholder 2"/>
          <p:cNvSpPr>
            <a:spLocks noGrp="1"/>
          </p:cNvSpPr>
          <p:nvPr>
            <p:ph idx="1"/>
          </p:nvPr>
        </p:nvSpPr>
        <p:spPr>
          <a:xfrm>
            <a:off x="457202" y="1775193"/>
            <a:ext cx="4114798" cy="4625609"/>
          </a:xfrm>
        </p:spPr>
        <p:txBody>
          <a:bodyPr>
            <a:normAutofit/>
          </a:bodyPr>
          <a:lstStyle/>
          <a:p>
            <a:pPr marL="118863" indent="0">
              <a:buNone/>
            </a:pPr>
            <a:r>
              <a:rPr lang="en-US" dirty="0" smtClean="0"/>
              <a:t>The algorithm then proceeds as follows:</a:t>
            </a:r>
          </a:p>
          <a:p>
            <a:pPr marL="118863" indent="0">
              <a:buNone/>
            </a:pPr>
            <a:endParaRPr lang="en-US" dirty="0" smtClean="0"/>
          </a:p>
          <a:p>
            <a:pPr marL="118863" indent="0">
              <a:buNone/>
            </a:pPr>
            <a:r>
              <a:rPr lang="en-US" dirty="0" smtClean="0"/>
              <a:t>At each iteration, remove the node whose distance is the smallest but non-negative (and the adjacent edges).</a:t>
            </a:r>
          </a:p>
          <a:p>
            <a:pPr marL="118863" indent="0">
              <a:buNone/>
            </a:pPr>
            <a:endParaRPr lang="en-US" dirty="0" smtClean="0"/>
          </a:p>
          <a:p>
            <a:pPr marL="118863" indent="0">
              <a:buNone/>
            </a:pPr>
            <a:r>
              <a:rPr lang="en-US" dirty="0" smtClean="0"/>
              <a:t>Then update the distances of its neighbors.</a:t>
            </a:r>
          </a:p>
        </p:txBody>
      </p:sp>
      <p:sp>
        <p:nvSpPr>
          <p:cNvPr id="10" name="Oval 9"/>
          <p:cNvSpPr/>
          <p:nvPr/>
        </p:nvSpPr>
        <p:spPr>
          <a:xfrm>
            <a:off x="6411687" y="43354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13" name="Oval 12"/>
          <p:cNvSpPr/>
          <p:nvPr/>
        </p:nvSpPr>
        <p:spPr>
          <a:xfrm>
            <a:off x="7391401" y="3649672"/>
            <a:ext cx="108857"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3336" tIns="66667" rIns="133336" bIns="66667" rtlCol="0" anchor="ctr"/>
          <a:lstStyle/>
          <a:p>
            <a:pPr algn="ctr"/>
            <a:endParaRPr lang="en-US"/>
          </a:p>
        </p:txBody>
      </p:sp>
      <p:sp>
        <p:nvSpPr>
          <p:cNvPr id="30" name="TextBox 29"/>
          <p:cNvSpPr txBox="1"/>
          <p:nvPr/>
        </p:nvSpPr>
        <p:spPr>
          <a:xfrm>
            <a:off x="6520542" y="4106875"/>
            <a:ext cx="653143" cy="427024"/>
          </a:xfrm>
          <a:prstGeom prst="rect">
            <a:avLst/>
          </a:prstGeom>
          <a:noFill/>
        </p:spPr>
        <p:txBody>
          <a:bodyPr wrap="square" lIns="133336" tIns="66667" rIns="133336" bIns="66667" rtlCol="0">
            <a:spAutoFit/>
          </a:bodyPr>
          <a:lstStyle/>
          <a:p>
            <a:r>
              <a:rPr lang="en-US" sz="1900" dirty="0" smtClean="0"/>
              <a:t>d</a:t>
            </a:r>
            <a:endParaRPr lang="en-US" sz="1900" dirty="0"/>
          </a:p>
        </p:txBody>
      </p:sp>
      <p:sp>
        <p:nvSpPr>
          <p:cNvPr id="33" name="TextBox 32"/>
          <p:cNvSpPr txBox="1"/>
          <p:nvPr/>
        </p:nvSpPr>
        <p:spPr>
          <a:xfrm>
            <a:off x="7122789" y="3670439"/>
            <a:ext cx="344811" cy="427024"/>
          </a:xfrm>
          <a:prstGeom prst="rect">
            <a:avLst/>
          </a:prstGeom>
          <a:noFill/>
        </p:spPr>
        <p:txBody>
          <a:bodyPr wrap="square" lIns="133336" tIns="66667" rIns="133336" bIns="66667" rtlCol="0">
            <a:spAutoFit/>
          </a:bodyPr>
          <a:lstStyle/>
          <a:p>
            <a:r>
              <a:rPr lang="en-US" sz="1900" dirty="0" smtClean="0"/>
              <a:t>g</a:t>
            </a:r>
            <a:endParaRPr lang="en-US" sz="1900" dirty="0"/>
          </a:p>
        </p:txBody>
      </p:sp>
      <p:sp>
        <p:nvSpPr>
          <p:cNvPr id="45" name="TextBox 44"/>
          <p:cNvSpPr txBox="1"/>
          <p:nvPr/>
        </p:nvSpPr>
        <p:spPr>
          <a:xfrm>
            <a:off x="7299434" y="3669268"/>
            <a:ext cx="472966"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47" name="TextBox 46"/>
          <p:cNvSpPr txBox="1"/>
          <p:nvPr/>
        </p:nvSpPr>
        <p:spPr>
          <a:xfrm>
            <a:off x="6705599" y="4114800"/>
            <a:ext cx="468085" cy="369332"/>
          </a:xfrm>
          <a:prstGeom prst="rect">
            <a:avLst/>
          </a:prstGeom>
          <a:noFill/>
        </p:spPr>
        <p:txBody>
          <a:bodyPr wrap="square" rtlCol="0">
            <a:spAutoFit/>
          </a:bodyPr>
          <a:lstStyle/>
          <a:p>
            <a:r>
              <a:rPr lang="en-US" b="1" dirty="0" smtClean="0">
                <a:solidFill>
                  <a:srgbClr val="0070C0"/>
                </a:solidFill>
              </a:rPr>
              <a:t>-2</a:t>
            </a:r>
            <a:endParaRPr lang="en-US" b="1" dirty="0">
              <a:solidFill>
                <a:srgbClr val="0070C0"/>
              </a:solidFill>
            </a:endParaRPr>
          </a:p>
        </p:txBody>
      </p:sp>
      <p:sp>
        <p:nvSpPr>
          <p:cNvPr id="19" name="TextBox 18"/>
          <p:cNvSpPr txBox="1"/>
          <p:nvPr/>
        </p:nvSpPr>
        <p:spPr>
          <a:xfrm>
            <a:off x="4876800" y="5562600"/>
            <a:ext cx="4267200" cy="646331"/>
          </a:xfrm>
          <a:prstGeom prst="rect">
            <a:avLst/>
          </a:prstGeom>
          <a:noFill/>
        </p:spPr>
        <p:txBody>
          <a:bodyPr wrap="square" rtlCol="0">
            <a:spAutoFit/>
          </a:bodyPr>
          <a:lstStyle/>
          <a:p>
            <a:pPr algn="ctr"/>
            <a:r>
              <a:rPr lang="en-US" sz="3600" b="1" i="1" dirty="0" smtClean="0">
                <a:solidFill>
                  <a:srgbClr val="FF0000"/>
                </a:solidFill>
              </a:rPr>
              <a:t>Solution = { d, g }</a:t>
            </a:r>
            <a:endParaRPr lang="en-US" sz="3600" b="1" i="1" dirty="0">
              <a:solidFill>
                <a:srgbClr val="FF0000"/>
              </a:solidFill>
            </a:endParaRPr>
          </a:p>
        </p:txBody>
      </p:sp>
    </p:spTree>
    <p:extLst>
      <p:ext uri="{BB962C8B-B14F-4D97-AF65-F5344CB8AC3E}">
        <p14:creationId xmlns:p14="http://schemas.microsoft.com/office/powerpoint/2010/main" val="18709387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88572" y="119919"/>
            <a:ext cx="762002" cy="369324"/>
          </a:xfrm>
          <a:prstGeom prst="rect">
            <a:avLst/>
          </a:prstGeom>
          <a:noFill/>
        </p:spPr>
        <p:txBody>
          <a:bodyPr wrap="square" lIns="91433" tIns="45716" rIns="91433" bIns="45716" rtlCol="0">
            <a:spAutoFit/>
          </a:bodyPr>
          <a:lstStyle/>
          <a:p>
            <a:r>
              <a:rPr lang="en-US" b="1" dirty="0" smtClean="0"/>
              <a:t>A</a:t>
            </a:r>
          </a:p>
        </p:txBody>
      </p:sp>
      <p:sp>
        <p:nvSpPr>
          <p:cNvPr id="11" name="TextBox 10"/>
          <p:cNvSpPr txBox="1"/>
          <p:nvPr/>
        </p:nvSpPr>
        <p:spPr>
          <a:xfrm>
            <a:off x="1088572" y="2428876"/>
            <a:ext cx="762002" cy="369324"/>
          </a:xfrm>
          <a:prstGeom prst="rect">
            <a:avLst/>
          </a:prstGeom>
          <a:noFill/>
        </p:spPr>
        <p:txBody>
          <a:bodyPr wrap="square" lIns="91433" tIns="45716" rIns="91433" bIns="45716" rtlCol="0">
            <a:spAutoFit/>
          </a:bodyPr>
          <a:lstStyle/>
          <a:p>
            <a:r>
              <a:rPr lang="en-US" b="1" dirty="0"/>
              <a:t>B</a:t>
            </a:r>
            <a:endParaRPr lang="en-US" b="1" dirty="0" smtClean="0"/>
          </a:p>
        </p:txBody>
      </p:sp>
      <p:sp>
        <p:nvSpPr>
          <p:cNvPr id="12" name="TextBox 11"/>
          <p:cNvSpPr txBox="1"/>
          <p:nvPr/>
        </p:nvSpPr>
        <p:spPr>
          <a:xfrm>
            <a:off x="1088572" y="4644294"/>
            <a:ext cx="762002" cy="369324"/>
          </a:xfrm>
          <a:prstGeom prst="rect">
            <a:avLst/>
          </a:prstGeom>
          <a:noFill/>
        </p:spPr>
        <p:txBody>
          <a:bodyPr wrap="square" lIns="91433" tIns="45716" rIns="91433" bIns="45716" rtlCol="0">
            <a:spAutoFit/>
          </a:bodyPr>
          <a:lstStyle/>
          <a:p>
            <a:r>
              <a:rPr lang="en-US" b="1" dirty="0"/>
              <a:t>C</a:t>
            </a:r>
            <a:endParaRPr lang="en-US" b="1" dirty="0" smtClean="0"/>
          </a:p>
        </p:txBody>
      </p:sp>
      <p:graphicFrame>
        <p:nvGraphicFramePr>
          <p:cNvPr id="13" name="Chart 12"/>
          <p:cNvGraphicFramePr>
            <a:graphicFrameLocks/>
          </p:cNvGraphicFramePr>
          <p:nvPr>
            <p:extLst>
              <p:ext uri="{D42A27DB-BD31-4B8C-83A1-F6EECF244321}">
                <p14:modId xmlns:p14="http://schemas.microsoft.com/office/powerpoint/2010/main" val="2407886642"/>
              </p:ext>
            </p:extLst>
          </p:nvPr>
        </p:nvGraphicFramePr>
        <p:xfrm>
          <a:off x="0" y="4069295"/>
          <a:ext cx="9144002" cy="2333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extLst>
              <p:ext uri="{D42A27DB-BD31-4B8C-83A1-F6EECF244321}">
                <p14:modId xmlns:p14="http://schemas.microsoft.com/office/powerpoint/2010/main" val="3853844222"/>
              </p:ext>
            </p:extLst>
          </p:nvPr>
        </p:nvGraphicFramePr>
        <p:xfrm>
          <a:off x="-1" y="2286000"/>
          <a:ext cx="8839201" cy="18838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ext uri="{D42A27DB-BD31-4B8C-83A1-F6EECF244321}">
                <p14:modId xmlns:p14="http://schemas.microsoft.com/office/powerpoint/2010/main" val="655151001"/>
              </p:ext>
            </p:extLst>
          </p:nvPr>
        </p:nvGraphicFramePr>
        <p:xfrm>
          <a:off x="0" y="0"/>
          <a:ext cx="8915398" cy="21166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870030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1473238292"/>
              </p:ext>
            </p:extLst>
          </p:nvPr>
        </p:nvGraphicFramePr>
        <p:xfrm>
          <a:off x="2" y="0"/>
          <a:ext cx="9144000" cy="632883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447800" y="381000"/>
            <a:ext cx="3886200" cy="1938992"/>
          </a:xfrm>
          <a:prstGeom prst="rect">
            <a:avLst/>
          </a:prstGeom>
          <a:solidFill>
            <a:schemeClr val="bg2">
              <a:lumMod val="75000"/>
            </a:schemeClr>
          </a:solidFill>
        </p:spPr>
        <p:txBody>
          <a:bodyPr wrap="square" rtlCol="0">
            <a:spAutoFit/>
          </a:bodyPr>
          <a:lstStyle/>
          <a:p>
            <a:r>
              <a:rPr lang="en-US" sz="2400" b="1" dirty="0" smtClean="0"/>
              <a:t>Finding a seed set in the </a:t>
            </a:r>
            <a:r>
              <a:rPr lang="en-US" sz="2400" b="1" dirty="0" err="1" smtClean="0"/>
              <a:t>Hyves</a:t>
            </a:r>
            <a:r>
              <a:rPr lang="en-US" sz="2400" b="1" dirty="0" smtClean="0"/>
              <a:t> social network:</a:t>
            </a:r>
          </a:p>
          <a:p>
            <a:pPr marL="342900" indent="-342900">
              <a:buFont typeface="Arial" panose="020B0604020202020204" pitchFamily="34" charset="0"/>
              <a:buChar char="•"/>
            </a:pPr>
            <a:r>
              <a:rPr lang="en-US" sz="2400" b="1" dirty="0" smtClean="0"/>
              <a:t>1.4 M nodes</a:t>
            </a:r>
          </a:p>
          <a:p>
            <a:pPr marL="342900" indent="-342900">
              <a:buFont typeface="Arial" panose="020B0604020202020204" pitchFamily="34" charset="0"/>
              <a:buChar char="•"/>
            </a:pPr>
            <a:r>
              <a:rPr lang="en-US" sz="2400" b="1" dirty="0" smtClean="0"/>
              <a:t>5.5 M edges</a:t>
            </a:r>
          </a:p>
          <a:p>
            <a:pPr marL="342900" indent="-342900">
              <a:buFont typeface="Arial" panose="020B0604020202020204" pitchFamily="34" charset="0"/>
              <a:buChar char="•"/>
            </a:pPr>
            <a:r>
              <a:rPr lang="en-US" sz="2400" b="1" dirty="0"/>
              <a:t>1</a:t>
            </a:r>
            <a:r>
              <a:rPr lang="en-US" sz="2400" b="1" dirty="0" smtClean="0"/>
              <a:t>2.2 minutes runtime</a:t>
            </a:r>
            <a:endParaRPr lang="en-US" sz="2400" b="1" dirty="0"/>
          </a:p>
        </p:txBody>
      </p:sp>
      <p:sp>
        <p:nvSpPr>
          <p:cNvPr id="4" name="TextBox 3"/>
          <p:cNvSpPr txBox="1"/>
          <p:nvPr/>
        </p:nvSpPr>
        <p:spPr>
          <a:xfrm>
            <a:off x="5446184" y="4629150"/>
            <a:ext cx="2895600" cy="461665"/>
          </a:xfrm>
          <a:prstGeom prst="rect">
            <a:avLst/>
          </a:prstGeom>
          <a:noFill/>
        </p:spPr>
        <p:txBody>
          <a:bodyPr wrap="square" rtlCol="0">
            <a:spAutoFit/>
          </a:bodyPr>
          <a:lstStyle/>
          <a:p>
            <a:r>
              <a:rPr lang="en-US" sz="2400" dirty="0" smtClean="0"/>
              <a:t>Linear fit, r</a:t>
            </a:r>
            <a:r>
              <a:rPr lang="en-US" sz="2400" baseline="30000" dirty="0" smtClean="0"/>
              <a:t>2</a:t>
            </a:r>
            <a:r>
              <a:rPr lang="en-US" sz="2400" dirty="0" smtClean="0"/>
              <a:t>= 0.90</a:t>
            </a:r>
            <a:endParaRPr lang="en-US" sz="2400" dirty="0"/>
          </a:p>
        </p:txBody>
      </p:sp>
    </p:spTree>
    <p:extLst>
      <p:ext uri="{BB962C8B-B14F-4D97-AF65-F5344CB8AC3E}">
        <p14:creationId xmlns:p14="http://schemas.microsoft.com/office/powerpoint/2010/main" val="6298698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3" t="23091" r="8670" b="12572"/>
          <a:stretch/>
        </p:blipFill>
        <p:spPr bwMode="auto">
          <a:xfrm>
            <a:off x="381000" y="0"/>
            <a:ext cx="8468265" cy="567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99119" y="5585659"/>
            <a:ext cx="3428998" cy="461657"/>
          </a:xfrm>
          <a:prstGeom prst="rect">
            <a:avLst/>
          </a:prstGeom>
          <a:noFill/>
        </p:spPr>
        <p:txBody>
          <a:bodyPr wrap="square" lIns="91433" tIns="45716" rIns="91433" bIns="45716" rtlCol="0">
            <a:spAutoFit/>
          </a:bodyPr>
          <a:lstStyle/>
          <a:p>
            <a:r>
              <a:rPr lang="en-US" sz="2400" b="1" dirty="0" smtClean="0"/>
              <a:t>Louvain Modularity</a:t>
            </a:r>
            <a:endParaRPr lang="en-US" sz="2400" b="1" dirty="0"/>
          </a:p>
        </p:txBody>
      </p:sp>
      <p:sp>
        <p:nvSpPr>
          <p:cNvPr id="4" name="TextBox 3"/>
          <p:cNvSpPr txBox="1"/>
          <p:nvPr/>
        </p:nvSpPr>
        <p:spPr>
          <a:xfrm rot="19620000">
            <a:off x="5316294" y="4814189"/>
            <a:ext cx="4026810" cy="461657"/>
          </a:xfrm>
          <a:prstGeom prst="rect">
            <a:avLst/>
          </a:prstGeom>
          <a:noFill/>
        </p:spPr>
        <p:txBody>
          <a:bodyPr wrap="square" lIns="91433" tIns="45716" rIns="91433" bIns="45716" rtlCol="0">
            <a:spAutoFit/>
          </a:bodyPr>
          <a:lstStyle/>
          <a:p>
            <a:r>
              <a:rPr lang="en-US" sz="2400" b="1" dirty="0" smtClean="0"/>
              <a:t>Average Clustering Coefficient</a:t>
            </a:r>
            <a:endParaRPr lang="en-US" sz="2400" b="1" dirty="0"/>
          </a:p>
        </p:txBody>
      </p:sp>
      <p:sp>
        <p:nvSpPr>
          <p:cNvPr id="5" name="TextBox 4"/>
          <p:cNvSpPr txBox="1"/>
          <p:nvPr/>
        </p:nvSpPr>
        <p:spPr>
          <a:xfrm rot="16200000">
            <a:off x="-2515955" y="2420482"/>
            <a:ext cx="5725952" cy="461657"/>
          </a:xfrm>
          <a:prstGeom prst="rect">
            <a:avLst/>
          </a:prstGeom>
          <a:noFill/>
        </p:spPr>
        <p:txBody>
          <a:bodyPr wrap="square" lIns="91433" tIns="45716" rIns="91433" bIns="45716" rtlCol="0">
            <a:spAutoFit/>
          </a:bodyPr>
          <a:lstStyle/>
          <a:p>
            <a:r>
              <a:rPr lang="en-US" sz="2400" b="1" dirty="0" smtClean="0"/>
              <a:t>Average Seed Size (Percent of Nodes)</a:t>
            </a:r>
            <a:endParaRPr lang="en-US" sz="2400" b="1" dirty="0"/>
          </a:p>
        </p:txBody>
      </p:sp>
      <p:sp>
        <p:nvSpPr>
          <p:cNvPr id="6" name="TextBox 5"/>
          <p:cNvSpPr txBox="1"/>
          <p:nvPr/>
        </p:nvSpPr>
        <p:spPr>
          <a:xfrm>
            <a:off x="1447800" y="1143000"/>
            <a:ext cx="2822575" cy="461665"/>
          </a:xfrm>
          <a:prstGeom prst="rect">
            <a:avLst/>
          </a:prstGeom>
          <a:noFill/>
        </p:spPr>
        <p:txBody>
          <a:bodyPr wrap="square" rtlCol="0">
            <a:spAutoFit/>
          </a:bodyPr>
          <a:lstStyle/>
          <a:p>
            <a:r>
              <a:rPr lang="en-US" sz="2400" dirty="0" smtClean="0"/>
              <a:t>Planar fit, r</a:t>
            </a:r>
            <a:r>
              <a:rPr lang="en-US" sz="2400" baseline="30000" dirty="0" smtClean="0"/>
              <a:t>2</a:t>
            </a:r>
            <a:r>
              <a:rPr lang="en-US" sz="2400" dirty="0" smtClean="0"/>
              <a:t>=0.87</a:t>
            </a:r>
            <a:endParaRPr lang="en-US" sz="2400" dirty="0"/>
          </a:p>
        </p:txBody>
      </p:sp>
    </p:spTree>
    <p:extLst>
      <p:ext uri="{BB962C8B-B14F-4D97-AF65-F5344CB8AC3E}">
        <p14:creationId xmlns:p14="http://schemas.microsoft.com/office/powerpoint/2010/main" val="6298698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822959" y="1845733"/>
            <a:ext cx="7543801" cy="4493683"/>
          </a:xfrm>
        </p:spPr>
        <p:txBody>
          <a:bodyPr>
            <a:normAutofit fontScale="92500" lnSpcReduction="20000"/>
          </a:bodyPr>
          <a:lstStyle/>
          <a:p>
            <a:pPr lvl="1">
              <a:buFont typeface="Arial"/>
              <a:buChar char="•"/>
            </a:pPr>
            <a:r>
              <a:rPr lang="en-US" dirty="0"/>
              <a:t>Anderson</a:t>
            </a:r>
            <a:r>
              <a:rPr lang="en-US" dirty="0" smtClean="0"/>
              <a:t>, Roy </a:t>
            </a:r>
            <a:r>
              <a:rPr lang="en-US" dirty="0" err="1" smtClean="0"/>
              <a:t>M</a:t>
            </a:r>
            <a:r>
              <a:rPr lang="en-US" dirty="0" err="1"/>
              <a:t>.,May</a:t>
            </a:r>
            <a:r>
              <a:rPr lang="en-US" dirty="0" smtClean="0"/>
              <a:t>, Robert M</a:t>
            </a:r>
            <a:r>
              <a:rPr lang="en-US" dirty="0"/>
              <a:t>.(1979).</a:t>
            </a:r>
            <a:r>
              <a:rPr lang="en-US" dirty="0" smtClean="0"/>
              <a:t>Population biology of infectious diseases: </a:t>
            </a:r>
            <a:r>
              <a:rPr lang="en-US" dirty="0" err="1" smtClean="0"/>
              <a:t>Parti</a:t>
            </a:r>
            <a:r>
              <a:rPr lang="en-US" dirty="0"/>
              <a:t>. 280 (5721), 361. </a:t>
            </a:r>
            <a:endParaRPr lang="en-US" dirty="0" smtClean="0"/>
          </a:p>
          <a:p>
            <a:pPr lvl="1">
              <a:buFont typeface="Arial"/>
              <a:buChar char="•"/>
            </a:pPr>
            <a:r>
              <a:rPr lang="en-US" dirty="0" err="1"/>
              <a:t>Borgatti</a:t>
            </a:r>
            <a:r>
              <a:rPr lang="en-US" dirty="0" smtClean="0"/>
              <a:t>, S</a:t>
            </a:r>
            <a:r>
              <a:rPr lang="en-US" dirty="0"/>
              <a:t>.</a:t>
            </a:r>
            <a:r>
              <a:rPr lang="en-US" dirty="0" smtClean="0"/>
              <a:t>, Everett, M</a:t>
            </a:r>
            <a:r>
              <a:rPr lang="en-US" dirty="0"/>
              <a:t>.(2006).</a:t>
            </a:r>
            <a:r>
              <a:rPr lang="en-US" dirty="0" smtClean="0"/>
              <a:t>A Graph</a:t>
            </a:r>
            <a:r>
              <a:rPr lang="en-US" dirty="0"/>
              <a:t>-</a:t>
            </a:r>
            <a:r>
              <a:rPr lang="en-US" dirty="0" smtClean="0"/>
              <a:t>theoretic perspective on centrality. Social networks </a:t>
            </a:r>
            <a:r>
              <a:rPr lang="en-US" dirty="0"/>
              <a:t>28 (4), 466–484. </a:t>
            </a:r>
            <a:endParaRPr lang="en-US" dirty="0" smtClean="0"/>
          </a:p>
          <a:p>
            <a:pPr lvl="1">
              <a:buFont typeface="Arial"/>
              <a:buChar char="•"/>
            </a:pPr>
            <a:r>
              <a:rPr lang="en-US" dirty="0"/>
              <a:t>Callaway, Duncan S., Newman, M. E. J., </a:t>
            </a:r>
            <a:r>
              <a:rPr lang="en-US" dirty="0" err="1"/>
              <a:t>Strogatz</a:t>
            </a:r>
            <a:r>
              <a:rPr lang="en-US" dirty="0"/>
              <a:t>, Steven H., &amp; Watts, Duncan J. (2000). Network robustness and fragility: Percolation on random graphs. Phys. rev. </a:t>
            </a:r>
            <a:r>
              <a:rPr lang="en-US" dirty="0" err="1"/>
              <a:t>lett</a:t>
            </a:r>
            <a:r>
              <a:rPr lang="en-US" dirty="0"/>
              <a:t>. , 85(Dec), 5468–5471. </a:t>
            </a:r>
          </a:p>
          <a:p>
            <a:pPr lvl="1">
              <a:buFont typeface="Arial"/>
              <a:buChar char="•"/>
            </a:pPr>
            <a:r>
              <a:rPr lang="en-US" dirty="0"/>
              <a:t>Carmi, </a:t>
            </a:r>
            <a:r>
              <a:rPr lang="en-US" dirty="0" err="1"/>
              <a:t>Shai</a:t>
            </a:r>
            <a:r>
              <a:rPr lang="en-US" dirty="0"/>
              <a:t>, </a:t>
            </a:r>
            <a:r>
              <a:rPr lang="en-US" dirty="0" err="1"/>
              <a:t>Havlin</a:t>
            </a:r>
            <a:r>
              <a:rPr lang="en-US" dirty="0"/>
              <a:t>, </a:t>
            </a:r>
            <a:r>
              <a:rPr lang="en-US" dirty="0" err="1"/>
              <a:t>Shlomo</a:t>
            </a:r>
            <a:r>
              <a:rPr lang="en-US" dirty="0"/>
              <a:t>, Kirkpatrick, Scott, </a:t>
            </a:r>
            <a:r>
              <a:rPr lang="en-US" dirty="0" err="1"/>
              <a:t>Shavitt</a:t>
            </a:r>
            <a:r>
              <a:rPr lang="en-US" dirty="0"/>
              <a:t>, Yuval, &amp; </a:t>
            </a:r>
            <a:r>
              <a:rPr lang="en-US" dirty="0" err="1"/>
              <a:t>Shir</a:t>
            </a:r>
            <a:r>
              <a:rPr lang="en-US" dirty="0"/>
              <a:t>, </a:t>
            </a:r>
            <a:r>
              <a:rPr lang="en-US" dirty="0" err="1"/>
              <a:t>Eran</a:t>
            </a:r>
            <a:r>
              <a:rPr lang="en-US" dirty="0"/>
              <a:t> (2007). From the Cover: A model of Internet topology using k-shell decomposition. </a:t>
            </a:r>
            <a:r>
              <a:rPr lang="en-US" dirty="0" err="1"/>
              <a:t>Pnas</a:t>
            </a:r>
            <a:r>
              <a:rPr lang="en-US" dirty="0"/>
              <a:t> , 104 (27), 11150– 11154. </a:t>
            </a:r>
          </a:p>
          <a:p>
            <a:pPr lvl="1">
              <a:buFont typeface="Arial"/>
              <a:buChar char="•"/>
            </a:pPr>
            <a:r>
              <a:rPr lang="en-US" dirty="0" err="1"/>
              <a:t>Castellano</a:t>
            </a:r>
            <a:r>
              <a:rPr lang="en-US" dirty="0"/>
              <a:t>, &amp; </a:t>
            </a:r>
            <a:r>
              <a:rPr lang="en-US" dirty="0" smtClean="0"/>
              <a:t>Pastor </a:t>
            </a:r>
            <a:r>
              <a:rPr lang="en-US" dirty="0" err="1" smtClean="0"/>
              <a:t>Satorras</a:t>
            </a:r>
            <a:r>
              <a:rPr lang="en-US" dirty="0"/>
              <a:t>, </a:t>
            </a:r>
            <a:r>
              <a:rPr lang="en-US" dirty="0" err="1"/>
              <a:t>Romualdo</a:t>
            </a:r>
            <a:r>
              <a:rPr lang="en-US" dirty="0"/>
              <a:t>. (2012). Competing activation mechanisms in </a:t>
            </a:r>
            <a:r>
              <a:rPr lang="en-US" dirty="0" smtClean="0"/>
              <a:t>epidemics </a:t>
            </a:r>
            <a:r>
              <a:rPr lang="en-US" dirty="0"/>
              <a:t>on networks. Scientific reports, 2 (371). </a:t>
            </a:r>
          </a:p>
          <a:p>
            <a:pPr lvl="1">
              <a:buFont typeface="Arial"/>
              <a:buChar char="•"/>
            </a:pPr>
            <a:r>
              <a:rPr lang="en-US" dirty="0"/>
              <a:t>Chen, </a:t>
            </a:r>
            <a:r>
              <a:rPr lang="en-US" dirty="0" err="1"/>
              <a:t>Duanbing</a:t>
            </a:r>
            <a:r>
              <a:rPr lang="en-US" dirty="0"/>
              <a:t>, L, </a:t>
            </a:r>
            <a:r>
              <a:rPr lang="en-US" dirty="0" err="1"/>
              <a:t>Linyuan</a:t>
            </a:r>
            <a:r>
              <a:rPr lang="en-US" dirty="0"/>
              <a:t>, Shang, Ming-Sheng, Zhang, Yi-Cheng, &amp; Zhou, Tao (2012). Identifying influential nodes in complex networks. Physics a: Statistical mechanics and its applications, 391(4), 1777 – 1787. </a:t>
            </a:r>
          </a:p>
          <a:p>
            <a:pPr lvl="1">
              <a:buFont typeface="Arial"/>
              <a:buChar char="•"/>
            </a:pPr>
            <a:r>
              <a:rPr lang="en-US" dirty="0" smtClean="0"/>
              <a:t>Freeman, Linton C</a:t>
            </a:r>
            <a:r>
              <a:rPr lang="en-US" dirty="0"/>
              <a:t>.(1979)</a:t>
            </a:r>
            <a:r>
              <a:rPr lang="en-US" dirty="0" smtClean="0"/>
              <a:t>. Centrality in social networks conceptual clarification. Social networks</a:t>
            </a:r>
            <a:r>
              <a:rPr lang="en-US" dirty="0"/>
              <a:t>, 1 (3), 215 – 239. </a:t>
            </a:r>
          </a:p>
          <a:p>
            <a:pPr lvl="1">
              <a:buFont typeface="Arial"/>
              <a:buChar char="•"/>
            </a:pPr>
            <a:r>
              <a:rPr lang="en-US" dirty="0" err="1"/>
              <a:t>Kitsak</a:t>
            </a:r>
            <a:r>
              <a:rPr lang="en-US" dirty="0" smtClean="0"/>
              <a:t>, </a:t>
            </a:r>
            <a:r>
              <a:rPr lang="en-US" dirty="0" err="1" smtClean="0"/>
              <a:t>Maksim</a:t>
            </a:r>
            <a:r>
              <a:rPr lang="en-US" dirty="0" smtClean="0"/>
              <a:t>, </a:t>
            </a:r>
            <a:r>
              <a:rPr lang="en-US" dirty="0" err="1" smtClean="0"/>
              <a:t>Gallos</a:t>
            </a:r>
            <a:r>
              <a:rPr lang="en-US" dirty="0" smtClean="0"/>
              <a:t>, </a:t>
            </a:r>
            <a:r>
              <a:rPr lang="en-US" dirty="0" err="1" smtClean="0"/>
              <a:t>Lazaros</a:t>
            </a:r>
            <a:r>
              <a:rPr lang="en-US" dirty="0" smtClean="0"/>
              <a:t> K</a:t>
            </a:r>
            <a:r>
              <a:rPr lang="en-US" dirty="0"/>
              <a:t>.</a:t>
            </a:r>
            <a:r>
              <a:rPr lang="en-US" dirty="0" smtClean="0"/>
              <a:t>, </a:t>
            </a:r>
            <a:r>
              <a:rPr lang="en-US" dirty="0" err="1" smtClean="0"/>
              <a:t>Havlin</a:t>
            </a:r>
            <a:r>
              <a:rPr lang="en-US" dirty="0" smtClean="0"/>
              <a:t>, </a:t>
            </a:r>
            <a:r>
              <a:rPr lang="en-US" dirty="0" err="1" smtClean="0"/>
              <a:t>Shlomo</a:t>
            </a:r>
            <a:r>
              <a:rPr lang="en-US" dirty="0" smtClean="0"/>
              <a:t>, </a:t>
            </a:r>
            <a:r>
              <a:rPr lang="en-US" dirty="0" err="1" smtClean="0"/>
              <a:t>Liljeros</a:t>
            </a:r>
            <a:r>
              <a:rPr lang="en-US" dirty="0" smtClean="0"/>
              <a:t>, Fredrik, </a:t>
            </a:r>
            <a:r>
              <a:rPr lang="en-US" dirty="0" err="1" smtClean="0"/>
              <a:t>Muchnik</a:t>
            </a:r>
            <a:r>
              <a:rPr lang="en-US" dirty="0" smtClean="0"/>
              <a:t>, Lev, Stanley</a:t>
            </a:r>
            <a:r>
              <a:rPr lang="en-US" dirty="0"/>
              <a:t>, H. Eugene, &amp; </a:t>
            </a:r>
            <a:r>
              <a:rPr lang="en-US" dirty="0" err="1"/>
              <a:t>Makse</a:t>
            </a:r>
            <a:r>
              <a:rPr lang="en-US" dirty="0"/>
              <a:t>, </a:t>
            </a:r>
            <a:r>
              <a:rPr lang="en-US" dirty="0" err="1"/>
              <a:t>Hernan</a:t>
            </a:r>
            <a:r>
              <a:rPr lang="en-US" dirty="0"/>
              <a:t> A. (2010). Identification of influential spreaders in complex networks. Nat </a:t>
            </a:r>
            <a:r>
              <a:rPr lang="en-US" dirty="0" err="1"/>
              <a:t>phys</a:t>
            </a:r>
            <a:r>
              <a:rPr lang="en-US" dirty="0"/>
              <a:t>, 6 (11), 888–893. </a:t>
            </a:r>
          </a:p>
          <a:p>
            <a:pPr lvl="1">
              <a:buFont typeface="Arial"/>
              <a:buChar char="•"/>
            </a:pPr>
            <a:endParaRPr lang="en-US" dirty="0"/>
          </a:p>
          <a:p>
            <a:endParaRPr lang="en-US" dirty="0"/>
          </a:p>
        </p:txBody>
      </p:sp>
    </p:spTree>
    <p:extLst>
      <p:ext uri="{BB962C8B-B14F-4D97-AF65-F5344CB8AC3E}">
        <p14:creationId xmlns:p14="http://schemas.microsoft.com/office/powerpoint/2010/main" val="1170548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9B2D1F"/>
                </a:solidFill>
              </a:rPr>
              <a:t>SIR and SIS Models</a:t>
            </a:r>
          </a:p>
          <a:p>
            <a:pPr algn="ctr">
              <a:lnSpc>
                <a:spcPct val="200000"/>
              </a:lnSpc>
            </a:pPr>
            <a:r>
              <a:rPr lang="en-US" sz="3600" b="1" dirty="0" smtClean="0">
                <a:solidFill>
                  <a:schemeClr val="tx1"/>
                </a:solidFill>
              </a:rPr>
              <a:t>Tipping Model and Target Set Selection</a:t>
            </a:r>
          </a:p>
          <a:p>
            <a:pPr algn="ctr">
              <a:lnSpc>
                <a:spcPct val="200000"/>
              </a:lnSpc>
            </a:pPr>
            <a:r>
              <a:rPr lang="en-US" sz="3600" b="1" dirty="0" err="1" smtClean="0">
                <a:solidFill>
                  <a:schemeClr val="tx1"/>
                </a:solidFill>
              </a:rPr>
              <a:t>Kempe</a:t>
            </a:r>
            <a:r>
              <a:rPr lang="en-US" sz="3600" b="1" dirty="0" smtClean="0">
                <a:solidFill>
                  <a:schemeClr val="tx1"/>
                </a:solidFill>
              </a:rPr>
              <a:t>-Kleinberg-</a:t>
            </a:r>
            <a:r>
              <a:rPr lang="en-US" sz="3600" b="1" dirty="0" err="1" smtClean="0">
                <a:solidFill>
                  <a:schemeClr val="tx1"/>
                </a:solidFill>
              </a:rPr>
              <a:t>Tardos</a:t>
            </a:r>
            <a:r>
              <a:rPr lang="en-US" sz="3600" b="1" dirty="0" smtClean="0">
                <a:solidFill>
                  <a:schemeClr val="tx1"/>
                </a:solidFill>
              </a:rPr>
              <a:t> (KKT) Framework Part I</a:t>
            </a:r>
          </a:p>
          <a:p>
            <a:pPr algn="ctr">
              <a:lnSpc>
                <a:spcPct val="200000"/>
              </a:lnSpc>
            </a:pPr>
            <a:r>
              <a:rPr lang="en-US" sz="3600" b="1" dirty="0" err="1">
                <a:solidFill>
                  <a:schemeClr val="tx1"/>
                </a:solidFill>
              </a:rPr>
              <a:t>Kempe</a:t>
            </a:r>
            <a:r>
              <a:rPr lang="en-US" sz="3600" b="1" dirty="0">
                <a:solidFill>
                  <a:schemeClr val="tx1"/>
                </a:solidFill>
              </a:rPr>
              <a:t>-Kleinberg-</a:t>
            </a:r>
            <a:r>
              <a:rPr lang="en-US" sz="3600" b="1" dirty="0" err="1">
                <a:solidFill>
                  <a:schemeClr val="tx1"/>
                </a:solidFill>
              </a:rPr>
              <a:t>Tardos</a:t>
            </a:r>
            <a:r>
              <a:rPr lang="en-US" sz="3600" b="1" dirty="0">
                <a:solidFill>
                  <a:schemeClr val="tx1"/>
                </a:solidFill>
              </a:rPr>
              <a:t> (KKT) Framework Part </a:t>
            </a:r>
            <a:r>
              <a:rPr lang="en-US" sz="3600" b="1" dirty="0" smtClean="0">
                <a:solidFill>
                  <a:schemeClr val="tx1"/>
                </a:solidFill>
              </a:rPr>
              <a:t>II</a:t>
            </a:r>
          </a:p>
          <a:p>
            <a:pPr algn="ctr">
              <a:lnSpc>
                <a:spcPct val="200000"/>
              </a:lnSpc>
            </a:pPr>
            <a:r>
              <a:rPr lang="en-US" sz="3600" b="1" dirty="0" smtClean="0">
                <a:solidFill>
                  <a:schemeClr val="tx1"/>
                </a:solidFill>
              </a:rPr>
              <a:t>Logic Programming Based Diffusion</a:t>
            </a:r>
          </a:p>
          <a:p>
            <a:pPr algn="ctr">
              <a:lnSpc>
                <a:spcPct val="200000"/>
              </a:lnSpc>
            </a:pPr>
            <a:r>
              <a:rPr lang="en-US" sz="3600" b="1" dirty="0">
                <a:solidFill>
                  <a:schemeClr val="tx1"/>
                </a:solidFill>
              </a:rPr>
              <a:t>Evolutionary Graph Theory (EGT)</a:t>
            </a:r>
          </a:p>
          <a:p>
            <a:pPr algn="ctr">
              <a:lnSpc>
                <a:spcPct val="200000"/>
              </a:lnSpc>
            </a:pPr>
            <a:r>
              <a:rPr lang="en-US" sz="3600" b="1" dirty="0" smtClean="0">
                <a:solidFill>
                  <a:schemeClr val="tx1"/>
                </a:solidFill>
              </a:rPr>
              <a:t>Empirical Results</a:t>
            </a:r>
          </a:p>
          <a:p>
            <a:pPr algn="ctr">
              <a:lnSpc>
                <a:spcPct val="200000"/>
              </a:lnSpc>
            </a:pPr>
            <a:r>
              <a:rPr lang="en-US" sz="3600" b="1" dirty="0" smtClean="0">
                <a:solidFill>
                  <a:schemeClr val="tx1"/>
                </a:solidFill>
              </a:rPr>
              <a:t>Data-driven approaches</a:t>
            </a:r>
          </a:p>
          <a:p>
            <a:pPr algn="ctr">
              <a:lnSpc>
                <a:spcPct val="200000"/>
              </a:lnSpc>
            </a:pPr>
            <a:r>
              <a:rPr lang="en-US" sz="3600" b="1" dirty="0" smtClean="0">
                <a:solidFill>
                  <a:schemeClr val="tx1"/>
                </a:solidFill>
              </a:rPr>
              <a:t>Open Problems</a:t>
            </a:r>
          </a:p>
          <a:p>
            <a:pPr algn="ctr">
              <a:lnSpc>
                <a:spcPct val="200000"/>
              </a:lnSpc>
            </a:pPr>
            <a:endParaRPr lang="en-US" sz="3600" b="1" dirty="0" smtClean="0">
              <a:solidFill>
                <a:schemeClr val="tx1"/>
              </a:solidFill>
            </a:endParaRPr>
          </a:p>
        </p:txBody>
      </p:sp>
    </p:spTree>
    <p:extLst>
      <p:ext uri="{BB962C8B-B14F-4D97-AF65-F5344CB8AC3E}">
        <p14:creationId xmlns:p14="http://schemas.microsoft.com/office/powerpoint/2010/main" val="2420580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77514" y="3298730"/>
            <a:ext cx="7155320" cy="229403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dirty="0"/>
          </a:p>
        </p:txBody>
      </p:sp>
      <p:sp>
        <p:nvSpPr>
          <p:cNvPr id="6" name="Title 1"/>
          <p:cNvSpPr txBox="1">
            <a:spLocks/>
          </p:cNvSpPr>
          <p:nvPr/>
        </p:nvSpPr>
        <p:spPr>
          <a:xfrm>
            <a:off x="0" y="0"/>
            <a:ext cx="9144000" cy="6339305"/>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200000"/>
              </a:lnSpc>
            </a:pPr>
            <a:r>
              <a:rPr lang="en-US" sz="3600" b="1" dirty="0" smtClean="0">
                <a:solidFill>
                  <a:srgbClr val="000000"/>
                </a:solidFill>
              </a:rPr>
              <a:t>SIR and SIS Models</a:t>
            </a:r>
          </a:p>
          <a:p>
            <a:pPr algn="ctr">
              <a:lnSpc>
                <a:spcPct val="200000"/>
              </a:lnSpc>
            </a:pPr>
            <a:r>
              <a:rPr lang="en-US" sz="3600" b="1" dirty="0" smtClean="0">
                <a:solidFill>
                  <a:srgbClr val="000000"/>
                </a:solidFill>
              </a:rPr>
              <a:t>Tipping Model and Target Set Selection</a:t>
            </a:r>
          </a:p>
          <a:p>
            <a:pPr algn="ctr">
              <a:lnSpc>
                <a:spcPct val="200000"/>
              </a:lnSpc>
            </a:pPr>
            <a:r>
              <a:rPr lang="en-US" sz="3600" b="1" dirty="0" err="1" smtClean="0">
                <a:solidFill>
                  <a:srgbClr val="9B2D1F"/>
                </a:solidFill>
              </a:rPr>
              <a:t>Kempe</a:t>
            </a:r>
            <a:r>
              <a:rPr lang="en-US" sz="3600" b="1" dirty="0" smtClean="0">
                <a:solidFill>
                  <a:srgbClr val="9B2D1F"/>
                </a:solidFill>
              </a:rPr>
              <a:t>-Kleinberg-</a:t>
            </a:r>
            <a:r>
              <a:rPr lang="en-US" sz="3600" b="1" dirty="0" err="1" smtClean="0">
                <a:solidFill>
                  <a:srgbClr val="9B2D1F"/>
                </a:solidFill>
              </a:rPr>
              <a:t>Tardos</a:t>
            </a:r>
            <a:r>
              <a:rPr lang="en-US" sz="3600" b="1" dirty="0" smtClean="0">
                <a:solidFill>
                  <a:srgbClr val="9B2D1F"/>
                </a:solidFill>
              </a:rPr>
              <a:t> (KKT) Framework Part I</a:t>
            </a:r>
          </a:p>
          <a:p>
            <a:pPr algn="ctr">
              <a:lnSpc>
                <a:spcPct val="200000"/>
              </a:lnSpc>
            </a:pPr>
            <a:r>
              <a:rPr lang="en-US" sz="3600" b="1" dirty="0" err="1">
                <a:solidFill>
                  <a:srgbClr val="000000"/>
                </a:solidFill>
              </a:rPr>
              <a:t>Kempe</a:t>
            </a:r>
            <a:r>
              <a:rPr lang="en-US" sz="3600" b="1" dirty="0">
                <a:solidFill>
                  <a:srgbClr val="000000"/>
                </a:solidFill>
              </a:rPr>
              <a:t>-Kleinberg-</a:t>
            </a:r>
            <a:r>
              <a:rPr lang="en-US" sz="3600" b="1" dirty="0" err="1">
                <a:solidFill>
                  <a:srgbClr val="000000"/>
                </a:solidFill>
              </a:rPr>
              <a:t>Tardos</a:t>
            </a:r>
            <a:r>
              <a:rPr lang="en-US" sz="3600" b="1" dirty="0">
                <a:solidFill>
                  <a:srgbClr val="000000"/>
                </a:solidFill>
              </a:rPr>
              <a:t> (KKT) Framework Part </a:t>
            </a:r>
            <a:r>
              <a:rPr lang="en-US" sz="3600" b="1" dirty="0" smtClean="0">
                <a:solidFill>
                  <a:srgbClr val="000000"/>
                </a:solidFill>
              </a:rPr>
              <a:t>II</a:t>
            </a:r>
          </a:p>
          <a:p>
            <a:pPr algn="ctr">
              <a:lnSpc>
                <a:spcPct val="200000"/>
              </a:lnSpc>
            </a:pPr>
            <a:r>
              <a:rPr lang="en-US" sz="3600" b="1" dirty="0" smtClean="0">
                <a:solidFill>
                  <a:srgbClr val="000000"/>
                </a:solidFill>
              </a:rPr>
              <a:t>Logic Programming Based Diffusion</a:t>
            </a:r>
          </a:p>
          <a:p>
            <a:pPr algn="ctr">
              <a:lnSpc>
                <a:spcPct val="200000"/>
              </a:lnSpc>
            </a:pPr>
            <a:r>
              <a:rPr lang="en-US" sz="3600" b="1" dirty="0">
                <a:solidFill>
                  <a:srgbClr val="000000"/>
                </a:solidFill>
              </a:rPr>
              <a:t>Evolutionary Graph Theory (EGT)</a:t>
            </a:r>
          </a:p>
          <a:p>
            <a:pPr algn="ctr">
              <a:lnSpc>
                <a:spcPct val="200000"/>
              </a:lnSpc>
            </a:pPr>
            <a:r>
              <a:rPr lang="en-US" sz="3600" b="1" dirty="0" smtClean="0">
                <a:solidFill>
                  <a:srgbClr val="000000"/>
                </a:solidFill>
              </a:rPr>
              <a:t>Empirical Results</a:t>
            </a:r>
          </a:p>
          <a:p>
            <a:pPr algn="ctr">
              <a:lnSpc>
                <a:spcPct val="200000"/>
              </a:lnSpc>
            </a:pPr>
            <a:r>
              <a:rPr lang="en-US" sz="3600" b="1" dirty="0" smtClean="0">
                <a:solidFill>
                  <a:srgbClr val="000000"/>
                </a:solidFill>
              </a:rPr>
              <a:t>Data-driven approaches</a:t>
            </a:r>
          </a:p>
          <a:p>
            <a:pPr algn="ctr">
              <a:lnSpc>
                <a:spcPct val="200000"/>
              </a:lnSpc>
            </a:pPr>
            <a:r>
              <a:rPr lang="en-US" sz="3600" b="1" dirty="0" smtClean="0">
                <a:solidFill>
                  <a:srgbClr val="000000"/>
                </a:solidFill>
              </a:rPr>
              <a:t>Open Problems</a:t>
            </a:r>
          </a:p>
          <a:p>
            <a:pPr algn="ctr">
              <a:lnSpc>
                <a:spcPct val="200000"/>
              </a:lnSpc>
            </a:pPr>
            <a:endParaRPr lang="en-US" sz="3600" b="1" dirty="0" smtClean="0">
              <a:solidFill>
                <a:srgbClr val="000000"/>
              </a:solidFill>
            </a:endParaRPr>
          </a:p>
        </p:txBody>
      </p:sp>
    </p:spTree>
    <p:extLst>
      <p:ext uri="{BB962C8B-B14F-4D97-AF65-F5344CB8AC3E}">
        <p14:creationId xmlns:p14="http://schemas.microsoft.com/office/powerpoint/2010/main" val="88453341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KKT Framework Part I</a:t>
            </a:r>
            <a:endParaRPr lang="en-US" dirty="0"/>
          </a:p>
        </p:txBody>
      </p:sp>
      <p:sp>
        <p:nvSpPr>
          <p:cNvPr id="3" name="Content Placeholder 2"/>
          <p:cNvSpPr>
            <a:spLocks noGrp="1"/>
          </p:cNvSpPr>
          <p:nvPr>
            <p:ph idx="1"/>
          </p:nvPr>
        </p:nvSpPr>
        <p:spPr/>
        <p:txBody>
          <a:bodyPr>
            <a:noAutofit/>
          </a:bodyPr>
          <a:lstStyle/>
          <a:p>
            <a:r>
              <a:rPr lang="en-US" sz="1800" dirty="0"/>
              <a:t>Independent Cascade Model</a:t>
            </a:r>
          </a:p>
          <a:p>
            <a:pPr lvl="1"/>
            <a:r>
              <a:rPr lang="en-US" sz="1600" dirty="0"/>
              <a:t>IC generalizes SIR</a:t>
            </a:r>
          </a:p>
          <a:p>
            <a:pPr lvl="1"/>
            <a:r>
              <a:rPr lang="en-US" sz="1600" dirty="0"/>
              <a:t>#P hardness of finding the expected number of </a:t>
            </a:r>
            <a:r>
              <a:rPr lang="en-US" sz="1600" dirty="0" err="1"/>
              <a:t>infectees</a:t>
            </a:r>
            <a:r>
              <a:rPr lang="en-US" sz="1600" dirty="0"/>
              <a:t> for IC</a:t>
            </a:r>
          </a:p>
          <a:p>
            <a:pPr lvl="1"/>
            <a:r>
              <a:rPr lang="en-US" sz="1600" dirty="0"/>
              <a:t>Influence maximization problem under the IC model</a:t>
            </a:r>
          </a:p>
          <a:p>
            <a:pPr lvl="1"/>
            <a:r>
              <a:rPr lang="en-US" sz="1600" dirty="0"/>
              <a:t>Complexity and approximation</a:t>
            </a:r>
          </a:p>
          <a:p>
            <a:r>
              <a:rPr lang="en-US" sz="1800" dirty="0" smtClean="0"/>
              <a:t>Linear Threshold Model</a:t>
            </a:r>
          </a:p>
          <a:p>
            <a:pPr lvl="1"/>
            <a:r>
              <a:rPr lang="en-US" sz="1600" dirty="0" smtClean="0"/>
              <a:t>The Linear Threshold Model</a:t>
            </a:r>
          </a:p>
          <a:p>
            <a:pPr lvl="1"/>
            <a:r>
              <a:rPr lang="en-US" sz="1600" dirty="0" smtClean="0"/>
              <a:t>LT Max </a:t>
            </a:r>
            <a:r>
              <a:rPr lang="en-US" sz="1600" dirty="0" err="1" smtClean="0"/>
              <a:t>Infulence</a:t>
            </a:r>
            <a:r>
              <a:rPr lang="en-US" sz="1600" dirty="0" smtClean="0"/>
              <a:t>: Complexity, Submodularity, and Approximation</a:t>
            </a:r>
          </a:p>
          <a:p>
            <a:pPr lvl="1"/>
            <a:r>
              <a:rPr lang="en-US" sz="1600" dirty="0" smtClean="0"/>
              <a:t>Experimental Evaluation</a:t>
            </a:r>
          </a:p>
          <a:p>
            <a:pPr lvl="1"/>
            <a:r>
              <a:rPr lang="en-US" sz="1600" dirty="0"/>
              <a:t>Generalizing LT and </a:t>
            </a:r>
            <a:r>
              <a:rPr lang="en-US" sz="1600" dirty="0" smtClean="0"/>
              <a:t>IC</a:t>
            </a:r>
            <a:endParaRPr lang="en-US" sz="1600" dirty="0"/>
          </a:p>
        </p:txBody>
      </p:sp>
    </p:spTree>
    <p:extLst>
      <p:ext uri="{BB962C8B-B14F-4D97-AF65-F5344CB8AC3E}">
        <p14:creationId xmlns:p14="http://schemas.microsoft.com/office/powerpoint/2010/main" val="36279590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the SIR Model?</a:t>
            </a:r>
          </a:p>
        </p:txBody>
      </p:sp>
      <p:sp>
        <p:nvSpPr>
          <p:cNvPr id="4" name="Rounded Rectangle 3"/>
          <p:cNvSpPr/>
          <p:nvPr/>
        </p:nvSpPr>
        <p:spPr>
          <a:xfrm>
            <a:off x="3619500" y="2058802"/>
            <a:ext cx="2042584" cy="3947257"/>
          </a:xfrm>
          <a:prstGeom prst="roundRect">
            <a:avLst/>
          </a:prstGeom>
          <a:solidFill>
            <a:srgbClr val="FF0000">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70337" y="5497311"/>
            <a:ext cx="1256774" cy="369332"/>
          </a:xfrm>
          <a:prstGeom prst="rect">
            <a:avLst/>
          </a:prstGeom>
          <a:noFill/>
        </p:spPr>
        <p:txBody>
          <a:bodyPr wrap="none" rtlCol="0">
            <a:spAutoFit/>
          </a:bodyPr>
          <a:lstStyle/>
          <a:p>
            <a:pPr algn="ctr"/>
            <a:r>
              <a:rPr lang="en-US" b="1" dirty="0" smtClean="0"/>
              <a:t>S</a:t>
            </a:r>
            <a:r>
              <a:rPr lang="en-US" dirty="0" smtClean="0"/>
              <a:t>usceptible </a:t>
            </a:r>
          </a:p>
        </p:txBody>
      </p:sp>
      <p:sp>
        <p:nvSpPr>
          <p:cNvPr id="9" name="TextBox 8"/>
          <p:cNvSpPr txBox="1"/>
          <p:nvPr/>
        </p:nvSpPr>
        <p:spPr>
          <a:xfrm>
            <a:off x="4158869" y="5497312"/>
            <a:ext cx="963838" cy="369332"/>
          </a:xfrm>
          <a:prstGeom prst="rect">
            <a:avLst/>
          </a:prstGeom>
          <a:noFill/>
        </p:spPr>
        <p:txBody>
          <a:bodyPr wrap="none" rtlCol="0">
            <a:spAutoFit/>
          </a:bodyPr>
          <a:lstStyle/>
          <a:p>
            <a:pPr algn="ctr"/>
            <a:r>
              <a:rPr lang="en-US" b="1" dirty="0" smtClean="0"/>
              <a:t>I</a:t>
            </a:r>
            <a:r>
              <a:rPr lang="en-US" dirty="0" smtClean="0"/>
              <a:t>nfected</a:t>
            </a:r>
          </a:p>
        </p:txBody>
      </p:sp>
      <p:sp>
        <p:nvSpPr>
          <p:cNvPr id="10" name="TextBox 9"/>
          <p:cNvSpPr txBox="1"/>
          <p:nvPr/>
        </p:nvSpPr>
        <p:spPr>
          <a:xfrm>
            <a:off x="7293133" y="5493292"/>
            <a:ext cx="1075986" cy="369332"/>
          </a:xfrm>
          <a:prstGeom prst="rect">
            <a:avLst/>
          </a:prstGeom>
          <a:noFill/>
        </p:spPr>
        <p:txBody>
          <a:bodyPr wrap="none" rtlCol="0">
            <a:spAutoFit/>
          </a:bodyPr>
          <a:lstStyle/>
          <a:p>
            <a:pPr algn="ctr"/>
            <a:r>
              <a:rPr lang="en-US" b="1" dirty="0" smtClean="0"/>
              <a:t>R</a:t>
            </a:r>
            <a:r>
              <a:rPr lang="en-US" dirty="0" smtClean="0"/>
              <a:t>emoved</a:t>
            </a:r>
          </a:p>
        </p:txBody>
      </p:sp>
      <p:cxnSp>
        <p:nvCxnSpPr>
          <p:cNvPr id="11" name="Straight Arrow Connector 10"/>
          <p:cNvCxnSpPr/>
          <p:nvPr/>
        </p:nvCxnSpPr>
        <p:spPr>
          <a:xfrm>
            <a:off x="2465916" y="3433043"/>
            <a:ext cx="1132417" cy="1588"/>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15003" y="3614548"/>
            <a:ext cx="1039679" cy="9476"/>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V="1">
            <a:off x="2465917" y="4180366"/>
            <a:ext cx="1058278" cy="1"/>
          </a:xfrm>
          <a:prstGeom prst="straightConnector1">
            <a:avLst/>
          </a:prstGeom>
          <a:ln w="38100">
            <a:solidFill>
              <a:srgbClr val="22C029"/>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46456" y="3416443"/>
            <a:ext cx="655110" cy="938719"/>
          </a:xfrm>
          <a:prstGeom prst="rect">
            <a:avLst/>
          </a:prstGeom>
          <a:noFill/>
        </p:spPr>
        <p:txBody>
          <a:bodyPr wrap="none" rtlCol="0">
            <a:spAutoFit/>
          </a:bodyPr>
          <a:lstStyle/>
          <a:p>
            <a:r>
              <a:rPr lang="en-US" sz="5500" dirty="0" smtClean="0"/>
              <a:t>S</a:t>
            </a:r>
            <a:endParaRPr lang="en-US" sz="5500" dirty="0"/>
          </a:p>
        </p:txBody>
      </p:sp>
      <p:sp>
        <p:nvSpPr>
          <p:cNvPr id="15" name="TextBox 14"/>
          <p:cNvSpPr txBox="1"/>
          <p:nvPr/>
        </p:nvSpPr>
        <p:spPr>
          <a:xfrm>
            <a:off x="4503210" y="3306955"/>
            <a:ext cx="380627" cy="938719"/>
          </a:xfrm>
          <a:prstGeom prst="rect">
            <a:avLst/>
          </a:prstGeom>
          <a:noFill/>
        </p:spPr>
        <p:txBody>
          <a:bodyPr wrap="none" rtlCol="0">
            <a:spAutoFit/>
          </a:bodyPr>
          <a:lstStyle/>
          <a:p>
            <a:r>
              <a:rPr lang="en-US" sz="5500" dirty="0" smtClean="0"/>
              <a:t>I</a:t>
            </a:r>
            <a:endParaRPr lang="en-US" sz="5500" dirty="0"/>
          </a:p>
        </p:txBody>
      </p:sp>
      <p:sp>
        <p:nvSpPr>
          <p:cNvPr id="16" name="TextBox 15"/>
          <p:cNvSpPr txBox="1"/>
          <p:nvPr/>
        </p:nvSpPr>
        <p:spPr>
          <a:xfrm>
            <a:off x="7488628" y="3339801"/>
            <a:ext cx="694026" cy="938719"/>
          </a:xfrm>
          <a:prstGeom prst="rect">
            <a:avLst/>
          </a:prstGeom>
          <a:noFill/>
        </p:spPr>
        <p:txBody>
          <a:bodyPr wrap="none" rtlCol="0">
            <a:spAutoFit/>
          </a:bodyPr>
          <a:lstStyle/>
          <a:p>
            <a:r>
              <a:rPr lang="en-US" sz="5500" dirty="0" smtClean="0"/>
              <a:t>R</a:t>
            </a:r>
            <a:endParaRPr lang="en-US" sz="5500" dirty="0"/>
          </a:p>
        </p:txBody>
      </p:sp>
      <p:cxnSp>
        <p:nvCxnSpPr>
          <p:cNvPr id="17" name="Straight Arrow Connector 16"/>
          <p:cNvCxnSpPr/>
          <p:nvPr/>
        </p:nvCxnSpPr>
        <p:spPr>
          <a:xfrm rot="10800000">
            <a:off x="2435228" y="5291478"/>
            <a:ext cx="4332201" cy="1588"/>
          </a:xfrm>
          <a:prstGeom prst="straightConnector1">
            <a:avLst/>
          </a:prstGeom>
          <a:ln w="38100">
            <a:solidFill>
              <a:srgbClr val="22C029"/>
            </a:solidFill>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70419" y="2058802"/>
            <a:ext cx="2042584" cy="3947257"/>
          </a:xfrm>
          <a:prstGeom prst="roundRect">
            <a:avLst/>
          </a:prstGeom>
          <a:solidFill>
            <a:srgbClr val="22C029">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767462" y="2066827"/>
            <a:ext cx="2042584" cy="3947257"/>
          </a:xfrm>
          <a:prstGeom prst="roundRect">
            <a:avLst/>
          </a:prstGeom>
          <a:solidFill>
            <a:schemeClr val="tx2">
              <a:lumMod val="20000"/>
              <a:lumOff val="80000"/>
              <a:alpha val="16000"/>
            </a:scheme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509309" y="3044133"/>
            <a:ext cx="1057276" cy="369332"/>
          </a:xfrm>
          <a:prstGeom prst="rect">
            <a:avLst/>
          </a:prstGeom>
          <a:noFill/>
        </p:spPr>
        <p:txBody>
          <a:bodyPr wrap="none" rtlCol="0">
            <a:spAutoFit/>
          </a:bodyPr>
          <a:lstStyle/>
          <a:p>
            <a:r>
              <a:rPr lang="en-US" dirty="0" smtClean="0">
                <a:solidFill>
                  <a:srgbClr val="FF0000"/>
                </a:solidFill>
              </a:rPr>
              <a:t>Infection</a:t>
            </a:r>
            <a:endParaRPr lang="en-US" dirty="0">
              <a:solidFill>
                <a:srgbClr val="FF0000"/>
              </a:solidFill>
            </a:endParaRPr>
          </a:p>
        </p:txBody>
      </p:sp>
      <p:sp>
        <p:nvSpPr>
          <p:cNvPr id="22" name="TextBox 21"/>
          <p:cNvSpPr txBox="1"/>
          <p:nvPr/>
        </p:nvSpPr>
        <p:spPr>
          <a:xfrm>
            <a:off x="2488143" y="3768550"/>
            <a:ext cx="1159617" cy="369332"/>
          </a:xfrm>
          <a:prstGeom prst="rect">
            <a:avLst/>
          </a:prstGeom>
          <a:noFill/>
        </p:spPr>
        <p:txBody>
          <a:bodyPr wrap="none" rtlCol="0">
            <a:spAutoFit/>
          </a:bodyPr>
          <a:lstStyle/>
          <a:p>
            <a:r>
              <a:rPr lang="en-US" dirty="0" smtClean="0">
                <a:solidFill>
                  <a:srgbClr val="22C029"/>
                </a:solidFill>
              </a:rPr>
              <a:t>Recovery</a:t>
            </a:r>
            <a:endParaRPr lang="en-US" dirty="0">
              <a:solidFill>
                <a:srgbClr val="22C029"/>
              </a:solidFill>
            </a:endParaRPr>
          </a:p>
        </p:txBody>
      </p:sp>
      <p:sp>
        <p:nvSpPr>
          <p:cNvPr id="23" name="TextBox 22"/>
          <p:cNvSpPr txBox="1"/>
          <p:nvPr/>
        </p:nvSpPr>
        <p:spPr>
          <a:xfrm>
            <a:off x="2537748" y="4846989"/>
            <a:ext cx="1159617" cy="369332"/>
          </a:xfrm>
          <a:prstGeom prst="rect">
            <a:avLst/>
          </a:prstGeom>
          <a:noFill/>
        </p:spPr>
        <p:txBody>
          <a:bodyPr wrap="none" rtlCol="0">
            <a:spAutoFit/>
          </a:bodyPr>
          <a:lstStyle/>
          <a:p>
            <a:r>
              <a:rPr lang="en-US" dirty="0" smtClean="0">
                <a:solidFill>
                  <a:srgbClr val="22C029"/>
                </a:solidFill>
              </a:rPr>
              <a:t>Recovery</a:t>
            </a:r>
            <a:endParaRPr lang="en-US" dirty="0">
              <a:solidFill>
                <a:srgbClr val="22C029"/>
              </a:solidFill>
            </a:endParaRPr>
          </a:p>
        </p:txBody>
      </p:sp>
      <p:sp>
        <p:nvSpPr>
          <p:cNvPr id="24" name="TextBox 23"/>
          <p:cNvSpPr txBox="1"/>
          <p:nvPr/>
        </p:nvSpPr>
        <p:spPr>
          <a:xfrm>
            <a:off x="5683254" y="3226136"/>
            <a:ext cx="998779" cy="369332"/>
          </a:xfrm>
          <a:prstGeom prst="rect">
            <a:avLst/>
          </a:prstGeom>
          <a:noFill/>
        </p:spPr>
        <p:txBody>
          <a:bodyPr wrap="none" rtlCol="0">
            <a:spAutoFit/>
          </a:bodyPr>
          <a:lstStyle/>
          <a:p>
            <a:r>
              <a:rPr lang="en-US" dirty="0" smtClean="0">
                <a:solidFill>
                  <a:srgbClr val="0000FF"/>
                </a:solidFill>
              </a:rPr>
              <a:t>Removal</a:t>
            </a:r>
            <a:endParaRPr lang="en-US" dirty="0">
              <a:solidFill>
                <a:srgbClr val="0000FF"/>
              </a:solidFill>
            </a:endParaRPr>
          </a:p>
        </p:txBody>
      </p:sp>
    </p:spTree>
    <p:extLst>
      <p:ext uri="{BB962C8B-B14F-4D97-AF65-F5344CB8AC3E}">
        <p14:creationId xmlns:p14="http://schemas.microsoft.com/office/powerpoint/2010/main" val="24257858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Independent Cascade (IC) Model</a:t>
            </a:r>
            <a:endParaRPr lang="en-US" dirty="0"/>
          </a:p>
        </p:txBody>
      </p:sp>
      <p:sp>
        <p:nvSpPr>
          <p:cNvPr id="3" name="Content Placeholder 2"/>
          <p:cNvSpPr>
            <a:spLocks noGrp="1"/>
          </p:cNvSpPr>
          <p:nvPr>
            <p:ph idx="1"/>
          </p:nvPr>
        </p:nvSpPr>
        <p:spPr>
          <a:xfrm>
            <a:off x="822959" y="1845734"/>
            <a:ext cx="7543801" cy="4735370"/>
          </a:xfrm>
        </p:spPr>
        <p:txBody>
          <a:bodyPr>
            <a:normAutofit fontScale="92500" lnSpcReduction="20000"/>
          </a:bodyPr>
          <a:lstStyle/>
          <a:p>
            <a:pPr lvl="1"/>
            <a:r>
              <a:rPr lang="en-US" sz="2400" dirty="0" smtClean="0"/>
              <a:t>Generalizes the SIR Model</a:t>
            </a:r>
          </a:p>
          <a:p>
            <a:pPr lvl="1"/>
            <a:endParaRPr lang="en-US" sz="2400" dirty="0"/>
          </a:p>
          <a:p>
            <a:pPr lvl="1"/>
            <a:r>
              <a:rPr lang="en-US" sz="2400" dirty="0" smtClean="0"/>
              <a:t>Introduced by </a:t>
            </a:r>
            <a:r>
              <a:rPr lang="en-US" sz="2400" dirty="0" err="1" smtClean="0"/>
              <a:t>Kempe</a:t>
            </a:r>
            <a:r>
              <a:rPr lang="en-US" sz="2400" dirty="0" smtClean="0"/>
              <a:t>, Kleinberg, and </a:t>
            </a:r>
            <a:r>
              <a:rPr lang="en-US" sz="2400" dirty="0" err="1" smtClean="0"/>
              <a:t>Tardos</a:t>
            </a:r>
            <a:r>
              <a:rPr lang="en-US" sz="2400" dirty="0" smtClean="0"/>
              <a:t> in 2003 (KKT)</a:t>
            </a:r>
          </a:p>
          <a:p>
            <a:pPr lvl="1"/>
            <a:endParaRPr lang="en-US" sz="2400" dirty="0" smtClean="0"/>
          </a:p>
          <a:p>
            <a:pPr lvl="1"/>
            <a:r>
              <a:rPr lang="en-US" sz="2400" dirty="0" smtClean="0"/>
              <a:t>Instead of a single probability of infection, there is a probability of infection associated with each edge</a:t>
            </a:r>
          </a:p>
          <a:p>
            <a:pPr lvl="3"/>
            <a:r>
              <a:rPr lang="en-US" sz="2000" dirty="0" smtClean="0"/>
              <a:t>The probability p</a:t>
            </a:r>
            <a:r>
              <a:rPr lang="en-US" sz="2000" baseline="-25000" dirty="0" smtClean="0"/>
              <a:t>uv</a:t>
            </a:r>
            <a:r>
              <a:rPr lang="en-US" sz="2000" dirty="0" smtClean="0"/>
              <a:t> associated with edge (</a:t>
            </a:r>
            <a:r>
              <a:rPr lang="en-US" sz="2000" dirty="0" err="1" smtClean="0"/>
              <a:t>u,v</a:t>
            </a:r>
            <a:r>
              <a:rPr lang="en-US" sz="2000" dirty="0" smtClean="0"/>
              <a:t>) is “the probability of u infecting v”</a:t>
            </a:r>
          </a:p>
          <a:p>
            <a:pPr lvl="3"/>
            <a:endParaRPr lang="en-US" sz="2000" dirty="0" smtClean="0"/>
          </a:p>
          <a:p>
            <a:pPr lvl="3"/>
            <a:r>
              <a:rPr lang="en-US" sz="2000" dirty="0" smtClean="0"/>
              <a:t>Based on frequency of interaction</a:t>
            </a:r>
          </a:p>
          <a:p>
            <a:pPr lvl="3"/>
            <a:r>
              <a:rPr lang="en-US" sz="2000" dirty="0" smtClean="0"/>
              <a:t>Based on geographic proximity</a:t>
            </a:r>
          </a:p>
          <a:p>
            <a:pPr lvl="3"/>
            <a:r>
              <a:rPr lang="en-US" sz="2000" dirty="0" smtClean="0"/>
              <a:t>Based on historical infection traces</a:t>
            </a:r>
          </a:p>
          <a:p>
            <a:pPr lvl="1"/>
            <a:endParaRPr lang="en-US" sz="2400" dirty="0" smtClean="0"/>
          </a:p>
          <a:p>
            <a:pPr lvl="1"/>
            <a:r>
              <a:rPr lang="en-US" sz="2400" dirty="0" smtClean="0"/>
              <a:t>Each node, once infected, has the ability to infect its neighbor in the next time step based on the probability associated with that edge.</a:t>
            </a:r>
          </a:p>
          <a:p>
            <a:pPr lvl="1"/>
            <a:endParaRPr lang="en-US" sz="2400" dirty="0"/>
          </a:p>
          <a:p>
            <a:pPr marL="0" indent="0">
              <a:buNone/>
            </a:pPr>
            <a:endParaRPr lang="en-US" sz="2800" dirty="0" smtClean="0"/>
          </a:p>
        </p:txBody>
      </p:sp>
    </p:spTree>
    <p:extLst>
      <p:ext uri="{BB962C8B-B14F-4D97-AF65-F5344CB8AC3E}">
        <p14:creationId xmlns:p14="http://schemas.microsoft.com/office/powerpoint/2010/main" val="8541528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Number of </a:t>
            </a:r>
            <a:r>
              <a:rPr lang="en-US" dirty="0" err="1" smtClean="0"/>
              <a:t>Infectees</a:t>
            </a:r>
            <a:endParaRPr lang="en-US" dirty="0"/>
          </a:p>
        </p:txBody>
      </p:sp>
      <p:sp>
        <p:nvSpPr>
          <p:cNvPr id="3" name="Content Placeholder 2"/>
          <p:cNvSpPr>
            <a:spLocks noGrp="1"/>
          </p:cNvSpPr>
          <p:nvPr>
            <p:ph idx="1"/>
          </p:nvPr>
        </p:nvSpPr>
        <p:spPr/>
        <p:txBody>
          <a:bodyPr/>
          <a:lstStyle/>
          <a:p>
            <a:r>
              <a:rPr lang="en-US" dirty="0" smtClean="0"/>
              <a:t>Given an initial set of nodes, S, the expected number of </a:t>
            </a:r>
            <a:r>
              <a:rPr lang="en-US" dirty="0" err="1" smtClean="0"/>
              <a:t>infectees</a:t>
            </a:r>
            <a:r>
              <a:rPr lang="en-US" dirty="0" smtClean="0"/>
              <a:t> is denoted </a:t>
            </a:r>
            <a:r>
              <a:rPr lang="en-US" i="1" dirty="0" err="1" smtClean="0">
                <a:latin typeface="Symbol" panose="05050102010706020507" pitchFamily="18" charset="2"/>
              </a:rPr>
              <a:t>s</a:t>
            </a:r>
            <a:r>
              <a:rPr lang="en-US" i="1" baseline="-25000" dirty="0" err="1" smtClean="0"/>
              <a:t>IC</a:t>
            </a:r>
            <a:r>
              <a:rPr lang="en-US" i="1" dirty="0" smtClean="0"/>
              <a:t>(S)</a:t>
            </a:r>
            <a:r>
              <a:rPr lang="en-US" dirty="0" smtClean="0"/>
              <a:t>.</a:t>
            </a:r>
          </a:p>
          <a:p>
            <a:endParaRPr lang="en-US" dirty="0"/>
          </a:p>
          <a:p>
            <a:r>
              <a:rPr lang="en-US" dirty="0" smtClean="0"/>
              <a:t>Note that the expected number of </a:t>
            </a:r>
            <a:r>
              <a:rPr lang="en-US" dirty="0" err="1" smtClean="0"/>
              <a:t>infectees</a:t>
            </a:r>
            <a:r>
              <a:rPr lang="en-US" dirty="0" smtClean="0"/>
              <a:t> includes the nodes in </a:t>
            </a:r>
            <a:r>
              <a:rPr lang="en-US" i="1" dirty="0" smtClean="0"/>
              <a:t>S.</a:t>
            </a:r>
            <a:endParaRPr lang="en-US" dirty="0" smtClean="0"/>
          </a:p>
          <a:p>
            <a:endParaRPr lang="en-US" dirty="0"/>
          </a:p>
          <a:p>
            <a:r>
              <a:rPr lang="en-US" dirty="0" smtClean="0"/>
              <a:t>As we can generalize the SIR model in the IC model, calculating the expected number of </a:t>
            </a:r>
            <a:r>
              <a:rPr lang="en-US" dirty="0" err="1" smtClean="0"/>
              <a:t>infectees</a:t>
            </a:r>
            <a:r>
              <a:rPr lang="en-US" dirty="0" smtClean="0"/>
              <a:t> is #P-hard.</a:t>
            </a:r>
          </a:p>
          <a:p>
            <a:endParaRPr lang="en-US" dirty="0"/>
          </a:p>
          <a:p>
            <a:r>
              <a:rPr lang="en-US" dirty="0" smtClean="0"/>
              <a:t>Hence, simulation is often used.</a:t>
            </a:r>
          </a:p>
          <a:p>
            <a:endParaRPr lang="en-US" dirty="0"/>
          </a:p>
          <a:p>
            <a:endParaRPr lang="en-US" dirty="0"/>
          </a:p>
        </p:txBody>
      </p:sp>
    </p:spTree>
    <p:extLst>
      <p:ext uri="{BB962C8B-B14F-4D97-AF65-F5344CB8AC3E}">
        <p14:creationId xmlns:p14="http://schemas.microsoft.com/office/powerpoint/2010/main" val="16037036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Live-Edge (Live-Arc) Model</a:t>
            </a:r>
            <a:endParaRPr lang="en-US" dirty="0"/>
          </a:p>
        </p:txBody>
      </p:sp>
      <p:sp>
        <p:nvSpPr>
          <p:cNvPr id="3" name="Content Placeholder 2"/>
          <p:cNvSpPr>
            <a:spLocks noGrp="1"/>
          </p:cNvSpPr>
          <p:nvPr>
            <p:ph idx="1"/>
          </p:nvPr>
        </p:nvSpPr>
        <p:spPr/>
        <p:txBody>
          <a:bodyPr>
            <a:normAutofit lnSpcReduction="10000"/>
          </a:bodyPr>
          <a:lstStyle/>
          <a:p>
            <a:r>
              <a:rPr lang="en-US" dirty="0" smtClean="0"/>
              <a:t>The given graph </a:t>
            </a:r>
            <a:r>
              <a:rPr lang="en-US" i="1" dirty="0" smtClean="0"/>
              <a:t>G=(V,E)</a:t>
            </a:r>
            <a:r>
              <a:rPr lang="en-US" dirty="0" smtClean="0"/>
              <a:t> (with edge probabilities specified by vector </a:t>
            </a:r>
            <a:r>
              <a:rPr lang="en-US" i="1" dirty="0" smtClean="0"/>
              <a:t>p</a:t>
            </a:r>
            <a:r>
              <a:rPr lang="en-US" dirty="0" smtClean="0"/>
              <a:t>), we can view some sub-graph </a:t>
            </a:r>
            <a:r>
              <a:rPr lang="en-US" i="1" dirty="0" smtClean="0"/>
              <a:t>G’=(V,E’) </a:t>
            </a:r>
            <a:r>
              <a:rPr lang="en-US" dirty="0" smtClean="0"/>
              <a:t>as a potential set of available edges that diffusion can </a:t>
            </a:r>
            <a:r>
              <a:rPr lang="en-US" b="1" u="sng" dirty="0" smtClean="0"/>
              <a:t>deterministically occur.</a:t>
            </a:r>
          </a:p>
          <a:p>
            <a:endParaRPr lang="en-US" b="1" i="1" u="sng" dirty="0" smtClean="0"/>
          </a:p>
          <a:p>
            <a:r>
              <a:rPr lang="en-US" b="1" i="1" u="sng" dirty="0" smtClean="0"/>
              <a:t>The Live-Edge model is just a probability distribution over</a:t>
            </a:r>
            <a:br>
              <a:rPr lang="en-US" b="1" i="1" u="sng" dirty="0" smtClean="0"/>
            </a:br>
            <a:r>
              <a:rPr lang="en-US" b="1" i="1" u="sng" dirty="0" smtClean="0"/>
              <a:t>subgraphs of G.</a:t>
            </a:r>
          </a:p>
          <a:p>
            <a:endParaRPr lang="en-US" b="1" i="1" u="sng" dirty="0"/>
          </a:p>
          <a:p>
            <a:r>
              <a:rPr lang="en-US" dirty="0" smtClean="0"/>
              <a:t>For the IC model, the probability of </a:t>
            </a:r>
            <a:r>
              <a:rPr lang="en-US" i="1" dirty="0" smtClean="0"/>
              <a:t>G’</a:t>
            </a:r>
            <a:r>
              <a:rPr lang="en-US" dirty="0" smtClean="0"/>
              <a:t>  being a realized outcome can be assigned a probability as follows:</a:t>
            </a:r>
          </a:p>
          <a:p>
            <a:pPr marL="201168" lvl="1" indent="0">
              <a:buNone/>
            </a:pPr>
            <a:r>
              <a:rPr lang="en-US" dirty="0" smtClean="0"/>
              <a:t>	</a:t>
            </a:r>
          </a:p>
          <a:p>
            <a:pPr marL="201168" lvl="1" indent="0">
              <a:buNone/>
            </a:pPr>
            <a:r>
              <a:rPr lang="en-US" sz="2400" dirty="0"/>
              <a:t>	</a:t>
            </a:r>
            <a:r>
              <a:rPr lang="en-US" sz="2400" dirty="0" err="1" smtClean="0"/>
              <a:t>Pr</a:t>
            </a:r>
            <a:r>
              <a:rPr lang="en-US" sz="2400" dirty="0" smtClean="0"/>
              <a:t>(G’) = </a:t>
            </a:r>
            <a:r>
              <a:rPr lang="en-US" sz="3200" dirty="0" smtClean="0">
                <a:latin typeface="Symbol" panose="05050102010706020507" pitchFamily="18" charset="2"/>
              </a:rPr>
              <a:t>P</a:t>
            </a:r>
            <a:r>
              <a:rPr lang="en-US" sz="2400" baseline="-25000" dirty="0" smtClean="0"/>
              <a:t>(</a:t>
            </a:r>
            <a:r>
              <a:rPr lang="en-US" sz="2400" baseline="-25000" dirty="0" err="1" smtClean="0"/>
              <a:t>u,v</a:t>
            </a:r>
            <a:r>
              <a:rPr lang="en-US" sz="2400" baseline="-25000" dirty="0" smtClean="0"/>
              <a:t>)</a:t>
            </a:r>
            <a:r>
              <a:rPr lang="en-US" sz="2400" baseline="-25000" dirty="0">
                <a:latin typeface="Symbol" panose="05050102010706020507" pitchFamily="18" charset="2"/>
              </a:rPr>
              <a:t> Î</a:t>
            </a:r>
            <a:r>
              <a:rPr lang="en-US" sz="2400" baseline="-25000" dirty="0" smtClean="0"/>
              <a:t> E’</a:t>
            </a:r>
            <a:r>
              <a:rPr lang="en-US" sz="2400" dirty="0" smtClean="0"/>
              <a:t> </a:t>
            </a:r>
            <a:r>
              <a:rPr lang="en-US" sz="2800" dirty="0" smtClean="0"/>
              <a:t>p</a:t>
            </a:r>
            <a:r>
              <a:rPr lang="en-US" sz="2800" baseline="-25000" dirty="0" smtClean="0"/>
              <a:t>uv</a:t>
            </a:r>
            <a:r>
              <a:rPr lang="en-US" sz="2400" dirty="0" smtClean="0"/>
              <a:t> </a:t>
            </a:r>
            <a:r>
              <a:rPr lang="en-US" sz="3200" dirty="0" smtClean="0">
                <a:latin typeface="Symbol" panose="05050102010706020507" pitchFamily="18" charset="2"/>
              </a:rPr>
              <a:t>´ P</a:t>
            </a:r>
            <a:r>
              <a:rPr lang="en-US" sz="2400" baseline="-25000" dirty="0" smtClean="0"/>
              <a:t>(</a:t>
            </a:r>
            <a:r>
              <a:rPr lang="en-US" sz="2400" baseline="-25000" dirty="0" err="1" smtClean="0"/>
              <a:t>u,v</a:t>
            </a:r>
            <a:r>
              <a:rPr lang="en-US" sz="2400" baseline="-25000" dirty="0" smtClean="0"/>
              <a:t>)</a:t>
            </a:r>
            <a:r>
              <a:rPr lang="en-US" sz="2400" baseline="-25000" dirty="0">
                <a:latin typeface="Symbol" panose="05050102010706020507" pitchFamily="18" charset="2"/>
              </a:rPr>
              <a:t> Î</a:t>
            </a:r>
            <a:r>
              <a:rPr lang="en-US" sz="2400" baseline="-25000" dirty="0" smtClean="0"/>
              <a:t> E-E</a:t>
            </a:r>
            <a:r>
              <a:rPr lang="en-US" sz="2400" baseline="-25000" dirty="0"/>
              <a:t>’</a:t>
            </a:r>
            <a:r>
              <a:rPr lang="en-US" sz="2400" dirty="0"/>
              <a:t> </a:t>
            </a:r>
            <a:r>
              <a:rPr lang="en-US" sz="2400" dirty="0" smtClean="0"/>
              <a:t>(1-p</a:t>
            </a:r>
            <a:r>
              <a:rPr lang="en-US" sz="2400" baseline="-25000" dirty="0" smtClean="0"/>
              <a:t>uv</a:t>
            </a:r>
            <a:r>
              <a:rPr lang="en-US" sz="2400" dirty="0" smtClean="0"/>
              <a:t> )</a:t>
            </a:r>
            <a:endParaRPr lang="en-US" sz="2400" dirty="0"/>
          </a:p>
        </p:txBody>
      </p:sp>
    </p:spTree>
    <p:extLst>
      <p:ext uri="{BB962C8B-B14F-4D97-AF65-F5344CB8AC3E}">
        <p14:creationId xmlns:p14="http://schemas.microsoft.com/office/powerpoint/2010/main" val="839657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Live-Edge (Live-Arc) Model</a:t>
            </a:r>
            <a:endParaRPr lang="en-US" dirty="0"/>
          </a:p>
        </p:txBody>
      </p:sp>
      <p:sp>
        <p:nvSpPr>
          <p:cNvPr id="3" name="Content Placeholder 2"/>
          <p:cNvSpPr>
            <a:spLocks noGrp="1"/>
          </p:cNvSpPr>
          <p:nvPr>
            <p:ph idx="1"/>
          </p:nvPr>
        </p:nvSpPr>
        <p:spPr/>
        <p:txBody>
          <a:bodyPr>
            <a:noAutofit/>
          </a:bodyPr>
          <a:lstStyle/>
          <a:p>
            <a:r>
              <a:rPr lang="en-US" dirty="0" smtClean="0"/>
              <a:t>For any S, we have the following relationship:</a:t>
            </a:r>
          </a:p>
          <a:p>
            <a:pPr marL="201168" lvl="1" indent="0">
              <a:buNone/>
            </a:pPr>
            <a:r>
              <a:rPr lang="en-US" sz="2200" dirty="0" smtClean="0">
                <a:latin typeface="Symbol" panose="05050102010706020507" pitchFamily="18" charset="2"/>
              </a:rPr>
              <a:t>	</a:t>
            </a:r>
          </a:p>
          <a:p>
            <a:pPr marL="201168" lvl="1" indent="0">
              <a:buNone/>
            </a:pPr>
            <a:r>
              <a:rPr lang="en-US" sz="2200" dirty="0">
                <a:latin typeface="Symbol" panose="05050102010706020507" pitchFamily="18" charset="2"/>
              </a:rPr>
              <a:t>	</a:t>
            </a:r>
            <a:r>
              <a:rPr lang="en-US" sz="2800" dirty="0" err="1" smtClean="0">
                <a:latin typeface="Symbol" panose="05050102010706020507" pitchFamily="18" charset="2"/>
              </a:rPr>
              <a:t>s</a:t>
            </a:r>
            <a:r>
              <a:rPr lang="en-US" sz="2800" baseline="-25000" dirty="0" err="1" smtClean="0"/>
              <a:t>IC</a:t>
            </a:r>
            <a:r>
              <a:rPr lang="en-US" sz="2800" baseline="-25000" dirty="0" smtClean="0"/>
              <a:t> </a:t>
            </a:r>
            <a:r>
              <a:rPr lang="en-US" sz="2800" dirty="0" smtClean="0"/>
              <a:t>(S)=</a:t>
            </a:r>
            <a:r>
              <a:rPr lang="en-US" sz="3200" dirty="0" smtClean="0">
                <a:latin typeface="Symbol" panose="05050102010706020507" pitchFamily="18" charset="2"/>
              </a:rPr>
              <a:t>S</a:t>
            </a:r>
            <a:r>
              <a:rPr lang="en-US" sz="2000" baseline="-25000" dirty="0" smtClean="0"/>
              <a:t>G’</a:t>
            </a:r>
            <a:r>
              <a:rPr lang="en-US" sz="2000" dirty="0" smtClean="0"/>
              <a:t> </a:t>
            </a:r>
            <a:r>
              <a:rPr lang="en-US" sz="2800" dirty="0" err="1" smtClean="0"/>
              <a:t>Pr</a:t>
            </a:r>
            <a:r>
              <a:rPr lang="en-US" sz="2800" dirty="0" smtClean="0"/>
              <a:t>(G’) </a:t>
            </a:r>
            <a:r>
              <a:rPr lang="en-US" sz="2800" dirty="0">
                <a:latin typeface="Symbol" panose="05050102010706020507" pitchFamily="18" charset="2"/>
              </a:rPr>
              <a:t>´</a:t>
            </a:r>
            <a:r>
              <a:rPr lang="en-US" sz="2800" dirty="0" smtClean="0"/>
              <a:t> </a:t>
            </a:r>
            <a:r>
              <a:rPr lang="en-US" sz="2800" dirty="0" err="1">
                <a:latin typeface="Symbol" panose="05050102010706020507" pitchFamily="18" charset="2"/>
              </a:rPr>
              <a:t>s</a:t>
            </a:r>
            <a:r>
              <a:rPr lang="en-US" sz="2800" baseline="-25000" dirty="0" err="1"/>
              <a:t>G</a:t>
            </a:r>
            <a:r>
              <a:rPr lang="en-US" sz="2800" baseline="-25000" dirty="0"/>
              <a:t>’</a:t>
            </a:r>
            <a:r>
              <a:rPr lang="en-US" sz="2800" dirty="0"/>
              <a:t> </a:t>
            </a:r>
            <a:r>
              <a:rPr lang="en-US" sz="2800" dirty="0" smtClean="0"/>
              <a:t>(S)</a:t>
            </a:r>
          </a:p>
          <a:p>
            <a:pPr marL="201168" lvl="1" indent="0">
              <a:buNone/>
            </a:pPr>
            <a:endParaRPr lang="en-US" sz="2800" dirty="0" smtClean="0"/>
          </a:p>
          <a:p>
            <a:pPr marL="201168" lvl="1" indent="0">
              <a:buNone/>
            </a:pPr>
            <a:r>
              <a:rPr lang="en-US" sz="2800" u="sng" dirty="0" smtClean="0"/>
              <a:t>NB:</a:t>
            </a:r>
            <a:r>
              <a:rPr lang="en-US" sz="2800" dirty="0" smtClean="0"/>
              <a:t> </a:t>
            </a:r>
            <a:r>
              <a:rPr lang="en-US" sz="2800" i="1" dirty="0" smtClean="0"/>
              <a:t>This is a key relationship between the two models – this equivalence lies at the heart of many proofs involving the KKT models (IC, LT, and related variants).</a:t>
            </a:r>
            <a:endParaRPr lang="en-US" sz="2800" i="1" dirty="0"/>
          </a:p>
          <a:p>
            <a:pPr marL="201168" lvl="1" indent="0">
              <a:buNone/>
            </a:pPr>
            <a:endParaRPr lang="en-US" sz="2000" dirty="0"/>
          </a:p>
        </p:txBody>
      </p:sp>
    </p:spTree>
    <p:extLst>
      <p:ext uri="{BB962C8B-B14F-4D97-AF65-F5344CB8AC3E}">
        <p14:creationId xmlns:p14="http://schemas.microsoft.com/office/powerpoint/2010/main" val="10248391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#P-hardness of </a:t>
            </a:r>
            <a:r>
              <a:rPr lang="en-US" i="1" dirty="0" smtClean="0">
                <a:latin typeface="Symbol" panose="05050102010706020507" pitchFamily="18" charset="2"/>
              </a:rPr>
              <a:t>s</a:t>
            </a:r>
            <a:r>
              <a:rPr lang="en-US" dirty="0" smtClean="0"/>
              <a:t> computation under the IC model</a:t>
            </a:r>
            <a:endParaRPr lang="en-US" dirty="0"/>
          </a:p>
        </p:txBody>
      </p:sp>
      <p:sp>
        <p:nvSpPr>
          <p:cNvPr id="3" name="Content Placeholder 2"/>
          <p:cNvSpPr>
            <a:spLocks noGrp="1"/>
          </p:cNvSpPr>
          <p:nvPr>
            <p:ph idx="1"/>
          </p:nvPr>
        </p:nvSpPr>
        <p:spPr/>
        <p:txBody>
          <a:bodyPr/>
          <a:lstStyle/>
          <a:p>
            <a:r>
              <a:rPr lang="en-US" dirty="0" smtClean="0"/>
              <a:t>#P-hard problems deal with counting the number of solution.</a:t>
            </a:r>
          </a:p>
          <a:p>
            <a:endParaRPr lang="en-US" dirty="0" smtClean="0"/>
          </a:p>
          <a:p>
            <a:r>
              <a:rPr lang="en-US" dirty="0" smtClean="0"/>
              <a:t>Problem used in reduction: # s-t connectivity:</a:t>
            </a:r>
          </a:p>
          <a:p>
            <a:r>
              <a:rPr lang="en-US" dirty="0" smtClean="0"/>
              <a:t>Given a graph and  nodes </a:t>
            </a:r>
            <a:r>
              <a:rPr lang="en-US" dirty="0" err="1" smtClean="0"/>
              <a:t>s,t</a:t>
            </a:r>
            <a:r>
              <a:rPr lang="en-US" dirty="0"/>
              <a:t> </a:t>
            </a:r>
            <a:r>
              <a:rPr lang="en-US" dirty="0" smtClean="0"/>
              <a:t>count the number of subgraphs in which s  and t are connected?</a:t>
            </a:r>
          </a:p>
        </p:txBody>
      </p:sp>
    </p:spTree>
    <p:extLst>
      <p:ext uri="{BB962C8B-B14F-4D97-AF65-F5344CB8AC3E}">
        <p14:creationId xmlns:p14="http://schemas.microsoft.com/office/powerpoint/2010/main" val="10850822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#P-hardness of </a:t>
            </a:r>
            <a:r>
              <a:rPr lang="en-US" i="1" dirty="0" smtClean="0">
                <a:latin typeface="Symbol" panose="05050102010706020507" pitchFamily="18" charset="2"/>
              </a:rPr>
              <a:t>s</a:t>
            </a:r>
            <a:r>
              <a:rPr lang="en-US" dirty="0" smtClean="0"/>
              <a:t> computation under the IC model</a:t>
            </a:r>
            <a:endParaRPr lang="en-US" dirty="0"/>
          </a:p>
        </p:txBody>
      </p:sp>
      <p:sp>
        <p:nvSpPr>
          <p:cNvPr id="3" name="Content Placeholder 2"/>
          <p:cNvSpPr>
            <a:spLocks noGrp="1"/>
          </p:cNvSpPr>
          <p:nvPr>
            <p:ph idx="1"/>
          </p:nvPr>
        </p:nvSpPr>
        <p:spPr/>
        <p:txBody>
          <a:bodyPr>
            <a:normAutofit/>
          </a:bodyPr>
          <a:lstStyle/>
          <a:p>
            <a:r>
              <a:rPr lang="en-US" b="1" u="sng" dirty="0" smtClean="0"/>
              <a:t>Construction:</a:t>
            </a:r>
          </a:p>
          <a:p>
            <a:r>
              <a:rPr lang="en-US" dirty="0" smtClean="0"/>
              <a:t>Take the graph </a:t>
            </a:r>
            <a:r>
              <a:rPr lang="en-US" i="1" dirty="0" smtClean="0"/>
              <a:t>G </a:t>
            </a:r>
            <a:r>
              <a:rPr lang="en-US" dirty="0" smtClean="0"/>
              <a:t>from s-t connectivity, and for each edge </a:t>
            </a:r>
            <a:r>
              <a:rPr lang="en-US" i="1" dirty="0" smtClean="0"/>
              <a:t>(</a:t>
            </a:r>
            <a:r>
              <a:rPr lang="en-US" i="1" dirty="0" err="1" smtClean="0"/>
              <a:t>u,v</a:t>
            </a:r>
            <a:r>
              <a:rPr lang="en-US" i="1" dirty="0" smtClean="0"/>
              <a:t>)</a:t>
            </a:r>
            <a:br>
              <a:rPr lang="en-US" i="1" dirty="0" smtClean="0"/>
            </a:br>
            <a:r>
              <a:rPr lang="en-US" dirty="0" smtClean="0"/>
              <a:t>set </a:t>
            </a:r>
            <a:r>
              <a:rPr lang="en-US" i="1" dirty="0" err="1" smtClean="0"/>
              <a:t>p</a:t>
            </a:r>
            <a:r>
              <a:rPr lang="en-US" i="1" baseline="-25000" dirty="0" err="1" smtClean="0"/>
              <a:t>u,v</a:t>
            </a:r>
            <a:r>
              <a:rPr lang="en-US" i="1" dirty="0" smtClean="0"/>
              <a:t> = 0.5.</a:t>
            </a:r>
          </a:p>
          <a:p>
            <a:endParaRPr lang="en-US" dirty="0" smtClean="0"/>
          </a:p>
          <a:p>
            <a:r>
              <a:rPr lang="en-US" dirty="0" smtClean="0"/>
              <a:t>Node that the probability distribution over subgraphs in the equivalent live edge model is a uniform distribution</a:t>
            </a:r>
          </a:p>
          <a:p>
            <a:endParaRPr lang="en-US" dirty="0"/>
          </a:p>
          <a:p>
            <a:r>
              <a:rPr lang="en-US" i="1" dirty="0" smtClean="0"/>
              <a:t>Hence, the number of subgraphs where s and t are connected is proportional to the probability of s being infected by t under the IC model.</a:t>
            </a:r>
            <a:endParaRPr lang="en-US" i="1" dirty="0"/>
          </a:p>
          <a:p>
            <a:endParaRPr lang="en-US" dirty="0" smtClean="0"/>
          </a:p>
        </p:txBody>
      </p:sp>
    </p:spTree>
    <p:extLst>
      <p:ext uri="{BB962C8B-B14F-4D97-AF65-F5344CB8AC3E}">
        <p14:creationId xmlns:p14="http://schemas.microsoft.com/office/powerpoint/2010/main" val="7747531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#P-hardness of </a:t>
            </a:r>
            <a:r>
              <a:rPr lang="en-US" i="1" dirty="0" smtClean="0">
                <a:latin typeface="Symbol" panose="05050102010706020507" pitchFamily="18" charset="2"/>
              </a:rPr>
              <a:t>s</a:t>
            </a:r>
            <a:r>
              <a:rPr lang="en-US" dirty="0" smtClean="0"/>
              <a:t> computation under the IC model</a:t>
            </a:r>
            <a:endParaRPr lang="en-US" dirty="0"/>
          </a:p>
        </p:txBody>
      </p:sp>
      <p:sp>
        <p:nvSpPr>
          <p:cNvPr id="3" name="Content Placeholder 2"/>
          <p:cNvSpPr>
            <a:spLocks noGrp="1"/>
          </p:cNvSpPr>
          <p:nvPr>
            <p:ph idx="1"/>
          </p:nvPr>
        </p:nvSpPr>
        <p:spPr>
          <a:xfrm>
            <a:off x="822959" y="1845734"/>
            <a:ext cx="7543801" cy="4490672"/>
          </a:xfrm>
        </p:spPr>
        <p:txBody>
          <a:bodyPr>
            <a:normAutofit/>
          </a:bodyPr>
          <a:lstStyle/>
          <a:p>
            <a:r>
              <a:rPr lang="en-US" b="1" u="sng" dirty="0" smtClean="0"/>
              <a:t>Construction:</a:t>
            </a:r>
          </a:p>
          <a:p>
            <a:r>
              <a:rPr lang="en-US" dirty="0" smtClean="0"/>
              <a:t>So, now the trick is to calculate the probability of t being infected.</a:t>
            </a:r>
            <a:endParaRPr lang="en-US" i="1" dirty="0" smtClean="0"/>
          </a:p>
          <a:p>
            <a:endParaRPr lang="en-US" dirty="0" smtClean="0"/>
          </a:p>
          <a:p>
            <a:r>
              <a:rPr lang="en-US" dirty="0" smtClean="0"/>
              <a:t>Create graph </a:t>
            </a:r>
            <a:r>
              <a:rPr lang="en-US" i="1" dirty="0" smtClean="0"/>
              <a:t>G’</a:t>
            </a:r>
            <a:r>
              <a:rPr lang="en-US" baseline="-25000" dirty="0"/>
              <a:t> </a:t>
            </a:r>
            <a:r>
              <a:rPr lang="en-US" dirty="0" smtClean="0"/>
              <a:t>by adding node  </a:t>
            </a:r>
            <a:r>
              <a:rPr lang="en-US" i="1" dirty="0" smtClean="0"/>
              <a:t>t’</a:t>
            </a:r>
            <a:r>
              <a:rPr lang="en-US" dirty="0" smtClean="0"/>
              <a:t> and directed a edge from </a:t>
            </a:r>
            <a:r>
              <a:rPr lang="en-US" i="1" dirty="0" smtClean="0"/>
              <a:t>t</a:t>
            </a:r>
            <a:r>
              <a:rPr lang="en-US" dirty="0" smtClean="0"/>
              <a:t> to </a:t>
            </a:r>
            <a:r>
              <a:rPr lang="en-US" i="1" dirty="0" smtClean="0"/>
              <a:t>t’</a:t>
            </a:r>
            <a:r>
              <a:rPr lang="en-US" dirty="0" smtClean="0"/>
              <a:t>.  Set </a:t>
            </a:r>
            <a:r>
              <a:rPr lang="en-US" dirty="0" err="1" smtClean="0"/>
              <a:t>p</a:t>
            </a:r>
            <a:r>
              <a:rPr lang="en-US" baseline="-25000" dirty="0" err="1" smtClean="0"/>
              <a:t>t,t</a:t>
            </a:r>
            <a:r>
              <a:rPr lang="en-US" baseline="-25000" dirty="0" smtClean="0"/>
              <a:t>’</a:t>
            </a:r>
            <a:r>
              <a:rPr lang="en-US" dirty="0" smtClean="0"/>
              <a:t> </a:t>
            </a:r>
            <a:r>
              <a:rPr lang="en-US" dirty="0"/>
              <a:t>= </a:t>
            </a:r>
            <a:r>
              <a:rPr lang="en-US" dirty="0" smtClean="0"/>
              <a:t>1.0</a:t>
            </a:r>
            <a:r>
              <a:rPr lang="en-US" i="1" dirty="0" smtClean="0"/>
              <a:t>.</a:t>
            </a:r>
            <a:endParaRPr lang="en-US" i="1" dirty="0"/>
          </a:p>
          <a:p>
            <a:endParaRPr lang="en-US" dirty="0" smtClean="0"/>
          </a:p>
          <a:p>
            <a:r>
              <a:rPr lang="en-US" dirty="0" smtClean="0"/>
              <a:t>Given seed set </a:t>
            </a:r>
            <a:r>
              <a:rPr lang="en-US" i="1" dirty="0" smtClean="0"/>
              <a:t>{s}</a:t>
            </a:r>
            <a:r>
              <a:rPr lang="en-US" dirty="0" smtClean="0"/>
              <a:t>, the probability of </a:t>
            </a:r>
            <a:r>
              <a:rPr lang="en-US" i="1" dirty="0" smtClean="0"/>
              <a:t>t’</a:t>
            </a:r>
            <a:r>
              <a:rPr lang="en-US" dirty="0" smtClean="0"/>
              <a:t> getting infected in </a:t>
            </a:r>
            <a:r>
              <a:rPr lang="en-US" i="1" dirty="0" smtClean="0"/>
              <a:t>G’</a:t>
            </a:r>
            <a:r>
              <a:rPr lang="en-US" dirty="0" smtClean="0"/>
              <a:t> is equal to the probability of t getting infected in </a:t>
            </a:r>
            <a:r>
              <a:rPr lang="en-US" i="1" dirty="0" smtClean="0"/>
              <a:t>G.</a:t>
            </a:r>
          </a:p>
        </p:txBody>
      </p:sp>
    </p:spTree>
    <p:extLst>
      <p:ext uri="{BB962C8B-B14F-4D97-AF65-F5344CB8AC3E}">
        <p14:creationId xmlns:p14="http://schemas.microsoft.com/office/powerpoint/2010/main" val="2360077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Basics</a:t>
            </a:r>
            <a:endParaRPr lang="en-US" dirty="0"/>
          </a:p>
        </p:txBody>
      </p:sp>
      <p:sp>
        <p:nvSpPr>
          <p:cNvPr id="4" name="Rounded Rectangle 3"/>
          <p:cNvSpPr/>
          <p:nvPr/>
        </p:nvSpPr>
        <p:spPr>
          <a:xfrm>
            <a:off x="3619500" y="2058802"/>
            <a:ext cx="2042584" cy="3947257"/>
          </a:xfrm>
          <a:prstGeom prst="roundRect">
            <a:avLst/>
          </a:prstGeom>
          <a:solidFill>
            <a:srgbClr val="FF0000">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70337" y="5497311"/>
            <a:ext cx="1256774" cy="369332"/>
          </a:xfrm>
          <a:prstGeom prst="rect">
            <a:avLst/>
          </a:prstGeom>
          <a:noFill/>
        </p:spPr>
        <p:txBody>
          <a:bodyPr wrap="none" rtlCol="0">
            <a:spAutoFit/>
          </a:bodyPr>
          <a:lstStyle/>
          <a:p>
            <a:pPr algn="ctr"/>
            <a:r>
              <a:rPr lang="en-US" b="1" dirty="0" smtClean="0"/>
              <a:t>S</a:t>
            </a:r>
            <a:r>
              <a:rPr lang="en-US" dirty="0" smtClean="0"/>
              <a:t>usceptible </a:t>
            </a:r>
          </a:p>
        </p:txBody>
      </p:sp>
      <p:sp>
        <p:nvSpPr>
          <p:cNvPr id="9" name="TextBox 8"/>
          <p:cNvSpPr txBox="1"/>
          <p:nvPr/>
        </p:nvSpPr>
        <p:spPr>
          <a:xfrm>
            <a:off x="4158869" y="5497312"/>
            <a:ext cx="963838" cy="369332"/>
          </a:xfrm>
          <a:prstGeom prst="rect">
            <a:avLst/>
          </a:prstGeom>
          <a:noFill/>
        </p:spPr>
        <p:txBody>
          <a:bodyPr wrap="none" rtlCol="0">
            <a:spAutoFit/>
          </a:bodyPr>
          <a:lstStyle/>
          <a:p>
            <a:pPr algn="ctr"/>
            <a:r>
              <a:rPr lang="en-US" b="1" dirty="0" smtClean="0"/>
              <a:t>I</a:t>
            </a:r>
            <a:r>
              <a:rPr lang="en-US" dirty="0" smtClean="0"/>
              <a:t>nfected</a:t>
            </a:r>
          </a:p>
        </p:txBody>
      </p:sp>
      <p:sp>
        <p:nvSpPr>
          <p:cNvPr id="10" name="TextBox 9"/>
          <p:cNvSpPr txBox="1"/>
          <p:nvPr/>
        </p:nvSpPr>
        <p:spPr>
          <a:xfrm>
            <a:off x="7293133" y="5493292"/>
            <a:ext cx="1075986" cy="369332"/>
          </a:xfrm>
          <a:prstGeom prst="rect">
            <a:avLst/>
          </a:prstGeom>
          <a:noFill/>
        </p:spPr>
        <p:txBody>
          <a:bodyPr wrap="none" rtlCol="0">
            <a:spAutoFit/>
          </a:bodyPr>
          <a:lstStyle/>
          <a:p>
            <a:pPr algn="ctr"/>
            <a:r>
              <a:rPr lang="en-US" b="1" dirty="0" smtClean="0"/>
              <a:t>R</a:t>
            </a:r>
            <a:r>
              <a:rPr lang="en-US" dirty="0" smtClean="0"/>
              <a:t>emoved</a:t>
            </a:r>
          </a:p>
        </p:txBody>
      </p:sp>
      <p:cxnSp>
        <p:nvCxnSpPr>
          <p:cNvPr id="11" name="Straight Arrow Connector 10"/>
          <p:cNvCxnSpPr/>
          <p:nvPr/>
        </p:nvCxnSpPr>
        <p:spPr>
          <a:xfrm>
            <a:off x="2465916" y="3433043"/>
            <a:ext cx="1132417" cy="1588"/>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15003" y="3614548"/>
            <a:ext cx="1039679" cy="9476"/>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V="1">
            <a:off x="2465917" y="4180366"/>
            <a:ext cx="1058278" cy="1"/>
          </a:xfrm>
          <a:prstGeom prst="straightConnector1">
            <a:avLst/>
          </a:prstGeom>
          <a:ln w="38100">
            <a:solidFill>
              <a:srgbClr val="22C029"/>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46456" y="3416443"/>
            <a:ext cx="655110" cy="938719"/>
          </a:xfrm>
          <a:prstGeom prst="rect">
            <a:avLst/>
          </a:prstGeom>
          <a:noFill/>
        </p:spPr>
        <p:txBody>
          <a:bodyPr wrap="none" rtlCol="0">
            <a:spAutoFit/>
          </a:bodyPr>
          <a:lstStyle/>
          <a:p>
            <a:r>
              <a:rPr lang="en-US" sz="5500" dirty="0" smtClean="0"/>
              <a:t>S</a:t>
            </a:r>
            <a:endParaRPr lang="en-US" sz="5500" dirty="0"/>
          </a:p>
        </p:txBody>
      </p:sp>
      <p:sp>
        <p:nvSpPr>
          <p:cNvPr id="15" name="TextBox 14"/>
          <p:cNvSpPr txBox="1"/>
          <p:nvPr/>
        </p:nvSpPr>
        <p:spPr>
          <a:xfrm>
            <a:off x="4503210" y="3306955"/>
            <a:ext cx="380627" cy="938719"/>
          </a:xfrm>
          <a:prstGeom prst="rect">
            <a:avLst/>
          </a:prstGeom>
          <a:noFill/>
        </p:spPr>
        <p:txBody>
          <a:bodyPr wrap="none" rtlCol="0">
            <a:spAutoFit/>
          </a:bodyPr>
          <a:lstStyle/>
          <a:p>
            <a:r>
              <a:rPr lang="en-US" sz="5500" dirty="0" smtClean="0"/>
              <a:t>I</a:t>
            </a:r>
            <a:endParaRPr lang="en-US" sz="5500" dirty="0"/>
          </a:p>
        </p:txBody>
      </p:sp>
      <p:sp>
        <p:nvSpPr>
          <p:cNvPr id="16" name="TextBox 15"/>
          <p:cNvSpPr txBox="1"/>
          <p:nvPr/>
        </p:nvSpPr>
        <p:spPr>
          <a:xfrm>
            <a:off x="7488628" y="3339801"/>
            <a:ext cx="694026" cy="938719"/>
          </a:xfrm>
          <a:prstGeom prst="rect">
            <a:avLst/>
          </a:prstGeom>
          <a:noFill/>
        </p:spPr>
        <p:txBody>
          <a:bodyPr wrap="none" rtlCol="0">
            <a:spAutoFit/>
          </a:bodyPr>
          <a:lstStyle/>
          <a:p>
            <a:r>
              <a:rPr lang="en-US" sz="5500" dirty="0" smtClean="0"/>
              <a:t>R</a:t>
            </a:r>
            <a:endParaRPr lang="en-US" sz="5500" dirty="0"/>
          </a:p>
        </p:txBody>
      </p:sp>
      <p:cxnSp>
        <p:nvCxnSpPr>
          <p:cNvPr id="17" name="Straight Arrow Connector 16"/>
          <p:cNvCxnSpPr/>
          <p:nvPr/>
        </p:nvCxnSpPr>
        <p:spPr>
          <a:xfrm rot="10800000">
            <a:off x="2435228" y="5291478"/>
            <a:ext cx="4332201" cy="1588"/>
          </a:xfrm>
          <a:prstGeom prst="straightConnector1">
            <a:avLst/>
          </a:prstGeom>
          <a:ln w="38100">
            <a:solidFill>
              <a:srgbClr val="22C029"/>
            </a:solidFill>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70419" y="2058802"/>
            <a:ext cx="2042584" cy="3947257"/>
          </a:xfrm>
          <a:prstGeom prst="roundRect">
            <a:avLst/>
          </a:prstGeom>
          <a:solidFill>
            <a:srgbClr val="22C029">
              <a:alpha val="16000"/>
            </a:srgb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6767462" y="2066827"/>
            <a:ext cx="2042584" cy="3947257"/>
          </a:xfrm>
          <a:prstGeom prst="roundRect">
            <a:avLst/>
          </a:prstGeom>
          <a:solidFill>
            <a:schemeClr val="tx2">
              <a:lumMod val="20000"/>
              <a:lumOff val="80000"/>
              <a:alpha val="16000"/>
            </a:schemeClr>
          </a:solidFill>
          <a:ln>
            <a:solidFill>
              <a:schemeClr val="accent1">
                <a:shade val="95000"/>
                <a:satMod val="105000"/>
                <a:alpha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509309" y="3044133"/>
            <a:ext cx="1057276" cy="369332"/>
          </a:xfrm>
          <a:prstGeom prst="rect">
            <a:avLst/>
          </a:prstGeom>
          <a:noFill/>
        </p:spPr>
        <p:txBody>
          <a:bodyPr wrap="none" rtlCol="0">
            <a:spAutoFit/>
          </a:bodyPr>
          <a:lstStyle/>
          <a:p>
            <a:r>
              <a:rPr lang="en-US" dirty="0" smtClean="0">
                <a:solidFill>
                  <a:srgbClr val="FF0000"/>
                </a:solidFill>
              </a:rPr>
              <a:t>Infection</a:t>
            </a:r>
            <a:endParaRPr lang="en-US" dirty="0">
              <a:solidFill>
                <a:srgbClr val="FF0000"/>
              </a:solidFill>
            </a:endParaRPr>
          </a:p>
        </p:txBody>
      </p:sp>
      <p:sp>
        <p:nvSpPr>
          <p:cNvPr id="22" name="TextBox 21"/>
          <p:cNvSpPr txBox="1"/>
          <p:nvPr/>
        </p:nvSpPr>
        <p:spPr>
          <a:xfrm>
            <a:off x="2488143" y="3768550"/>
            <a:ext cx="1159617" cy="369332"/>
          </a:xfrm>
          <a:prstGeom prst="rect">
            <a:avLst/>
          </a:prstGeom>
          <a:noFill/>
        </p:spPr>
        <p:txBody>
          <a:bodyPr wrap="none" rtlCol="0">
            <a:spAutoFit/>
          </a:bodyPr>
          <a:lstStyle/>
          <a:p>
            <a:r>
              <a:rPr lang="en-US" dirty="0" smtClean="0">
                <a:solidFill>
                  <a:srgbClr val="22C029"/>
                </a:solidFill>
              </a:rPr>
              <a:t>Recovery</a:t>
            </a:r>
            <a:endParaRPr lang="en-US" dirty="0">
              <a:solidFill>
                <a:srgbClr val="22C029"/>
              </a:solidFill>
            </a:endParaRPr>
          </a:p>
        </p:txBody>
      </p:sp>
      <p:sp>
        <p:nvSpPr>
          <p:cNvPr id="23" name="TextBox 22"/>
          <p:cNvSpPr txBox="1"/>
          <p:nvPr/>
        </p:nvSpPr>
        <p:spPr>
          <a:xfrm>
            <a:off x="2537748" y="4846989"/>
            <a:ext cx="1159617" cy="369332"/>
          </a:xfrm>
          <a:prstGeom prst="rect">
            <a:avLst/>
          </a:prstGeom>
          <a:noFill/>
        </p:spPr>
        <p:txBody>
          <a:bodyPr wrap="none" rtlCol="0">
            <a:spAutoFit/>
          </a:bodyPr>
          <a:lstStyle/>
          <a:p>
            <a:r>
              <a:rPr lang="en-US" dirty="0" smtClean="0">
                <a:solidFill>
                  <a:srgbClr val="22C029"/>
                </a:solidFill>
              </a:rPr>
              <a:t>Recovery</a:t>
            </a:r>
            <a:endParaRPr lang="en-US" dirty="0">
              <a:solidFill>
                <a:srgbClr val="22C029"/>
              </a:solidFill>
            </a:endParaRPr>
          </a:p>
        </p:txBody>
      </p:sp>
      <p:sp>
        <p:nvSpPr>
          <p:cNvPr id="24" name="TextBox 23"/>
          <p:cNvSpPr txBox="1"/>
          <p:nvPr/>
        </p:nvSpPr>
        <p:spPr>
          <a:xfrm>
            <a:off x="5683254" y="3226136"/>
            <a:ext cx="998779" cy="369332"/>
          </a:xfrm>
          <a:prstGeom prst="rect">
            <a:avLst/>
          </a:prstGeom>
          <a:noFill/>
        </p:spPr>
        <p:txBody>
          <a:bodyPr wrap="none" rtlCol="0">
            <a:spAutoFit/>
          </a:bodyPr>
          <a:lstStyle/>
          <a:p>
            <a:r>
              <a:rPr lang="en-US" dirty="0" smtClean="0">
                <a:solidFill>
                  <a:srgbClr val="0000FF"/>
                </a:solidFill>
              </a:rPr>
              <a:t>Removal</a:t>
            </a:r>
            <a:endParaRPr lang="en-US" dirty="0">
              <a:solidFill>
                <a:srgbClr val="0000FF"/>
              </a:solidFill>
            </a:endParaRPr>
          </a:p>
        </p:txBody>
      </p:sp>
    </p:spTree>
    <p:extLst>
      <p:ext uri="{BB962C8B-B14F-4D97-AF65-F5344CB8AC3E}">
        <p14:creationId xmlns:p14="http://schemas.microsoft.com/office/powerpoint/2010/main" val="63123055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#P-hardness of </a:t>
            </a:r>
            <a:r>
              <a:rPr lang="en-US" i="1" dirty="0" smtClean="0">
                <a:latin typeface="Symbol" panose="05050102010706020507" pitchFamily="18" charset="2"/>
              </a:rPr>
              <a:t>s</a:t>
            </a:r>
            <a:r>
              <a:rPr lang="en-US" dirty="0" smtClean="0"/>
              <a:t> computation under the IC model</a:t>
            </a:r>
            <a:endParaRPr lang="en-US" dirty="0"/>
          </a:p>
        </p:txBody>
      </p:sp>
      <p:sp>
        <p:nvSpPr>
          <p:cNvPr id="3" name="Content Placeholder 2"/>
          <p:cNvSpPr>
            <a:spLocks noGrp="1"/>
          </p:cNvSpPr>
          <p:nvPr>
            <p:ph idx="1"/>
          </p:nvPr>
        </p:nvSpPr>
        <p:spPr>
          <a:xfrm>
            <a:off x="822959" y="1845734"/>
            <a:ext cx="7543801" cy="4490672"/>
          </a:xfrm>
        </p:spPr>
        <p:txBody>
          <a:bodyPr>
            <a:normAutofit/>
          </a:bodyPr>
          <a:lstStyle/>
          <a:p>
            <a:r>
              <a:rPr lang="en-US" b="1" u="sng" dirty="0" smtClean="0"/>
              <a:t>Construction:</a:t>
            </a:r>
          </a:p>
          <a:p>
            <a:r>
              <a:rPr lang="en-US" dirty="0" smtClean="0"/>
              <a:t>We also have the relationship that the probability of t’ becoming infected by s is the difference between </a:t>
            </a:r>
            <a:r>
              <a:rPr lang="en-US" i="1" dirty="0" err="1" smtClean="0">
                <a:latin typeface="Symbol" panose="05050102010706020507" pitchFamily="18" charset="2"/>
              </a:rPr>
              <a:t>s</a:t>
            </a:r>
            <a:r>
              <a:rPr lang="en-US" baseline="-25000" dirty="0" err="1" smtClean="0"/>
              <a:t>G’</a:t>
            </a:r>
            <a:r>
              <a:rPr lang="en-US" baseline="30000" dirty="0" err="1" smtClean="0"/>
              <a:t>IC</a:t>
            </a:r>
            <a:r>
              <a:rPr lang="en-US" dirty="0" smtClean="0"/>
              <a:t>({s})-</a:t>
            </a:r>
            <a:r>
              <a:rPr lang="en-US" i="1" dirty="0">
                <a:latin typeface="Symbol" panose="05050102010706020507" pitchFamily="18" charset="2"/>
              </a:rPr>
              <a:t> </a:t>
            </a:r>
            <a:r>
              <a:rPr lang="en-US" i="1" dirty="0" err="1">
                <a:latin typeface="Symbol" panose="05050102010706020507" pitchFamily="18" charset="2"/>
              </a:rPr>
              <a:t>s</a:t>
            </a:r>
            <a:r>
              <a:rPr lang="en-US" baseline="-25000" dirty="0" err="1"/>
              <a:t>G’</a:t>
            </a:r>
            <a:r>
              <a:rPr lang="en-US" baseline="30000" dirty="0" err="1"/>
              <a:t>IC</a:t>
            </a:r>
            <a:r>
              <a:rPr lang="en-US" dirty="0" smtClean="0"/>
              <a:t>({</a:t>
            </a:r>
            <a:r>
              <a:rPr lang="en-US" dirty="0"/>
              <a:t>s</a:t>
            </a:r>
            <a:r>
              <a:rPr lang="en-US" dirty="0" smtClean="0"/>
              <a:t>})</a:t>
            </a:r>
          </a:p>
          <a:p>
            <a:endParaRPr lang="en-US" dirty="0"/>
          </a:p>
          <a:p>
            <a:r>
              <a:rPr lang="en-US" b="1" i="1" dirty="0" smtClean="0"/>
              <a:t>Hence, with two calls to an exact computation of </a:t>
            </a:r>
            <a:r>
              <a:rPr lang="en-US" b="1" i="1" dirty="0">
                <a:latin typeface="Symbol" panose="05050102010706020507" pitchFamily="18" charset="2"/>
              </a:rPr>
              <a:t>s</a:t>
            </a:r>
            <a:r>
              <a:rPr lang="en-US" b="1" i="1" dirty="0" smtClean="0"/>
              <a:t>, we can find the probability of t’ being infected by s (which is the same as the probability of t being infected by s) and is proportional to  the number of subgraphs where s is connected to t.</a:t>
            </a:r>
            <a:endParaRPr lang="en-US" b="1" i="1" dirty="0"/>
          </a:p>
        </p:txBody>
      </p:sp>
    </p:spTree>
    <p:extLst>
      <p:ext uri="{BB962C8B-B14F-4D97-AF65-F5344CB8AC3E}">
        <p14:creationId xmlns:p14="http://schemas.microsoft.com/office/powerpoint/2010/main" val="32426870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Influence Maximization Under the IC Model</a:t>
            </a:r>
            <a:endParaRPr lang="en-US" dirty="0"/>
          </a:p>
        </p:txBody>
      </p:sp>
      <p:sp>
        <p:nvSpPr>
          <p:cNvPr id="3" name="Content Placeholder 2"/>
          <p:cNvSpPr>
            <a:spLocks noGrp="1"/>
          </p:cNvSpPr>
          <p:nvPr>
            <p:ph idx="1"/>
          </p:nvPr>
        </p:nvSpPr>
        <p:spPr/>
        <p:txBody>
          <a:bodyPr/>
          <a:lstStyle/>
          <a:p>
            <a:r>
              <a:rPr lang="en-US" dirty="0" smtClean="0"/>
              <a:t>KKT introduces the influence maximization problem.</a:t>
            </a:r>
          </a:p>
          <a:p>
            <a:endParaRPr lang="en-US" dirty="0"/>
          </a:p>
          <a:p>
            <a:r>
              <a:rPr lang="en-US" sz="2800" dirty="0" smtClean="0"/>
              <a:t>Given a network with influence probabilities, and natural number K, identify a set of nodes S of size K or smaller </a:t>
            </a:r>
            <a:r>
              <a:rPr lang="en-US" sz="2800" dirty="0"/>
              <a:t>such that  </a:t>
            </a:r>
            <a:r>
              <a:rPr lang="en-US" sz="2800" i="1" dirty="0" err="1">
                <a:latin typeface="Symbol" panose="05050102010706020507" pitchFamily="18" charset="2"/>
              </a:rPr>
              <a:t>s</a:t>
            </a:r>
            <a:r>
              <a:rPr lang="en-US" sz="2800" i="1" baseline="-25000" dirty="0" err="1"/>
              <a:t>IC</a:t>
            </a:r>
            <a:r>
              <a:rPr lang="en-US" sz="2800" i="1" dirty="0"/>
              <a:t>(S</a:t>
            </a:r>
            <a:r>
              <a:rPr lang="en-US" sz="2800" i="1" dirty="0" smtClean="0"/>
              <a:t>)</a:t>
            </a:r>
            <a:r>
              <a:rPr lang="en-US" sz="2800" dirty="0" smtClean="0"/>
              <a:t> is maximized.</a:t>
            </a:r>
            <a:endParaRPr lang="en-US" sz="2800" dirty="0"/>
          </a:p>
          <a:p>
            <a:r>
              <a:rPr lang="en-US" dirty="0" smtClean="0"/>
              <a:t> </a:t>
            </a:r>
            <a:endParaRPr lang="en-US" dirty="0"/>
          </a:p>
        </p:txBody>
      </p:sp>
    </p:spTree>
    <p:extLst>
      <p:ext uri="{BB962C8B-B14F-4D97-AF65-F5344CB8AC3E}">
        <p14:creationId xmlns:p14="http://schemas.microsoft.com/office/powerpoint/2010/main" val="4626811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NP-Hardness:</a:t>
            </a:r>
            <a:br>
              <a:rPr lang="en-US" dirty="0" smtClean="0"/>
            </a:br>
            <a:r>
              <a:rPr lang="en-US" dirty="0" smtClean="0"/>
              <a:t>Relationship with Max-K-Cover</a:t>
            </a:r>
            <a:endParaRPr lang="en-US" dirty="0"/>
          </a:p>
        </p:txBody>
      </p:sp>
      <p:sp>
        <p:nvSpPr>
          <p:cNvPr id="3" name="Content Placeholder 2"/>
          <p:cNvSpPr>
            <a:spLocks noGrp="1"/>
          </p:cNvSpPr>
          <p:nvPr>
            <p:ph idx="1"/>
          </p:nvPr>
        </p:nvSpPr>
        <p:spPr/>
        <p:txBody>
          <a:bodyPr>
            <a:normAutofit fontScale="92500" lnSpcReduction="20000"/>
          </a:bodyPr>
          <a:lstStyle/>
          <a:p>
            <a:r>
              <a:rPr lang="en-US" sz="2400" dirty="0" smtClean="0"/>
              <a:t>Again, we use a covering problem to show  NP-hardness.</a:t>
            </a:r>
          </a:p>
          <a:p>
            <a:endParaRPr lang="en-US" sz="2400" dirty="0"/>
          </a:p>
          <a:p>
            <a:r>
              <a:rPr lang="en-US" sz="2400" b="1" u="sng" dirty="0" smtClean="0"/>
              <a:t>Max-K-Cover:</a:t>
            </a:r>
            <a:r>
              <a:rPr lang="en-US" sz="2400" dirty="0" smtClean="0"/>
              <a:t>  Given a set of elements </a:t>
            </a:r>
            <a:r>
              <a:rPr lang="en-US" sz="2400" i="1" dirty="0" smtClean="0"/>
              <a:t>S </a:t>
            </a:r>
            <a:r>
              <a:rPr lang="en-US" sz="2400" dirty="0" smtClean="0"/>
              <a:t>and a collection of subsets of </a:t>
            </a:r>
            <a:r>
              <a:rPr lang="en-US" sz="2400" dirty="0" err="1" smtClean="0"/>
              <a:t>elementns</a:t>
            </a:r>
            <a:r>
              <a:rPr lang="en-US" sz="2400" dirty="0" smtClean="0"/>
              <a:t>, </a:t>
            </a:r>
            <a:r>
              <a:rPr lang="en-US" sz="2400" i="1" dirty="0" smtClean="0"/>
              <a:t>H</a:t>
            </a:r>
            <a:r>
              <a:rPr lang="en-US" sz="2400" dirty="0" smtClean="0"/>
              <a:t>, can we identify a subset of </a:t>
            </a:r>
            <a:r>
              <a:rPr lang="en-US" sz="2400" i="1" dirty="0" smtClean="0"/>
              <a:t>H </a:t>
            </a:r>
            <a:r>
              <a:rPr lang="en-US" sz="2400" dirty="0" smtClean="0"/>
              <a:t>of size K such that the number of elements covered in </a:t>
            </a:r>
            <a:r>
              <a:rPr lang="en-US" sz="2400" i="1" dirty="0" smtClean="0"/>
              <a:t>S </a:t>
            </a:r>
            <a:r>
              <a:rPr lang="en-US" sz="2400" dirty="0" smtClean="0"/>
              <a:t>by their intersection is maximized?</a:t>
            </a:r>
            <a:endParaRPr lang="en-US" sz="2400" i="1" dirty="0" smtClean="0"/>
          </a:p>
          <a:p>
            <a:endParaRPr lang="en-US" sz="2400" i="1" dirty="0"/>
          </a:p>
          <a:p>
            <a:r>
              <a:rPr lang="en-US" sz="2400" dirty="0" smtClean="0"/>
              <a:t>Construction:</a:t>
            </a:r>
          </a:p>
          <a:p>
            <a:pPr lvl="1"/>
            <a:r>
              <a:rPr lang="en-US" sz="2200" dirty="0" smtClean="0"/>
              <a:t>Draw a graph where nodes are elements of </a:t>
            </a:r>
            <a:r>
              <a:rPr lang="en-US" sz="2200" i="1" dirty="0" smtClean="0"/>
              <a:t>S </a:t>
            </a:r>
            <a:r>
              <a:rPr lang="en-US" sz="2200" dirty="0" smtClean="0"/>
              <a:t>and </a:t>
            </a:r>
            <a:r>
              <a:rPr lang="en-US" sz="2200" i="1" dirty="0" smtClean="0"/>
              <a:t>H</a:t>
            </a:r>
          </a:p>
          <a:p>
            <a:pPr lvl="1"/>
            <a:r>
              <a:rPr lang="en-US" sz="2200" dirty="0" smtClean="0"/>
              <a:t>For each </a:t>
            </a:r>
            <a:r>
              <a:rPr lang="en-US" sz="2200" i="1" dirty="0" smtClean="0"/>
              <a:t>h </a:t>
            </a:r>
            <a:r>
              <a:rPr lang="en-US" sz="2200" dirty="0" smtClean="0"/>
              <a:t>node (corresponding to an element in </a:t>
            </a:r>
            <a:r>
              <a:rPr lang="en-US" sz="2200" i="1" dirty="0" smtClean="0"/>
              <a:t>H) </a:t>
            </a:r>
            <a:r>
              <a:rPr lang="en-US" sz="2200" dirty="0" smtClean="0"/>
              <a:t>draw a directed edge to all </a:t>
            </a:r>
            <a:r>
              <a:rPr lang="en-US" sz="2200" i="1" dirty="0" smtClean="0"/>
              <a:t>S-</a:t>
            </a:r>
            <a:r>
              <a:rPr lang="en-US" sz="2200" dirty="0" smtClean="0"/>
              <a:t>nodes that area members of </a:t>
            </a:r>
            <a:r>
              <a:rPr lang="en-US" sz="2200" i="1" dirty="0" smtClean="0"/>
              <a:t>h</a:t>
            </a:r>
          </a:p>
          <a:p>
            <a:pPr lvl="1"/>
            <a:r>
              <a:rPr lang="en-US" sz="2200" dirty="0" smtClean="0"/>
              <a:t>Set influence probabilities equal to 1</a:t>
            </a:r>
          </a:p>
          <a:p>
            <a:endParaRPr lang="en-US" sz="2400" i="1" dirty="0"/>
          </a:p>
        </p:txBody>
      </p:sp>
    </p:spTree>
    <p:extLst>
      <p:ext uri="{BB962C8B-B14F-4D97-AF65-F5344CB8AC3E}">
        <p14:creationId xmlns:p14="http://schemas.microsoft.com/office/powerpoint/2010/main" val="35109469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NP-Hardness:</a:t>
            </a:r>
            <a:br>
              <a:rPr lang="en-US" dirty="0" smtClean="0"/>
            </a:br>
            <a:r>
              <a:rPr lang="en-US" dirty="0" smtClean="0"/>
              <a:t>Relationship with Max-K-Cover</a:t>
            </a:r>
            <a:endParaRPr lang="en-US" dirty="0"/>
          </a:p>
        </p:txBody>
      </p:sp>
      <p:sp>
        <p:nvSpPr>
          <p:cNvPr id="3" name="Content Placeholder 2"/>
          <p:cNvSpPr>
            <a:spLocks noGrp="1"/>
          </p:cNvSpPr>
          <p:nvPr>
            <p:ph idx="1"/>
          </p:nvPr>
        </p:nvSpPr>
        <p:spPr/>
        <p:txBody>
          <a:bodyPr>
            <a:normAutofit/>
          </a:bodyPr>
          <a:lstStyle/>
          <a:p>
            <a:r>
              <a:rPr lang="en-US" sz="2400" dirty="0" smtClean="0"/>
              <a:t>Example:</a:t>
            </a:r>
          </a:p>
          <a:p>
            <a:pPr lvl="1"/>
            <a:r>
              <a:rPr lang="en-US" sz="2000" dirty="0"/>
              <a:t>Set {x1, x2, x3, x4}</a:t>
            </a:r>
          </a:p>
          <a:p>
            <a:pPr lvl="1"/>
            <a:r>
              <a:rPr lang="en-US" sz="2000" dirty="0"/>
              <a:t>Family {x1, x2}, {x3, x4}, {x2}, {x1,x3,x4}</a:t>
            </a:r>
          </a:p>
          <a:p>
            <a:endParaRPr lang="en-US" sz="2400" i="1" dirty="0"/>
          </a:p>
        </p:txBody>
      </p:sp>
      <p:sp>
        <p:nvSpPr>
          <p:cNvPr id="5" name="TextBox 4"/>
          <p:cNvSpPr txBox="1"/>
          <p:nvPr/>
        </p:nvSpPr>
        <p:spPr>
          <a:xfrm>
            <a:off x="676136" y="4327303"/>
            <a:ext cx="1524000" cy="338554"/>
          </a:xfrm>
          <a:prstGeom prst="rect">
            <a:avLst/>
          </a:prstGeom>
          <a:noFill/>
        </p:spPr>
        <p:txBody>
          <a:bodyPr wrap="square" rtlCol="0">
            <a:spAutoFit/>
          </a:bodyPr>
          <a:lstStyle/>
          <a:p>
            <a:pPr defTabSz="914355"/>
            <a:r>
              <a:rPr lang="en-US" sz="2400" baseline="-25000" dirty="0" smtClean="0">
                <a:solidFill>
                  <a:prstClr val="black"/>
                </a:solidFill>
              </a:rPr>
              <a:t>{x1,x2}</a:t>
            </a:r>
            <a:endParaRPr lang="en-US" sz="2400" baseline="-25000" dirty="0">
              <a:solidFill>
                <a:prstClr val="black"/>
              </a:solidFill>
            </a:endParaRPr>
          </a:p>
        </p:txBody>
      </p:sp>
      <p:sp>
        <p:nvSpPr>
          <p:cNvPr id="6" name="TextBox 5"/>
          <p:cNvSpPr txBox="1"/>
          <p:nvPr/>
        </p:nvSpPr>
        <p:spPr>
          <a:xfrm>
            <a:off x="1579803" y="3616821"/>
            <a:ext cx="1524000" cy="338554"/>
          </a:xfrm>
          <a:prstGeom prst="rect">
            <a:avLst/>
          </a:prstGeom>
          <a:noFill/>
        </p:spPr>
        <p:txBody>
          <a:bodyPr wrap="square" rtlCol="0">
            <a:spAutoFit/>
          </a:bodyPr>
          <a:lstStyle/>
          <a:p>
            <a:pPr defTabSz="914355"/>
            <a:r>
              <a:rPr lang="en-US" sz="2400" baseline="-25000" dirty="0" smtClean="0">
                <a:solidFill>
                  <a:prstClr val="black"/>
                </a:solidFill>
              </a:rPr>
              <a:t>{x3,x4}</a:t>
            </a:r>
            <a:endParaRPr lang="en-US" sz="2400" baseline="-25000" dirty="0">
              <a:solidFill>
                <a:prstClr val="black"/>
              </a:solidFill>
            </a:endParaRPr>
          </a:p>
        </p:txBody>
      </p:sp>
      <p:sp>
        <p:nvSpPr>
          <p:cNvPr id="7" name="TextBox 6"/>
          <p:cNvSpPr txBox="1"/>
          <p:nvPr/>
        </p:nvSpPr>
        <p:spPr>
          <a:xfrm>
            <a:off x="2566477" y="3222451"/>
            <a:ext cx="1524000" cy="338554"/>
          </a:xfrm>
          <a:prstGeom prst="rect">
            <a:avLst/>
          </a:prstGeom>
          <a:noFill/>
        </p:spPr>
        <p:txBody>
          <a:bodyPr wrap="square" rtlCol="0">
            <a:spAutoFit/>
          </a:bodyPr>
          <a:lstStyle/>
          <a:p>
            <a:pPr defTabSz="914355"/>
            <a:r>
              <a:rPr lang="en-US" sz="2400" baseline="-25000" dirty="0" smtClean="0">
                <a:solidFill>
                  <a:prstClr val="black"/>
                </a:solidFill>
              </a:rPr>
              <a:t>{x1,x3,x4}</a:t>
            </a:r>
            <a:endParaRPr lang="en-US" sz="2400" baseline="-25000" dirty="0">
              <a:solidFill>
                <a:prstClr val="black"/>
              </a:solidFill>
            </a:endParaRPr>
          </a:p>
        </p:txBody>
      </p:sp>
      <p:sp>
        <p:nvSpPr>
          <p:cNvPr id="8" name="TextBox 7"/>
          <p:cNvSpPr txBox="1"/>
          <p:nvPr/>
        </p:nvSpPr>
        <p:spPr>
          <a:xfrm>
            <a:off x="2037003" y="5163983"/>
            <a:ext cx="1524000" cy="338554"/>
          </a:xfrm>
          <a:prstGeom prst="rect">
            <a:avLst/>
          </a:prstGeom>
          <a:noFill/>
        </p:spPr>
        <p:txBody>
          <a:bodyPr wrap="square" rtlCol="0">
            <a:spAutoFit/>
          </a:bodyPr>
          <a:lstStyle/>
          <a:p>
            <a:pPr defTabSz="914355"/>
            <a:r>
              <a:rPr lang="en-US" sz="2400" baseline="-25000" dirty="0" smtClean="0">
                <a:solidFill>
                  <a:prstClr val="black"/>
                </a:solidFill>
              </a:rPr>
              <a:t>{x2}</a:t>
            </a:r>
            <a:endParaRPr lang="en-US" sz="2400" baseline="-25000" dirty="0">
              <a:solidFill>
                <a:prstClr val="black"/>
              </a:solidFill>
            </a:endParaRPr>
          </a:p>
        </p:txBody>
      </p:sp>
      <p:sp>
        <p:nvSpPr>
          <p:cNvPr id="9" name="Oval 8"/>
          <p:cNvSpPr/>
          <p:nvPr/>
        </p:nvSpPr>
        <p:spPr>
          <a:xfrm>
            <a:off x="1133336" y="425110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0" name="Oval 9"/>
          <p:cNvSpPr/>
          <p:nvPr/>
        </p:nvSpPr>
        <p:spPr>
          <a:xfrm>
            <a:off x="1960803" y="35030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1" name="Oval 10"/>
          <p:cNvSpPr/>
          <p:nvPr/>
        </p:nvSpPr>
        <p:spPr>
          <a:xfrm>
            <a:off x="1960803" y="496560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2" name="Oval 11"/>
          <p:cNvSpPr/>
          <p:nvPr/>
        </p:nvSpPr>
        <p:spPr>
          <a:xfrm>
            <a:off x="3212947" y="312634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4" name="TextBox 13"/>
          <p:cNvSpPr txBox="1"/>
          <p:nvPr/>
        </p:nvSpPr>
        <p:spPr>
          <a:xfrm>
            <a:off x="4898849" y="3591020"/>
            <a:ext cx="1524000" cy="338554"/>
          </a:xfrm>
          <a:prstGeom prst="rect">
            <a:avLst/>
          </a:prstGeom>
          <a:noFill/>
        </p:spPr>
        <p:txBody>
          <a:bodyPr wrap="square" rtlCol="0">
            <a:spAutoFit/>
          </a:bodyPr>
          <a:lstStyle/>
          <a:p>
            <a:pPr defTabSz="914355"/>
            <a:r>
              <a:rPr lang="en-US" sz="2400" baseline="-25000" dirty="0" smtClean="0">
                <a:solidFill>
                  <a:prstClr val="black"/>
                </a:solidFill>
              </a:rPr>
              <a:t>x1</a:t>
            </a:r>
            <a:endParaRPr lang="en-US" sz="2400" baseline="-25000" dirty="0">
              <a:solidFill>
                <a:prstClr val="black"/>
              </a:solidFill>
            </a:endParaRPr>
          </a:p>
        </p:txBody>
      </p:sp>
      <p:sp>
        <p:nvSpPr>
          <p:cNvPr id="16" name="TextBox 15"/>
          <p:cNvSpPr txBox="1"/>
          <p:nvPr/>
        </p:nvSpPr>
        <p:spPr>
          <a:xfrm>
            <a:off x="5194261" y="4635156"/>
            <a:ext cx="1524000" cy="338554"/>
          </a:xfrm>
          <a:prstGeom prst="rect">
            <a:avLst/>
          </a:prstGeom>
          <a:noFill/>
        </p:spPr>
        <p:txBody>
          <a:bodyPr wrap="square" rtlCol="0">
            <a:spAutoFit/>
          </a:bodyPr>
          <a:lstStyle/>
          <a:p>
            <a:pPr defTabSz="914355"/>
            <a:r>
              <a:rPr lang="en-US" sz="2400" baseline="-25000" dirty="0" smtClean="0">
                <a:solidFill>
                  <a:prstClr val="black"/>
                </a:solidFill>
              </a:rPr>
              <a:t>x3</a:t>
            </a:r>
            <a:endParaRPr lang="en-US" sz="2400" baseline="-25000" dirty="0">
              <a:solidFill>
                <a:prstClr val="black"/>
              </a:solidFill>
            </a:endParaRPr>
          </a:p>
        </p:txBody>
      </p:sp>
      <p:grpSp>
        <p:nvGrpSpPr>
          <p:cNvPr id="23" name="Group 22"/>
          <p:cNvGrpSpPr/>
          <p:nvPr/>
        </p:nvGrpSpPr>
        <p:grpSpPr>
          <a:xfrm>
            <a:off x="3990088" y="4636046"/>
            <a:ext cx="500345" cy="420002"/>
            <a:chOff x="3990088" y="4636046"/>
            <a:chExt cx="500345" cy="420002"/>
          </a:xfrm>
        </p:grpSpPr>
        <p:sp>
          <p:nvSpPr>
            <p:cNvPr id="13" name="TextBox 12"/>
            <p:cNvSpPr txBox="1"/>
            <p:nvPr/>
          </p:nvSpPr>
          <p:spPr>
            <a:xfrm>
              <a:off x="3990088" y="4717494"/>
              <a:ext cx="500345" cy="338554"/>
            </a:xfrm>
            <a:prstGeom prst="rect">
              <a:avLst/>
            </a:prstGeom>
            <a:noFill/>
          </p:spPr>
          <p:txBody>
            <a:bodyPr wrap="square" rtlCol="0">
              <a:spAutoFit/>
            </a:bodyPr>
            <a:lstStyle/>
            <a:p>
              <a:pPr defTabSz="914355"/>
              <a:r>
                <a:rPr lang="en-US" sz="2400" baseline="-25000" dirty="0" smtClean="0">
                  <a:solidFill>
                    <a:prstClr val="black"/>
                  </a:solidFill>
                </a:rPr>
                <a:t>x2</a:t>
              </a:r>
              <a:endParaRPr lang="en-US" sz="2400" baseline="-25000" dirty="0">
                <a:solidFill>
                  <a:prstClr val="black"/>
                </a:solidFill>
              </a:endParaRPr>
            </a:p>
          </p:txBody>
        </p:sp>
        <p:sp>
          <p:nvSpPr>
            <p:cNvPr id="17" name="Oval 16"/>
            <p:cNvSpPr/>
            <p:nvPr/>
          </p:nvSpPr>
          <p:spPr>
            <a:xfrm>
              <a:off x="4216411" y="463604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sp>
        <p:nvSpPr>
          <p:cNvPr id="18" name="Oval 17"/>
          <p:cNvSpPr/>
          <p:nvPr/>
        </p:nvSpPr>
        <p:spPr>
          <a:xfrm>
            <a:off x="5139740" y="3526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sp>
        <p:nvSpPr>
          <p:cNvPr id="19" name="Oval 18"/>
          <p:cNvSpPr/>
          <p:nvPr/>
        </p:nvSpPr>
        <p:spPr>
          <a:xfrm>
            <a:off x="5139740" y="45172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nvGrpSpPr>
          <p:cNvPr id="27" name="Group 26"/>
          <p:cNvGrpSpPr/>
          <p:nvPr/>
        </p:nvGrpSpPr>
        <p:grpSpPr>
          <a:xfrm>
            <a:off x="3315767" y="5341513"/>
            <a:ext cx="1524000" cy="394953"/>
            <a:chOff x="4178548" y="5341513"/>
            <a:chExt cx="1524000" cy="394953"/>
          </a:xfrm>
        </p:grpSpPr>
        <p:sp>
          <p:nvSpPr>
            <p:cNvPr id="15" name="TextBox 14"/>
            <p:cNvSpPr txBox="1"/>
            <p:nvPr/>
          </p:nvSpPr>
          <p:spPr>
            <a:xfrm>
              <a:off x="4178548" y="5397912"/>
              <a:ext cx="1524000" cy="338554"/>
            </a:xfrm>
            <a:prstGeom prst="rect">
              <a:avLst/>
            </a:prstGeom>
            <a:noFill/>
          </p:spPr>
          <p:txBody>
            <a:bodyPr wrap="square" rtlCol="0">
              <a:spAutoFit/>
            </a:bodyPr>
            <a:lstStyle/>
            <a:p>
              <a:pPr defTabSz="914355"/>
              <a:r>
                <a:rPr lang="en-US" sz="2400" baseline="-25000" dirty="0" smtClean="0">
                  <a:solidFill>
                    <a:prstClr val="black"/>
                  </a:solidFill>
                </a:rPr>
                <a:t>x4</a:t>
              </a:r>
              <a:endParaRPr lang="en-US" sz="2400" baseline="-25000" dirty="0">
                <a:solidFill>
                  <a:prstClr val="black"/>
                </a:solidFill>
              </a:endParaRPr>
            </a:p>
          </p:txBody>
        </p:sp>
        <p:sp>
          <p:nvSpPr>
            <p:cNvPr id="20" name="Oval 19"/>
            <p:cNvSpPr/>
            <p:nvPr/>
          </p:nvSpPr>
          <p:spPr>
            <a:xfrm>
              <a:off x="4464673" y="53415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endParaRPr lang="en-US">
                <a:solidFill>
                  <a:prstClr val="white"/>
                </a:solidFill>
              </a:endParaRPr>
            </a:p>
          </p:txBody>
        </p:sp>
      </p:grpSp>
      <p:cxnSp>
        <p:nvCxnSpPr>
          <p:cNvPr id="22" name="Straight Arrow Connector 21"/>
          <p:cNvCxnSpPr/>
          <p:nvPr/>
        </p:nvCxnSpPr>
        <p:spPr>
          <a:xfrm>
            <a:off x="2189403" y="3639478"/>
            <a:ext cx="2950337" cy="95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a:endCxn id="20" idx="1"/>
          </p:cNvCxnSpPr>
          <p:nvPr/>
        </p:nvCxnSpPr>
        <p:spPr>
          <a:xfrm>
            <a:off x="2189403" y="3617356"/>
            <a:ext cx="1445967" cy="175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7"/>
            <a:endCxn id="13" idx="0"/>
          </p:cNvCxnSpPr>
          <p:nvPr/>
        </p:nvCxnSpPr>
        <p:spPr>
          <a:xfrm flipV="1">
            <a:off x="2155925" y="4717494"/>
            <a:ext cx="2084336" cy="28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a:endCxn id="17" idx="1"/>
          </p:cNvCxnSpPr>
          <p:nvPr/>
        </p:nvCxnSpPr>
        <p:spPr>
          <a:xfrm>
            <a:off x="1361936" y="4365403"/>
            <a:ext cx="2887953" cy="304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p:cNvCxnSpPr>
          <p:nvPr/>
        </p:nvCxnSpPr>
        <p:spPr>
          <a:xfrm flipV="1">
            <a:off x="1361936" y="3639478"/>
            <a:ext cx="3777804" cy="72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2" idx="6"/>
            <a:endCxn id="18" idx="1"/>
          </p:cNvCxnSpPr>
          <p:nvPr/>
        </p:nvCxnSpPr>
        <p:spPr>
          <a:xfrm>
            <a:off x="3441547" y="3240648"/>
            <a:ext cx="1731671" cy="319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2" idx="6"/>
            <a:endCxn id="19" idx="1"/>
          </p:cNvCxnSpPr>
          <p:nvPr/>
        </p:nvCxnSpPr>
        <p:spPr>
          <a:xfrm>
            <a:off x="3441547" y="3240648"/>
            <a:ext cx="1731671" cy="131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6"/>
            <a:endCxn id="20" idx="0"/>
          </p:cNvCxnSpPr>
          <p:nvPr/>
        </p:nvCxnSpPr>
        <p:spPr>
          <a:xfrm>
            <a:off x="3441547" y="3240648"/>
            <a:ext cx="274645" cy="2100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44115" y="2226596"/>
            <a:ext cx="2943841" cy="3970318"/>
          </a:xfrm>
          <a:prstGeom prst="rect">
            <a:avLst/>
          </a:prstGeom>
          <a:noFill/>
        </p:spPr>
        <p:txBody>
          <a:bodyPr wrap="square" rtlCol="0">
            <a:spAutoFit/>
          </a:bodyPr>
          <a:lstStyle/>
          <a:p>
            <a:r>
              <a:rPr lang="en-US" dirty="0" smtClean="0"/>
              <a:t>For K=2, pick {x1,x2} and {x3,x4}</a:t>
            </a:r>
          </a:p>
          <a:p>
            <a:endParaRPr lang="en-US" dirty="0"/>
          </a:p>
          <a:p>
            <a:r>
              <a:rPr lang="en-US" dirty="0" smtClean="0"/>
              <a:t>Expected number of </a:t>
            </a:r>
            <a:r>
              <a:rPr lang="en-US" dirty="0" err="1" smtClean="0"/>
              <a:t>infectees</a:t>
            </a:r>
            <a:r>
              <a:rPr lang="en-US" dirty="0" smtClean="0"/>
              <a:t> is 6.</a:t>
            </a:r>
          </a:p>
          <a:p>
            <a:endParaRPr lang="en-US" dirty="0"/>
          </a:p>
          <a:p>
            <a:r>
              <a:rPr lang="en-US" b="1" dirty="0" smtClean="0"/>
              <a:t>Note:  </a:t>
            </a:r>
            <a:r>
              <a:rPr lang="en-US" dirty="0" smtClean="0"/>
              <a:t>The NP-hardness result holds even if the expected number of </a:t>
            </a:r>
            <a:r>
              <a:rPr lang="en-US" dirty="0" err="1" smtClean="0"/>
              <a:t>infectees</a:t>
            </a:r>
            <a:r>
              <a:rPr lang="en-US" dirty="0" smtClean="0"/>
              <a:t> is computed in PTIME!  The IIP text shows a #P-hardness proof that </a:t>
            </a:r>
            <a:r>
              <a:rPr lang="en-US" i="1" dirty="0" smtClean="0"/>
              <a:t>does </a:t>
            </a:r>
            <a:r>
              <a:rPr lang="en-US" dirty="0" smtClean="0"/>
              <a:t>depend on the complexity of the oracle.</a:t>
            </a:r>
            <a:endParaRPr lang="en-US" b="1" dirty="0"/>
          </a:p>
        </p:txBody>
      </p:sp>
    </p:spTree>
    <p:extLst>
      <p:ext uri="{BB962C8B-B14F-4D97-AF65-F5344CB8AC3E}">
        <p14:creationId xmlns:p14="http://schemas.microsoft.com/office/powerpoint/2010/main" val="32033936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about complexity?</a:t>
            </a:r>
            <a:endParaRPr lang="en-US" dirty="0"/>
          </a:p>
        </p:txBody>
      </p:sp>
      <p:sp>
        <p:nvSpPr>
          <p:cNvPr id="3" name="Content Placeholder 2"/>
          <p:cNvSpPr>
            <a:spLocks noGrp="1"/>
          </p:cNvSpPr>
          <p:nvPr>
            <p:ph idx="1"/>
          </p:nvPr>
        </p:nvSpPr>
        <p:spPr/>
        <p:txBody>
          <a:bodyPr/>
          <a:lstStyle/>
          <a:p>
            <a:r>
              <a:rPr lang="en-US" dirty="0" smtClean="0"/>
              <a:t>Resort to an approximation algorithm!</a:t>
            </a:r>
          </a:p>
          <a:p>
            <a:endParaRPr lang="en-US" dirty="0" smtClean="0"/>
          </a:p>
          <a:p>
            <a:r>
              <a:rPr lang="en-US" dirty="0" smtClean="0"/>
              <a:t>Though computing </a:t>
            </a:r>
            <a:r>
              <a:rPr lang="en-US" dirty="0" err="1" smtClean="0">
                <a:latin typeface="Symbol" panose="05050102010706020507" pitchFamily="18" charset="2"/>
              </a:rPr>
              <a:t>s</a:t>
            </a:r>
            <a:r>
              <a:rPr lang="en-US" baseline="-25000" dirty="0" err="1" smtClean="0"/>
              <a:t>IC</a:t>
            </a:r>
            <a:r>
              <a:rPr lang="en-US" dirty="0" smtClean="0"/>
              <a:t> is #P-hard, we can obtain “arbitrarily close” approximation using simulation (though expensive!)</a:t>
            </a:r>
          </a:p>
          <a:p>
            <a:endParaRPr lang="en-US" dirty="0"/>
          </a:p>
          <a:p>
            <a:r>
              <a:rPr lang="en-US" dirty="0" smtClean="0"/>
              <a:t>So, lets assume that we can solve </a:t>
            </a:r>
            <a:r>
              <a:rPr lang="en-US" dirty="0" err="1">
                <a:latin typeface="Symbol" panose="05050102010706020507" pitchFamily="18" charset="2"/>
              </a:rPr>
              <a:t>s</a:t>
            </a:r>
            <a:r>
              <a:rPr lang="en-US" baseline="-25000" dirty="0" err="1"/>
              <a:t>IC</a:t>
            </a:r>
            <a:r>
              <a:rPr lang="en-US" dirty="0"/>
              <a:t> </a:t>
            </a:r>
            <a:r>
              <a:rPr lang="en-US" dirty="0" smtClean="0"/>
              <a:t>efficiently, what can we do then?</a:t>
            </a:r>
          </a:p>
          <a:p>
            <a:endParaRPr lang="en-US" dirty="0"/>
          </a:p>
          <a:p>
            <a:endParaRPr lang="en-US" dirty="0" smtClean="0"/>
          </a:p>
          <a:p>
            <a:endParaRPr lang="en-US" dirty="0"/>
          </a:p>
          <a:p>
            <a:endParaRPr lang="en-US" dirty="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38093000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a:t>
            </a:r>
            <a:r>
              <a:rPr lang="en-US" dirty="0" err="1" smtClean="0"/>
              <a:t>Nemhauser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U  be a set of elements and function </a:t>
            </a:r>
            <a:r>
              <a:rPr lang="en-US" i="1" dirty="0" smtClean="0"/>
              <a:t>f : 2</a:t>
            </a:r>
            <a:r>
              <a:rPr lang="en-US" i="1" baseline="30000" dirty="0" smtClean="0"/>
              <a:t>U</a:t>
            </a:r>
            <a:r>
              <a:rPr lang="en-US" i="1" dirty="0" smtClean="0"/>
              <a:t> </a:t>
            </a:r>
            <a:r>
              <a:rPr lang="en-US" i="1" dirty="0" smtClean="0">
                <a:latin typeface="Symbol" panose="05050102010706020507" pitchFamily="18" charset="2"/>
              </a:rPr>
              <a:t>®</a:t>
            </a:r>
            <a:r>
              <a:rPr lang="en-US" i="1" dirty="0" smtClean="0"/>
              <a:t> </a:t>
            </a:r>
            <a:r>
              <a:rPr lang="en-US" i="1" dirty="0" smtClean="0">
                <a:latin typeface="Old English Text MT" panose="03040902040508030806" pitchFamily="66" charset="0"/>
              </a:rPr>
              <a:t>R</a:t>
            </a:r>
            <a:r>
              <a:rPr lang="en-US" i="1" baseline="30000" dirty="0" smtClean="0"/>
              <a:t>+</a:t>
            </a:r>
            <a:r>
              <a:rPr lang="en-US" i="1" dirty="0" smtClean="0"/>
              <a:t>  </a:t>
            </a:r>
          </a:p>
          <a:p>
            <a:r>
              <a:rPr lang="en-US" dirty="0" smtClean="0"/>
              <a:t>Given a natural number K, consider finding a subset X of U of size K such that </a:t>
            </a:r>
            <a:r>
              <a:rPr lang="en-US" i="1" dirty="0" smtClean="0"/>
              <a:t>f</a:t>
            </a:r>
            <a:r>
              <a:rPr lang="en-US" dirty="0" smtClean="0"/>
              <a:t>(X) is maximized.</a:t>
            </a:r>
          </a:p>
          <a:p>
            <a:r>
              <a:rPr lang="en-US" dirty="0" smtClean="0"/>
              <a:t>In 1978, </a:t>
            </a:r>
            <a:r>
              <a:rPr lang="en-US" dirty="0" err="1" smtClean="0"/>
              <a:t>Nemhauser</a:t>
            </a:r>
            <a:r>
              <a:rPr lang="en-US" dirty="0" smtClean="0"/>
              <a:t>,  Wolsey, and Fisher showed that a greedy algorithm provides an </a:t>
            </a:r>
            <a:r>
              <a:rPr lang="en-US" b="1" i="1" dirty="0" smtClean="0"/>
              <a:t>0.63 approximation</a:t>
            </a:r>
            <a:r>
              <a:rPr lang="en-US" dirty="0" smtClean="0"/>
              <a:t> (in the limit of K) if </a:t>
            </a:r>
            <a:r>
              <a:rPr lang="en-US" i="1" dirty="0" smtClean="0"/>
              <a:t>f </a:t>
            </a:r>
            <a:r>
              <a:rPr lang="en-US" dirty="0" smtClean="0"/>
              <a:t>meets the following conditions:</a:t>
            </a:r>
          </a:p>
          <a:p>
            <a:pPr marL="201168" lvl="1" indent="0">
              <a:buNone/>
            </a:pPr>
            <a:endParaRPr lang="en-US" dirty="0"/>
          </a:p>
          <a:p>
            <a:pPr marL="201168" lvl="1" indent="0">
              <a:buNone/>
            </a:pPr>
            <a:r>
              <a:rPr lang="en-US" sz="2400" dirty="0" smtClean="0"/>
              <a:t>	</a:t>
            </a:r>
            <a:r>
              <a:rPr lang="en-US" sz="2400" b="1" i="1" u="sng" dirty="0" smtClean="0"/>
              <a:t>Normalization:</a:t>
            </a:r>
            <a:r>
              <a:rPr lang="en-US" sz="2400" dirty="0" smtClean="0"/>
              <a:t>    </a:t>
            </a:r>
            <a:r>
              <a:rPr lang="en-US" sz="2400" i="1" dirty="0" smtClean="0"/>
              <a:t>f(</a:t>
            </a:r>
            <a:r>
              <a:rPr lang="en-US" sz="2400" dirty="0" smtClean="0">
                <a:latin typeface="Symbol" panose="05050102010706020507" pitchFamily="18" charset="2"/>
              </a:rPr>
              <a:t>Æ</a:t>
            </a:r>
            <a:r>
              <a:rPr lang="en-US" sz="2400" i="1" dirty="0" smtClean="0"/>
              <a:t>)=0</a:t>
            </a:r>
          </a:p>
          <a:p>
            <a:pPr marL="201168" lvl="1" indent="0">
              <a:buNone/>
            </a:pPr>
            <a:r>
              <a:rPr lang="en-US" sz="1000" b="1" i="1" dirty="0" smtClean="0"/>
              <a:t>	</a:t>
            </a:r>
            <a:endParaRPr lang="en-US" sz="800" b="1" i="1" dirty="0" smtClean="0"/>
          </a:p>
          <a:p>
            <a:pPr marL="201168" lvl="1" indent="0">
              <a:buNone/>
            </a:pPr>
            <a:r>
              <a:rPr lang="en-US" sz="2400" b="1" i="1" dirty="0" smtClean="0"/>
              <a:t>	</a:t>
            </a:r>
            <a:r>
              <a:rPr lang="en-US" sz="2400" b="1" i="1" u="sng" dirty="0" smtClean="0"/>
              <a:t>Monotonicity:</a:t>
            </a:r>
            <a:r>
              <a:rPr lang="en-US" sz="2400" i="1" dirty="0" smtClean="0"/>
              <a:t>        For X</a:t>
            </a:r>
            <a:r>
              <a:rPr lang="en-US" sz="2400" dirty="0"/>
              <a:t> </a:t>
            </a:r>
            <a:r>
              <a:rPr lang="en-US" sz="2400" dirty="0" smtClean="0">
                <a:latin typeface="Symbol" panose="05050102010706020507" pitchFamily="18" charset="2"/>
              </a:rPr>
              <a:t>Í </a:t>
            </a:r>
            <a:r>
              <a:rPr lang="en-US" sz="2400" dirty="0" smtClean="0"/>
              <a:t>X’,</a:t>
            </a:r>
            <a:r>
              <a:rPr lang="en-US" sz="2400" dirty="0"/>
              <a:t> </a:t>
            </a:r>
            <a:r>
              <a:rPr lang="en-US" sz="2400" i="1" dirty="0" smtClean="0"/>
              <a:t>f</a:t>
            </a:r>
            <a:r>
              <a:rPr lang="en-US" sz="2400" dirty="0" smtClean="0"/>
              <a:t>(X)</a:t>
            </a:r>
            <a:r>
              <a:rPr lang="en-US" sz="2400" dirty="0"/>
              <a:t> </a:t>
            </a:r>
            <a:r>
              <a:rPr lang="en-US" sz="2400" dirty="0" smtClean="0">
                <a:latin typeface="Symbol" panose="05050102010706020507" pitchFamily="18" charset="2"/>
              </a:rPr>
              <a:t>£</a:t>
            </a:r>
            <a:r>
              <a:rPr lang="en-US" sz="2400" dirty="0" smtClean="0"/>
              <a:t> </a:t>
            </a:r>
            <a:r>
              <a:rPr lang="en-US" sz="2400" i="1" dirty="0" smtClean="0"/>
              <a:t>f</a:t>
            </a:r>
            <a:r>
              <a:rPr lang="en-US" sz="2400" dirty="0" smtClean="0"/>
              <a:t>(X’)</a:t>
            </a:r>
          </a:p>
          <a:p>
            <a:r>
              <a:rPr lang="en-US" sz="2400" dirty="0"/>
              <a:t>	</a:t>
            </a:r>
            <a:r>
              <a:rPr lang="en-US" sz="2400" b="1" i="1" u="sng" dirty="0" smtClean="0"/>
              <a:t>Submodularity:</a:t>
            </a:r>
            <a:r>
              <a:rPr lang="en-US" sz="2400" dirty="0" smtClean="0"/>
              <a:t>   </a:t>
            </a:r>
            <a:r>
              <a:rPr lang="en-US" sz="2400" i="1" dirty="0" smtClean="0"/>
              <a:t>S</a:t>
            </a:r>
            <a:r>
              <a:rPr lang="en-US" sz="2400" i="1" dirty="0"/>
              <a:t>’’</a:t>
            </a:r>
            <a:r>
              <a:rPr lang="en-US" sz="2400" i="1" dirty="0">
                <a:latin typeface="Symbol" panose="05050102010706020507" pitchFamily="18" charset="2"/>
              </a:rPr>
              <a:t> Í </a:t>
            </a:r>
            <a:r>
              <a:rPr lang="en-US" sz="2400" i="1" dirty="0"/>
              <a:t>S’</a:t>
            </a:r>
            <a:r>
              <a:rPr lang="en-US" sz="2400" i="1" dirty="0">
                <a:latin typeface="Symbol" panose="05050102010706020507" pitchFamily="18" charset="2"/>
              </a:rPr>
              <a:t> Í</a:t>
            </a:r>
            <a:r>
              <a:rPr lang="en-US" sz="2400" i="1" dirty="0"/>
              <a:t> </a:t>
            </a:r>
            <a:r>
              <a:rPr lang="en-US" sz="2400" i="1" dirty="0" smtClean="0"/>
              <a:t>U </a:t>
            </a:r>
            <a:r>
              <a:rPr lang="en-US" sz="2400" dirty="0" smtClean="0"/>
              <a:t>and </a:t>
            </a:r>
            <a:r>
              <a:rPr lang="en-US" sz="2400" i="1" dirty="0" smtClean="0"/>
              <a:t>x </a:t>
            </a:r>
            <a:r>
              <a:rPr lang="en-US" sz="2400" i="1" dirty="0">
                <a:latin typeface="Symbol" panose="05050102010706020507" pitchFamily="18" charset="2"/>
              </a:rPr>
              <a:t>Ï</a:t>
            </a:r>
            <a:r>
              <a:rPr lang="en-US" sz="2400" i="1" dirty="0"/>
              <a:t>S’</a:t>
            </a:r>
            <a:r>
              <a:rPr lang="en-US" sz="2400" dirty="0"/>
              <a:t>, we have:</a:t>
            </a:r>
          </a:p>
          <a:p>
            <a:r>
              <a:rPr lang="en-US" sz="2400" b="1" i="1" dirty="0" smtClean="0"/>
              <a:t>                                            </a:t>
            </a:r>
            <a:r>
              <a:rPr lang="en-US" sz="2400" i="1" dirty="0" smtClean="0"/>
              <a:t>f(S</a:t>
            </a:r>
            <a:r>
              <a:rPr lang="en-US" sz="2400" i="1" dirty="0"/>
              <a:t>’ U {x} ) – f(S’) </a:t>
            </a:r>
            <a:r>
              <a:rPr lang="en-US" sz="2400" i="1" dirty="0">
                <a:latin typeface="Symbol" panose="05050102010706020507" pitchFamily="18" charset="2"/>
              </a:rPr>
              <a:t>£  </a:t>
            </a:r>
            <a:r>
              <a:rPr lang="en-US" sz="2400" i="1" dirty="0"/>
              <a:t>f(S’’ U {x} ) – f(S’’)</a:t>
            </a:r>
          </a:p>
          <a:p>
            <a:pPr marL="201168" lvl="1" indent="0">
              <a:buNone/>
            </a:pPr>
            <a:endParaRPr lang="en-US" sz="2400" dirty="0"/>
          </a:p>
        </p:txBody>
      </p:sp>
    </p:spTree>
    <p:extLst>
      <p:ext uri="{BB962C8B-B14F-4D97-AF65-F5344CB8AC3E}">
        <p14:creationId xmlns:p14="http://schemas.microsoft.com/office/powerpoint/2010/main" val="41064352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Trivial:</a:t>
            </a:r>
          </a:p>
          <a:p>
            <a:endParaRPr lang="en-US" sz="2800" dirty="0" smtClean="0"/>
          </a:p>
          <a:p>
            <a:pPr marL="201168" lvl="1" indent="0">
              <a:buNone/>
            </a:pPr>
            <a:r>
              <a:rPr lang="en-US" sz="2600" dirty="0" smtClean="0"/>
              <a:t>	</a:t>
            </a:r>
            <a:r>
              <a:rPr lang="en-US" sz="2800" dirty="0">
                <a:latin typeface="Symbol" panose="05050102010706020507" pitchFamily="18" charset="2"/>
              </a:rPr>
              <a:t> </a:t>
            </a:r>
            <a:r>
              <a:rPr lang="en-US" sz="2800" dirty="0" err="1">
                <a:latin typeface="Symbol" panose="05050102010706020507" pitchFamily="18" charset="2"/>
              </a:rPr>
              <a:t>s</a:t>
            </a:r>
            <a:r>
              <a:rPr lang="en-US" sz="2800" baseline="-25000" dirty="0" err="1"/>
              <a:t>IC</a:t>
            </a:r>
            <a:r>
              <a:rPr lang="en-US" sz="2800" i="1" dirty="0" smtClean="0"/>
              <a:t>(</a:t>
            </a:r>
            <a:r>
              <a:rPr lang="en-US" sz="2800" dirty="0" smtClean="0">
                <a:latin typeface="Symbol" panose="05050102010706020507" pitchFamily="18" charset="2"/>
              </a:rPr>
              <a:t>Æ</a:t>
            </a:r>
            <a:r>
              <a:rPr lang="en-US" sz="2800" i="1" dirty="0"/>
              <a:t>)=0</a:t>
            </a:r>
          </a:p>
          <a:p>
            <a:pPr marL="201168" lvl="1" indent="0">
              <a:buNone/>
            </a:pPr>
            <a:endParaRPr lang="en-US" sz="2600" dirty="0" smtClean="0"/>
          </a:p>
          <a:p>
            <a:r>
              <a:rPr lang="en-US" sz="2800" dirty="0" smtClean="0"/>
              <a:t>If there is no seed (initial </a:t>
            </a:r>
            <a:r>
              <a:rPr lang="en-US" sz="2800" dirty="0" err="1" smtClean="0"/>
              <a:t>infectees</a:t>
            </a:r>
            <a:r>
              <a:rPr lang="en-US" sz="2800" dirty="0" smtClean="0"/>
              <a:t>) then there is no spread!</a:t>
            </a:r>
          </a:p>
          <a:p>
            <a:endParaRPr lang="en-US" sz="2800" dirty="0"/>
          </a:p>
          <a:p>
            <a:r>
              <a:rPr lang="en-US" sz="2800" dirty="0" smtClean="0"/>
              <a:t>Some of the combinatorial results can be modified if normalization does not hold.</a:t>
            </a:r>
            <a:endParaRPr lang="en-US" sz="2800" dirty="0"/>
          </a:p>
        </p:txBody>
      </p:sp>
    </p:spTree>
    <p:extLst>
      <p:ext uri="{BB962C8B-B14F-4D97-AF65-F5344CB8AC3E}">
        <p14:creationId xmlns:p14="http://schemas.microsoft.com/office/powerpoint/2010/main" val="24355378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Monotonicity</a:t>
            </a:r>
            <a:endParaRPr lang="en-US" dirty="0"/>
          </a:p>
        </p:txBody>
      </p:sp>
      <p:sp>
        <p:nvSpPr>
          <p:cNvPr id="3" name="Content Placeholder 2"/>
          <p:cNvSpPr>
            <a:spLocks noGrp="1"/>
          </p:cNvSpPr>
          <p:nvPr>
            <p:ph idx="1"/>
          </p:nvPr>
        </p:nvSpPr>
        <p:spPr/>
        <p:txBody>
          <a:bodyPr>
            <a:normAutofit/>
          </a:bodyPr>
          <a:lstStyle/>
          <a:p>
            <a:pPr marL="0" lvl="1" indent="0">
              <a:spcBef>
                <a:spcPts val="1200"/>
              </a:spcBef>
              <a:spcAft>
                <a:spcPts val="200"/>
              </a:spcAft>
              <a:buSzPct val="100000"/>
              <a:buNone/>
            </a:pPr>
            <a:r>
              <a:rPr lang="en-US" sz="2400" i="1" dirty="0" smtClean="0"/>
              <a:t>For </a:t>
            </a:r>
            <a:r>
              <a:rPr lang="en-US" sz="2400" i="1" dirty="0"/>
              <a:t>X</a:t>
            </a:r>
            <a:r>
              <a:rPr lang="en-US" sz="2400" dirty="0"/>
              <a:t> </a:t>
            </a:r>
            <a:r>
              <a:rPr lang="en-US" sz="2400" dirty="0">
                <a:latin typeface="Symbol" panose="05050102010706020507" pitchFamily="18" charset="2"/>
              </a:rPr>
              <a:t>Í </a:t>
            </a:r>
            <a:r>
              <a:rPr lang="en-US" sz="2400" dirty="0"/>
              <a:t>X’, </a:t>
            </a:r>
            <a:r>
              <a:rPr lang="en-US" sz="2400" dirty="0" err="1">
                <a:latin typeface="Symbol" panose="05050102010706020507" pitchFamily="18" charset="2"/>
              </a:rPr>
              <a:t>s</a:t>
            </a:r>
            <a:r>
              <a:rPr lang="en-US" sz="2400" baseline="-25000" dirty="0" err="1"/>
              <a:t>IC</a:t>
            </a:r>
            <a:r>
              <a:rPr lang="en-US" sz="2400" dirty="0" smtClean="0"/>
              <a:t>(X</a:t>
            </a:r>
            <a:r>
              <a:rPr lang="en-US" sz="2400" dirty="0"/>
              <a:t>) </a:t>
            </a:r>
            <a:r>
              <a:rPr lang="en-US" sz="2400" dirty="0">
                <a:latin typeface="Symbol" panose="05050102010706020507" pitchFamily="18" charset="2"/>
              </a:rPr>
              <a:t>£</a:t>
            </a:r>
            <a:r>
              <a:rPr lang="en-US" sz="2400" dirty="0"/>
              <a:t> </a:t>
            </a:r>
            <a:r>
              <a:rPr lang="en-US" sz="2400" dirty="0" err="1">
                <a:latin typeface="Symbol" panose="05050102010706020507" pitchFamily="18" charset="2"/>
              </a:rPr>
              <a:t>s</a:t>
            </a:r>
            <a:r>
              <a:rPr lang="en-US" sz="2400" baseline="-25000" dirty="0" err="1"/>
              <a:t>IC</a:t>
            </a:r>
            <a:r>
              <a:rPr lang="en-US" sz="2400" baseline="-25000" dirty="0"/>
              <a:t> </a:t>
            </a:r>
            <a:r>
              <a:rPr lang="en-US" sz="2400" dirty="0" smtClean="0"/>
              <a:t>(</a:t>
            </a:r>
            <a:r>
              <a:rPr lang="en-US" sz="2400" dirty="0"/>
              <a:t>X</a:t>
            </a:r>
            <a:r>
              <a:rPr lang="en-US" sz="2400" dirty="0" smtClean="0"/>
              <a:t>’)</a:t>
            </a:r>
          </a:p>
          <a:p>
            <a:pPr marL="0" lvl="1" indent="0">
              <a:spcBef>
                <a:spcPts val="1200"/>
              </a:spcBef>
              <a:spcAft>
                <a:spcPts val="200"/>
              </a:spcAft>
              <a:buSzPct val="100000"/>
              <a:buNone/>
            </a:pPr>
            <a:r>
              <a:rPr lang="en-US" sz="2400" dirty="0" smtClean="0"/>
              <a:t>Note that </a:t>
            </a:r>
            <a:r>
              <a:rPr lang="en-US" sz="2400" dirty="0" err="1" smtClean="0">
                <a:latin typeface="Symbol" panose="05050102010706020507" pitchFamily="18" charset="2"/>
              </a:rPr>
              <a:t>s</a:t>
            </a:r>
            <a:r>
              <a:rPr lang="en-US" sz="2400" baseline="-25000" dirty="0" err="1" smtClean="0"/>
              <a:t>IC</a:t>
            </a:r>
            <a:r>
              <a:rPr lang="en-US" sz="2400" dirty="0" smtClean="0"/>
              <a:t> is the </a:t>
            </a:r>
            <a:r>
              <a:rPr lang="en-US" sz="2400" i="1" dirty="0" smtClean="0"/>
              <a:t>total </a:t>
            </a:r>
            <a:r>
              <a:rPr lang="en-US" sz="2400" dirty="0" smtClean="0"/>
              <a:t>number of expected </a:t>
            </a:r>
            <a:r>
              <a:rPr lang="en-US" sz="2400" dirty="0" err="1" smtClean="0"/>
              <a:t>infectees</a:t>
            </a:r>
            <a:r>
              <a:rPr lang="en-US" sz="2400" dirty="0" smtClean="0"/>
              <a:t>, hence each element of X contributes at least 1 expected </a:t>
            </a:r>
            <a:r>
              <a:rPr lang="en-US" sz="2400" dirty="0" err="1" smtClean="0"/>
              <a:t>infectee</a:t>
            </a:r>
            <a:r>
              <a:rPr lang="en-US" sz="2400" dirty="0"/>
              <a:t> </a:t>
            </a:r>
            <a:r>
              <a:rPr lang="en-US" sz="2400" dirty="0" smtClean="0"/>
              <a:t>– hence monotonicity easily follows.</a:t>
            </a:r>
          </a:p>
          <a:p>
            <a:pPr marL="0" lvl="1" indent="0">
              <a:spcBef>
                <a:spcPts val="1200"/>
              </a:spcBef>
              <a:spcAft>
                <a:spcPts val="200"/>
              </a:spcAft>
              <a:buSzPct val="100000"/>
              <a:buNone/>
            </a:pPr>
            <a:endParaRPr lang="en-US" sz="2400" dirty="0"/>
          </a:p>
          <a:p>
            <a:pPr marL="0" lvl="1" indent="0">
              <a:spcBef>
                <a:spcPts val="1200"/>
              </a:spcBef>
              <a:spcAft>
                <a:spcPts val="200"/>
              </a:spcAft>
              <a:buSzPct val="100000"/>
              <a:buNone/>
            </a:pPr>
            <a:r>
              <a:rPr lang="en-US" sz="2400" u="sng" dirty="0" smtClean="0"/>
              <a:t>However</a:t>
            </a:r>
            <a:r>
              <a:rPr lang="en-US" sz="2400" dirty="0" smtClean="0"/>
              <a:t> this is not true if we do not count nodes in set X toward the expected </a:t>
            </a:r>
            <a:r>
              <a:rPr lang="en-US" sz="2400" dirty="0" err="1" smtClean="0"/>
              <a:t>infectees</a:t>
            </a:r>
            <a:r>
              <a:rPr lang="en-US" sz="2400" dirty="0" smtClean="0"/>
              <a:t>.  In this case, we can view the oracle function as </a:t>
            </a:r>
            <a:r>
              <a:rPr lang="en-US" sz="2400" dirty="0" err="1">
                <a:latin typeface="Symbol" panose="05050102010706020507" pitchFamily="18" charset="2"/>
              </a:rPr>
              <a:t>s</a:t>
            </a:r>
            <a:r>
              <a:rPr lang="en-US" sz="2400" baseline="-25000" dirty="0" err="1"/>
              <a:t>IC</a:t>
            </a:r>
            <a:r>
              <a:rPr lang="en-US" sz="2400" dirty="0"/>
              <a:t>(X) </a:t>
            </a:r>
            <a:r>
              <a:rPr lang="en-US" sz="2400" dirty="0" smtClean="0"/>
              <a:t>- |X|, which is not monotonic.  This is a special case of </a:t>
            </a:r>
            <a:r>
              <a:rPr lang="en-US" sz="2400" b="1" i="1" dirty="0" smtClean="0"/>
              <a:t>profit maximization.</a:t>
            </a:r>
            <a:endParaRPr lang="en-US" sz="2400" u="sng" dirty="0" smtClean="0"/>
          </a:p>
        </p:txBody>
      </p:sp>
    </p:spTree>
    <p:extLst>
      <p:ext uri="{BB962C8B-B14F-4D97-AF65-F5344CB8AC3E}">
        <p14:creationId xmlns:p14="http://schemas.microsoft.com/office/powerpoint/2010/main" val="36542657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Submodularity</a:t>
            </a:r>
            <a:endParaRPr lang="en-US" dirty="0"/>
          </a:p>
        </p:txBody>
      </p:sp>
      <p:sp>
        <p:nvSpPr>
          <p:cNvPr id="3" name="Content Placeholder 2"/>
          <p:cNvSpPr>
            <a:spLocks noGrp="1"/>
          </p:cNvSpPr>
          <p:nvPr>
            <p:ph idx="1"/>
          </p:nvPr>
        </p:nvSpPr>
        <p:spPr>
          <a:xfrm>
            <a:off x="270456" y="1906073"/>
            <a:ext cx="4893971" cy="4185634"/>
          </a:xfrm>
        </p:spPr>
        <p:txBody>
          <a:bodyPr>
            <a:noAutofit/>
          </a:bodyPr>
          <a:lstStyle/>
          <a:p>
            <a:r>
              <a:rPr lang="en-US" sz="2400" dirty="0" smtClean="0"/>
              <a:t>Intuitively, a </a:t>
            </a:r>
            <a:r>
              <a:rPr lang="en-US" sz="2400" dirty="0" err="1" smtClean="0"/>
              <a:t>submodular</a:t>
            </a:r>
            <a:r>
              <a:rPr lang="en-US" sz="2400" dirty="0" smtClean="0"/>
              <a:t> function has diminishing returns.</a:t>
            </a:r>
          </a:p>
          <a:p>
            <a:r>
              <a:rPr lang="en-US" sz="2400" dirty="0" smtClean="0"/>
              <a:t>Given:</a:t>
            </a:r>
            <a:br>
              <a:rPr lang="en-US" sz="2400" dirty="0" smtClean="0"/>
            </a:br>
            <a:r>
              <a:rPr lang="en-US" sz="2400" dirty="0" smtClean="0"/>
              <a:t>	Set </a:t>
            </a:r>
            <a:r>
              <a:rPr lang="en-US" sz="2400" i="1" dirty="0" smtClean="0"/>
              <a:t>S</a:t>
            </a:r>
            <a:r>
              <a:rPr lang="en-US" sz="2400" dirty="0"/>
              <a:t/>
            </a:r>
            <a:br>
              <a:rPr lang="en-US" sz="2400" dirty="0"/>
            </a:br>
            <a:r>
              <a:rPr lang="en-US" sz="2400" dirty="0" smtClean="0"/>
              <a:t>	Function </a:t>
            </a:r>
            <a:r>
              <a:rPr lang="en-US" sz="2400" i="1" dirty="0" smtClean="0"/>
              <a:t>f : 2</a:t>
            </a:r>
            <a:r>
              <a:rPr lang="en-US" sz="2400" i="1" baseline="30000" dirty="0" smtClean="0"/>
              <a:t>S</a:t>
            </a:r>
            <a:r>
              <a:rPr lang="en-US" sz="2400" i="1" dirty="0" smtClean="0">
                <a:latin typeface="Symbol" panose="05050102010706020507" pitchFamily="18" charset="2"/>
              </a:rPr>
              <a:t>®</a:t>
            </a:r>
            <a:r>
              <a:rPr lang="en-US" sz="2400" i="1" dirty="0" smtClean="0"/>
              <a:t>R</a:t>
            </a:r>
            <a:r>
              <a:rPr lang="en-US" sz="2400" i="1" baseline="30000" dirty="0" smtClean="0"/>
              <a:t>+</a:t>
            </a:r>
          </a:p>
          <a:p>
            <a:r>
              <a:rPr lang="en-US" sz="2400" dirty="0" smtClean="0"/>
              <a:t>We say  </a:t>
            </a:r>
            <a:r>
              <a:rPr lang="en-US" sz="2400" i="1" dirty="0" smtClean="0"/>
              <a:t>f</a:t>
            </a:r>
            <a:r>
              <a:rPr lang="en-US" sz="2400" dirty="0" smtClean="0"/>
              <a:t> is </a:t>
            </a:r>
            <a:r>
              <a:rPr lang="en-US" sz="2400" b="1" dirty="0" err="1" smtClean="0"/>
              <a:t>submodular</a:t>
            </a:r>
            <a:r>
              <a:rPr lang="en-US" sz="2400" dirty="0" smtClean="0"/>
              <a:t> iff for every</a:t>
            </a:r>
            <a:br>
              <a:rPr lang="en-US" sz="2400" dirty="0" smtClean="0"/>
            </a:br>
            <a:r>
              <a:rPr lang="en-US" sz="2400" dirty="0" smtClean="0"/>
              <a:t>	</a:t>
            </a:r>
            <a:r>
              <a:rPr lang="en-US" sz="2400" i="1" dirty="0" smtClean="0"/>
              <a:t>S’’</a:t>
            </a:r>
            <a:r>
              <a:rPr lang="en-US" sz="2400" i="1" dirty="0">
                <a:latin typeface="Symbol" panose="05050102010706020507" pitchFamily="18" charset="2"/>
              </a:rPr>
              <a:t> </a:t>
            </a:r>
            <a:r>
              <a:rPr lang="en-US" sz="2400" i="1" dirty="0" smtClean="0">
                <a:latin typeface="Symbol" panose="05050102010706020507" pitchFamily="18" charset="2"/>
              </a:rPr>
              <a:t>Í </a:t>
            </a:r>
            <a:r>
              <a:rPr lang="en-US" sz="2400" i="1" dirty="0" smtClean="0"/>
              <a:t>S’</a:t>
            </a:r>
            <a:r>
              <a:rPr lang="en-US" sz="2400" i="1" dirty="0">
                <a:latin typeface="Symbol" panose="05050102010706020507" pitchFamily="18" charset="2"/>
              </a:rPr>
              <a:t> </a:t>
            </a:r>
            <a:r>
              <a:rPr lang="en-US" sz="2400" i="1" dirty="0" smtClean="0">
                <a:latin typeface="Symbol" panose="05050102010706020507" pitchFamily="18" charset="2"/>
              </a:rPr>
              <a:t>Í</a:t>
            </a:r>
            <a:r>
              <a:rPr lang="en-US" sz="2400" i="1" dirty="0" smtClean="0"/>
              <a:t> S </a:t>
            </a:r>
            <a:r>
              <a:rPr lang="en-US" sz="2400" dirty="0" smtClean="0"/>
              <a:t>and</a:t>
            </a:r>
            <a:br>
              <a:rPr lang="en-US" sz="2400" dirty="0" smtClean="0"/>
            </a:br>
            <a:r>
              <a:rPr lang="en-US" sz="2400" dirty="0" smtClean="0"/>
              <a:t>	</a:t>
            </a:r>
            <a:r>
              <a:rPr lang="en-US" sz="2400" i="1" dirty="0" smtClean="0"/>
              <a:t>x </a:t>
            </a:r>
            <a:r>
              <a:rPr lang="en-US" sz="2400" i="1" dirty="0" smtClean="0">
                <a:latin typeface="Symbol" panose="05050102010706020507" pitchFamily="18" charset="2"/>
              </a:rPr>
              <a:t>Ï</a:t>
            </a:r>
            <a:r>
              <a:rPr lang="en-US" sz="2400" i="1" dirty="0" smtClean="0"/>
              <a:t>S’</a:t>
            </a:r>
            <a:r>
              <a:rPr lang="en-US" sz="2400" dirty="0" smtClean="0"/>
              <a:t>, we have:</a:t>
            </a:r>
          </a:p>
          <a:p>
            <a:r>
              <a:rPr lang="en-US" sz="2400" b="1" i="1" dirty="0" smtClean="0"/>
              <a:t>f(S’ U {x} ) – f(S</a:t>
            </a:r>
            <a:r>
              <a:rPr lang="en-US" sz="2400" b="1" i="1" dirty="0"/>
              <a:t>’) </a:t>
            </a:r>
            <a:r>
              <a:rPr lang="en-US" sz="2400" b="1" i="1" dirty="0" smtClean="0">
                <a:latin typeface="Symbol" panose="05050102010706020507" pitchFamily="18" charset="2"/>
              </a:rPr>
              <a:t>£  </a:t>
            </a:r>
            <a:r>
              <a:rPr lang="en-US" sz="2400" b="1" i="1" dirty="0" smtClean="0"/>
              <a:t>f(S’’ </a:t>
            </a:r>
            <a:r>
              <a:rPr lang="en-US" sz="2400" b="1" i="1" dirty="0"/>
              <a:t>U {x} ) – </a:t>
            </a:r>
            <a:r>
              <a:rPr lang="en-US" sz="2400" b="1" i="1" dirty="0" smtClean="0"/>
              <a:t>f(S’’)</a:t>
            </a:r>
            <a:endParaRPr lang="en-US" sz="2400" b="1" i="1"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2349" t="14407"/>
          <a:stretch/>
        </p:blipFill>
        <p:spPr bwMode="auto">
          <a:xfrm>
            <a:off x="5237412" y="4168950"/>
            <a:ext cx="2123090" cy="210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3691"/>
          <a:stretch/>
        </p:blipFill>
        <p:spPr bwMode="auto">
          <a:xfrm>
            <a:off x="5417824" y="1793385"/>
            <a:ext cx="3739055" cy="246208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4293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Submodularity:</a:t>
            </a:r>
            <a:br>
              <a:rPr lang="en-US" dirty="0" smtClean="0"/>
            </a:br>
            <a:r>
              <a:rPr lang="en-US" dirty="0" smtClean="0"/>
              <a:t>The Live-Edge (Live-Arc) Model</a:t>
            </a:r>
            <a:endParaRPr lang="en-US" dirty="0"/>
          </a:p>
        </p:txBody>
      </p:sp>
      <p:sp>
        <p:nvSpPr>
          <p:cNvPr id="3" name="Content Placeholder 2"/>
          <p:cNvSpPr>
            <a:spLocks noGrp="1"/>
          </p:cNvSpPr>
          <p:nvPr>
            <p:ph idx="1"/>
          </p:nvPr>
        </p:nvSpPr>
        <p:spPr/>
        <p:txBody>
          <a:bodyPr/>
          <a:lstStyle/>
          <a:p>
            <a:r>
              <a:rPr lang="en-US" dirty="0" smtClean="0"/>
              <a:t>The given graph </a:t>
            </a:r>
            <a:r>
              <a:rPr lang="en-US" i="1" dirty="0" smtClean="0"/>
              <a:t>G=(V,E)</a:t>
            </a:r>
            <a:r>
              <a:rPr lang="en-US" dirty="0" smtClean="0"/>
              <a:t> (with edge probabilities specified by vector </a:t>
            </a:r>
            <a:r>
              <a:rPr lang="en-US" i="1" dirty="0" smtClean="0"/>
              <a:t>p</a:t>
            </a:r>
            <a:r>
              <a:rPr lang="en-US" dirty="0" smtClean="0"/>
              <a:t>), we can view some sub-graph </a:t>
            </a:r>
            <a:r>
              <a:rPr lang="en-US" i="1" dirty="0" smtClean="0"/>
              <a:t>G’=(V,E’) </a:t>
            </a:r>
            <a:r>
              <a:rPr lang="en-US" dirty="0" smtClean="0"/>
              <a:t>as a potential set of available edges that diffusion can </a:t>
            </a:r>
            <a:r>
              <a:rPr lang="en-US" b="1" u="sng" dirty="0" smtClean="0"/>
              <a:t>deterministically occur.</a:t>
            </a:r>
          </a:p>
          <a:p>
            <a:endParaRPr lang="en-US" b="1" i="1" u="sng" dirty="0"/>
          </a:p>
          <a:p>
            <a:r>
              <a:rPr lang="en-US" dirty="0" smtClean="0"/>
              <a:t>Hence, the probability of </a:t>
            </a:r>
            <a:r>
              <a:rPr lang="en-US" i="1" dirty="0" smtClean="0"/>
              <a:t>G’</a:t>
            </a:r>
            <a:r>
              <a:rPr lang="en-US" dirty="0" smtClean="0"/>
              <a:t>  being a realized outcome can be assigned a probability as follows:</a:t>
            </a:r>
          </a:p>
          <a:p>
            <a:pPr marL="201168" lvl="1" indent="0">
              <a:buNone/>
            </a:pPr>
            <a:r>
              <a:rPr lang="en-US" dirty="0" smtClean="0"/>
              <a:t>	</a:t>
            </a:r>
          </a:p>
          <a:p>
            <a:pPr marL="201168" lvl="1" indent="0">
              <a:buNone/>
            </a:pPr>
            <a:r>
              <a:rPr lang="en-US" sz="2400" dirty="0"/>
              <a:t>	</a:t>
            </a:r>
            <a:r>
              <a:rPr lang="en-US" sz="2400" dirty="0" err="1" smtClean="0"/>
              <a:t>Pr</a:t>
            </a:r>
            <a:r>
              <a:rPr lang="en-US" sz="2400" dirty="0" smtClean="0"/>
              <a:t>(G’) = </a:t>
            </a:r>
            <a:r>
              <a:rPr lang="en-US" sz="3200" dirty="0" smtClean="0">
                <a:latin typeface="Symbol" panose="05050102010706020507" pitchFamily="18" charset="2"/>
              </a:rPr>
              <a:t>P</a:t>
            </a:r>
            <a:r>
              <a:rPr lang="en-US" sz="2400" baseline="-25000" dirty="0" smtClean="0"/>
              <a:t>(</a:t>
            </a:r>
            <a:r>
              <a:rPr lang="en-US" sz="2400" baseline="-25000" dirty="0" err="1" smtClean="0"/>
              <a:t>u,v</a:t>
            </a:r>
            <a:r>
              <a:rPr lang="en-US" sz="2400" baseline="-25000" dirty="0" smtClean="0"/>
              <a:t>)</a:t>
            </a:r>
            <a:r>
              <a:rPr lang="en-US" sz="2400" baseline="-25000" dirty="0">
                <a:latin typeface="Symbol" panose="05050102010706020507" pitchFamily="18" charset="2"/>
              </a:rPr>
              <a:t> Î</a:t>
            </a:r>
            <a:r>
              <a:rPr lang="en-US" sz="2400" baseline="-25000" dirty="0" smtClean="0"/>
              <a:t> E’</a:t>
            </a:r>
            <a:r>
              <a:rPr lang="en-US" sz="2400" dirty="0" smtClean="0"/>
              <a:t> </a:t>
            </a:r>
            <a:r>
              <a:rPr lang="en-US" sz="2800" dirty="0" smtClean="0"/>
              <a:t>p</a:t>
            </a:r>
            <a:r>
              <a:rPr lang="en-US" sz="2800" baseline="-25000" dirty="0" smtClean="0"/>
              <a:t>uv</a:t>
            </a:r>
            <a:r>
              <a:rPr lang="en-US" sz="2400" dirty="0" smtClean="0"/>
              <a:t> </a:t>
            </a:r>
            <a:r>
              <a:rPr lang="en-US" sz="3200" dirty="0" smtClean="0">
                <a:latin typeface="Symbol" panose="05050102010706020507" pitchFamily="18" charset="2"/>
              </a:rPr>
              <a:t>´ P</a:t>
            </a:r>
            <a:r>
              <a:rPr lang="en-US" sz="2400" baseline="-25000" dirty="0" smtClean="0"/>
              <a:t>(</a:t>
            </a:r>
            <a:r>
              <a:rPr lang="en-US" sz="2400" baseline="-25000" dirty="0" err="1" smtClean="0"/>
              <a:t>u,v</a:t>
            </a:r>
            <a:r>
              <a:rPr lang="en-US" sz="2400" baseline="-25000" dirty="0" smtClean="0"/>
              <a:t>)</a:t>
            </a:r>
            <a:r>
              <a:rPr lang="en-US" sz="2400" baseline="-25000" dirty="0">
                <a:latin typeface="Symbol" panose="05050102010706020507" pitchFamily="18" charset="2"/>
              </a:rPr>
              <a:t> Î</a:t>
            </a:r>
            <a:r>
              <a:rPr lang="en-US" sz="2400" baseline="-25000" dirty="0" smtClean="0"/>
              <a:t> E-E</a:t>
            </a:r>
            <a:r>
              <a:rPr lang="en-US" sz="2400" baseline="-25000" dirty="0"/>
              <a:t>’</a:t>
            </a:r>
            <a:r>
              <a:rPr lang="en-US" sz="2400" dirty="0"/>
              <a:t> </a:t>
            </a:r>
            <a:r>
              <a:rPr lang="en-US" sz="2400" dirty="0" smtClean="0"/>
              <a:t>(1-p</a:t>
            </a:r>
            <a:r>
              <a:rPr lang="en-US" sz="2400" baseline="-25000" dirty="0" smtClean="0"/>
              <a:t>uv</a:t>
            </a:r>
            <a:r>
              <a:rPr lang="en-US" sz="2400" dirty="0" smtClean="0"/>
              <a:t> )</a:t>
            </a:r>
            <a:endParaRPr lang="en-US" sz="2400" dirty="0"/>
          </a:p>
        </p:txBody>
      </p:sp>
    </p:spTree>
    <p:extLst>
      <p:ext uri="{BB962C8B-B14F-4D97-AF65-F5344CB8AC3E}">
        <p14:creationId xmlns:p14="http://schemas.microsoft.com/office/powerpoint/2010/main" val="398622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Basics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 node can be in one of many states:</a:t>
            </a:r>
          </a:p>
          <a:p>
            <a:pPr marL="578358" lvl="1" indent="-285750"/>
            <a:r>
              <a:rPr lang="en-US" sz="2400" b="1" dirty="0" smtClean="0">
                <a:solidFill>
                  <a:srgbClr val="FF0000"/>
                </a:solidFill>
              </a:rPr>
              <a:t>S</a:t>
            </a:r>
            <a:r>
              <a:rPr lang="en-US" sz="2400" dirty="0" smtClean="0"/>
              <a:t>usceptible: Able to be infected</a:t>
            </a:r>
          </a:p>
          <a:p>
            <a:pPr marL="578358" lvl="1" indent="-285750"/>
            <a:r>
              <a:rPr lang="en-US" sz="2400" b="1" dirty="0" smtClean="0">
                <a:solidFill>
                  <a:srgbClr val="FF0000"/>
                </a:solidFill>
              </a:rPr>
              <a:t>I</a:t>
            </a:r>
            <a:r>
              <a:rPr lang="en-US" sz="2400" dirty="0" smtClean="0"/>
              <a:t>nfected: Able to infect</a:t>
            </a:r>
          </a:p>
          <a:p>
            <a:pPr marL="578358" lvl="1" indent="-285750"/>
            <a:r>
              <a:rPr lang="en-US" sz="2400" b="1" dirty="0" smtClean="0">
                <a:solidFill>
                  <a:srgbClr val="FF0000"/>
                </a:solidFill>
              </a:rPr>
              <a:t>R</a:t>
            </a:r>
            <a:r>
              <a:rPr lang="en-US" sz="2400" dirty="0" smtClean="0"/>
              <a:t>emoved: Not able to infect or be infected</a:t>
            </a:r>
          </a:p>
          <a:p>
            <a:pPr marL="578358" lvl="1" indent="-285750"/>
            <a:endParaRPr lang="en-US" sz="2400" dirty="0"/>
          </a:p>
          <a:p>
            <a:pPr marL="0" indent="0">
              <a:buNone/>
            </a:pPr>
            <a:r>
              <a:rPr lang="en-US" sz="2800" b="1" i="1" dirty="0" smtClean="0"/>
              <a:t>Though we only have 2-3 states for each node, we have an exponential number of states for the entire network!</a:t>
            </a:r>
            <a:endParaRPr lang="en-US" sz="2800" b="1" i="1" dirty="0"/>
          </a:p>
        </p:txBody>
      </p:sp>
    </p:spTree>
    <p:extLst>
      <p:ext uri="{BB962C8B-B14F-4D97-AF65-F5344CB8AC3E}">
        <p14:creationId xmlns:p14="http://schemas.microsoft.com/office/powerpoint/2010/main" val="6777702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Submodularity:</a:t>
            </a:r>
            <a:br>
              <a:rPr lang="en-US" dirty="0" smtClean="0"/>
            </a:br>
            <a:r>
              <a:rPr lang="en-US" dirty="0" smtClean="0"/>
              <a:t>The Live-Edge (Live-Arc) Model</a:t>
            </a:r>
            <a:endParaRPr lang="en-US" dirty="0"/>
          </a:p>
        </p:txBody>
      </p:sp>
      <p:sp>
        <p:nvSpPr>
          <p:cNvPr id="3" name="Content Placeholder 2"/>
          <p:cNvSpPr>
            <a:spLocks noGrp="1"/>
          </p:cNvSpPr>
          <p:nvPr>
            <p:ph idx="1"/>
          </p:nvPr>
        </p:nvSpPr>
        <p:spPr/>
        <p:txBody>
          <a:bodyPr>
            <a:normAutofit/>
          </a:bodyPr>
          <a:lstStyle/>
          <a:p>
            <a:r>
              <a:rPr lang="en-US" sz="2400" dirty="0" smtClean="0"/>
              <a:t>Under the live-edge model, for given graph, G’, let </a:t>
            </a:r>
            <a:r>
              <a:rPr lang="en-US" sz="2400" dirty="0" err="1" smtClean="0">
                <a:latin typeface="Symbol" panose="05050102010706020507" pitchFamily="18" charset="2"/>
              </a:rPr>
              <a:t>s</a:t>
            </a:r>
            <a:r>
              <a:rPr lang="en-US" sz="2400" baseline="-25000" dirty="0" err="1" smtClean="0"/>
              <a:t>G</a:t>
            </a:r>
            <a:r>
              <a:rPr lang="en-US" sz="2400" baseline="-25000" dirty="0" smtClean="0"/>
              <a:t>’</a:t>
            </a:r>
            <a:r>
              <a:rPr lang="en-US" sz="2400" dirty="0" smtClean="0"/>
              <a:t>(S) be the expected number of nodes infected given initial set S.</a:t>
            </a:r>
          </a:p>
          <a:p>
            <a:r>
              <a:rPr lang="en-US" sz="2400" dirty="0" smtClean="0"/>
              <a:t>As, for a given sub-graph G’, the infection is deterministic, a node </a:t>
            </a:r>
            <a:r>
              <a:rPr lang="en-US" sz="2400" i="1" dirty="0" smtClean="0"/>
              <a:t>x</a:t>
            </a:r>
            <a:r>
              <a:rPr lang="en-US" sz="2400" dirty="0" smtClean="0"/>
              <a:t> is infected under the live-edge model if there is simply a path from a node in S to x!</a:t>
            </a:r>
          </a:p>
          <a:p>
            <a:r>
              <a:rPr lang="en-US" sz="2400" dirty="0" smtClean="0"/>
              <a:t>So, consider the following claim:</a:t>
            </a:r>
          </a:p>
          <a:p>
            <a:r>
              <a:rPr lang="en-US" sz="2400" dirty="0" smtClean="0"/>
              <a:t>For  given G’, </a:t>
            </a:r>
            <a:r>
              <a:rPr lang="en-US" sz="2400" dirty="0" err="1">
                <a:latin typeface="Symbol" panose="05050102010706020507" pitchFamily="18" charset="2"/>
              </a:rPr>
              <a:t>s</a:t>
            </a:r>
            <a:r>
              <a:rPr lang="en-US" sz="2400" baseline="-25000" dirty="0" err="1"/>
              <a:t>G</a:t>
            </a:r>
            <a:r>
              <a:rPr lang="en-US" sz="2400" baseline="-25000" dirty="0"/>
              <a:t>’</a:t>
            </a:r>
            <a:r>
              <a:rPr lang="en-US" sz="2400" dirty="0" smtClean="0"/>
              <a:t> is sub-modular.</a:t>
            </a:r>
            <a:endParaRPr lang="en-US" sz="2400" dirty="0"/>
          </a:p>
        </p:txBody>
      </p:sp>
    </p:spTree>
    <p:extLst>
      <p:ext uri="{BB962C8B-B14F-4D97-AF65-F5344CB8AC3E}">
        <p14:creationId xmlns:p14="http://schemas.microsoft.com/office/powerpoint/2010/main" val="1638490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Submodularity:</a:t>
            </a:r>
            <a:br>
              <a:rPr lang="en-US" dirty="0" smtClean="0"/>
            </a:br>
            <a:r>
              <a:rPr lang="en-US" dirty="0" smtClean="0"/>
              <a:t>The Live-Edge (Live-Arc) Model</a:t>
            </a:r>
            <a:endParaRPr lang="en-US" dirty="0"/>
          </a:p>
        </p:txBody>
      </p:sp>
      <p:sp>
        <p:nvSpPr>
          <p:cNvPr id="3" name="Content Placeholder 2"/>
          <p:cNvSpPr>
            <a:spLocks noGrp="1"/>
          </p:cNvSpPr>
          <p:nvPr>
            <p:ph idx="1"/>
          </p:nvPr>
        </p:nvSpPr>
        <p:spPr/>
        <p:txBody>
          <a:bodyPr>
            <a:noAutofit/>
          </a:bodyPr>
          <a:lstStyle/>
          <a:p>
            <a:r>
              <a:rPr lang="en-US" sz="1800" dirty="0" smtClean="0"/>
              <a:t>For  given G’, </a:t>
            </a:r>
            <a:r>
              <a:rPr lang="en-US" sz="1800" dirty="0" err="1">
                <a:latin typeface="Symbol" panose="05050102010706020507" pitchFamily="18" charset="2"/>
              </a:rPr>
              <a:t>s</a:t>
            </a:r>
            <a:r>
              <a:rPr lang="en-US" sz="1800" baseline="-25000" dirty="0" err="1"/>
              <a:t>G</a:t>
            </a:r>
            <a:r>
              <a:rPr lang="en-US" sz="1800" baseline="-25000" dirty="0"/>
              <a:t>’</a:t>
            </a:r>
            <a:r>
              <a:rPr lang="en-US" sz="1800" dirty="0" smtClean="0"/>
              <a:t> is sub-modular.</a:t>
            </a:r>
            <a:endParaRPr lang="en-US" sz="1800" dirty="0"/>
          </a:p>
          <a:p>
            <a:r>
              <a:rPr lang="en-US" sz="1800" dirty="0" smtClean="0"/>
              <a:t>Consider two sets, S,S’ where S’ is a superset of S and element s which is in neither.  Consider sets R(S), R(S’), and R({s}) which are the nodes reachable by S,S’, and s respectively (note the cardinality of these sets is the expected number of </a:t>
            </a:r>
            <a:r>
              <a:rPr lang="en-US" sz="1800" dirty="0" err="1" smtClean="0"/>
              <a:t>infectees</a:t>
            </a:r>
            <a:r>
              <a:rPr lang="en-US" sz="1800" dirty="0" smtClean="0"/>
              <a:t> under live-edge for G’).</a:t>
            </a:r>
          </a:p>
          <a:p>
            <a:r>
              <a:rPr lang="en-US" sz="1800" dirty="0" smtClean="0"/>
              <a:t>The set of nodes R(S)</a:t>
            </a:r>
            <a:r>
              <a:rPr lang="en-US" sz="1800" dirty="0"/>
              <a:t> </a:t>
            </a:r>
            <a:r>
              <a:rPr lang="en-US" sz="1800" dirty="0" smtClean="0">
                <a:latin typeface="Symbol" panose="05050102010706020507" pitchFamily="18" charset="2"/>
              </a:rPr>
              <a:t>Ç </a:t>
            </a:r>
            <a:r>
              <a:rPr lang="en-US" sz="1800" dirty="0" smtClean="0"/>
              <a:t>R({s}) is the set of all nodes reachable by a node in S and {s}.</a:t>
            </a:r>
          </a:p>
          <a:p>
            <a:r>
              <a:rPr lang="en-US" sz="1800" dirty="0" smtClean="0"/>
              <a:t>We can show </a:t>
            </a:r>
            <a:r>
              <a:rPr lang="en-US" sz="1800" dirty="0" err="1" smtClean="0"/>
              <a:t>submodularity</a:t>
            </a:r>
            <a:r>
              <a:rPr lang="en-US" sz="1800" dirty="0" smtClean="0"/>
              <a:t> by proving that |</a:t>
            </a:r>
            <a:r>
              <a:rPr lang="en-US" sz="1800" dirty="0"/>
              <a:t> </a:t>
            </a:r>
            <a:r>
              <a:rPr lang="en-US" sz="1800" dirty="0" smtClean="0"/>
              <a:t>R(S’) </a:t>
            </a:r>
            <a:r>
              <a:rPr lang="en-US" sz="1800" dirty="0">
                <a:latin typeface="Symbol" panose="05050102010706020507" pitchFamily="18" charset="2"/>
              </a:rPr>
              <a:t>Ç </a:t>
            </a:r>
            <a:r>
              <a:rPr lang="en-US" sz="1800" dirty="0"/>
              <a:t>R({s}) </a:t>
            </a:r>
            <a:r>
              <a:rPr lang="en-US" sz="1800" dirty="0" smtClean="0"/>
              <a:t>| </a:t>
            </a:r>
            <a:r>
              <a:rPr lang="en-US" sz="1800" dirty="0" smtClean="0">
                <a:latin typeface="Symbol" panose="05050102010706020507" pitchFamily="18" charset="2"/>
              </a:rPr>
              <a:t>³</a:t>
            </a:r>
            <a:r>
              <a:rPr lang="en-US" sz="1800" dirty="0" smtClean="0"/>
              <a:t> |</a:t>
            </a:r>
            <a:r>
              <a:rPr lang="en-US" sz="1800" dirty="0"/>
              <a:t> R(S) </a:t>
            </a:r>
            <a:r>
              <a:rPr lang="en-US" sz="1800" dirty="0">
                <a:latin typeface="Symbol" panose="05050102010706020507" pitchFamily="18" charset="2"/>
              </a:rPr>
              <a:t>Ç </a:t>
            </a:r>
            <a:r>
              <a:rPr lang="en-US" sz="1800" dirty="0"/>
              <a:t>R({s}) </a:t>
            </a:r>
            <a:r>
              <a:rPr lang="en-US" sz="1800" dirty="0" smtClean="0"/>
              <a:t>|</a:t>
            </a:r>
          </a:p>
          <a:p>
            <a:pPr lvl="1"/>
            <a:r>
              <a:rPr lang="en-US" sz="1600" dirty="0" smtClean="0"/>
              <a:t>Why?  As S’ is a superset, it </a:t>
            </a:r>
            <a:r>
              <a:rPr lang="en-US" sz="1600" dirty="0"/>
              <a:t>c</a:t>
            </a:r>
            <a:r>
              <a:rPr lang="en-US" sz="1600" dirty="0" smtClean="0"/>
              <a:t>ontain as many or more of the reachable nodes from s than S does.</a:t>
            </a:r>
          </a:p>
        </p:txBody>
      </p:sp>
    </p:spTree>
    <p:extLst>
      <p:ext uri="{BB962C8B-B14F-4D97-AF65-F5344CB8AC3E}">
        <p14:creationId xmlns:p14="http://schemas.microsoft.com/office/powerpoint/2010/main" val="37800469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Showing Submodularity:</a:t>
            </a:r>
            <a:br>
              <a:rPr lang="en-US" dirty="0" smtClean="0"/>
            </a:br>
            <a:r>
              <a:rPr lang="en-US" dirty="0" smtClean="0"/>
              <a:t>The Live-Edge (Live-Arc) Model</a:t>
            </a:r>
            <a:endParaRPr lang="en-US" dirty="0"/>
          </a:p>
        </p:txBody>
      </p:sp>
      <p:sp>
        <p:nvSpPr>
          <p:cNvPr id="3" name="Content Placeholder 2"/>
          <p:cNvSpPr>
            <a:spLocks noGrp="1"/>
          </p:cNvSpPr>
          <p:nvPr>
            <p:ph idx="1"/>
          </p:nvPr>
        </p:nvSpPr>
        <p:spPr/>
        <p:txBody>
          <a:bodyPr>
            <a:noAutofit/>
          </a:bodyPr>
          <a:lstStyle/>
          <a:p>
            <a:r>
              <a:rPr lang="en-US" dirty="0" smtClean="0"/>
              <a:t>So, since for any G’, </a:t>
            </a:r>
            <a:r>
              <a:rPr lang="en-US" dirty="0" err="1">
                <a:latin typeface="Symbol" panose="05050102010706020507" pitchFamily="18" charset="2"/>
              </a:rPr>
              <a:t>s</a:t>
            </a:r>
            <a:r>
              <a:rPr lang="en-US" baseline="-25000" dirty="0" err="1"/>
              <a:t>G</a:t>
            </a:r>
            <a:r>
              <a:rPr lang="en-US" baseline="-25000" dirty="0"/>
              <a:t>’</a:t>
            </a:r>
            <a:r>
              <a:rPr lang="en-US" dirty="0" smtClean="0"/>
              <a:t> is </a:t>
            </a:r>
            <a:r>
              <a:rPr lang="en-US" dirty="0" err="1" smtClean="0"/>
              <a:t>submodular</a:t>
            </a:r>
            <a:r>
              <a:rPr lang="en-US" dirty="0" smtClean="0"/>
              <a:t>, we can complete the proof.</a:t>
            </a:r>
          </a:p>
          <a:p>
            <a:r>
              <a:rPr lang="en-US" dirty="0" smtClean="0"/>
              <a:t>For any S, we have the following relationship:</a:t>
            </a:r>
          </a:p>
          <a:p>
            <a:pPr marL="201168" lvl="1" indent="0">
              <a:buNone/>
            </a:pPr>
            <a:r>
              <a:rPr lang="en-US" sz="2200" dirty="0" smtClean="0">
                <a:latin typeface="Symbol" panose="05050102010706020507" pitchFamily="18" charset="2"/>
              </a:rPr>
              <a:t>	</a:t>
            </a:r>
          </a:p>
          <a:p>
            <a:pPr marL="201168" lvl="1" indent="0">
              <a:buNone/>
            </a:pPr>
            <a:r>
              <a:rPr lang="en-US" sz="2200" dirty="0">
                <a:latin typeface="Symbol" panose="05050102010706020507" pitchFamily="18" charset="2"/>
              </a:rPr>
              <a:t>	</a:t>
            </a:r>
            <a:r>
              <a:rPr lang="en-US" sz="2800" dirty="0" err="1" smtClean="0">
                <a:latin typeface="Symbol" panose="05050102010706020507" pitchFamily="18" charset="2"/>
              </a:rPr>
              <a:t>s</a:t>
            </a:r>
            <a:r>
              <a:rPr lang="en-US" sz="2800" baseline="-25000" dirty="0" err="1" smtClean="0"/>
              <a:t>IC</a:t>
            </a:r>
            <a:r>
              <a:rPr lang="en-US" sz="2800" baseline="-25000" dirty="0" smtClean="0"/>
              <a:t> </a:t>
            </a:r>
            <a:r>
              <a:rPr lang="en-US" sz="2800" dirty="0" smtClean="0"/>
              <a:t>(S)=</a:t>
            </a:r>
            <a:r>
              <a:rPr lang="en-US" sz="3200" dirty="0" smtClean="0">
                <a:latin typeface="Symbol" panose="05050102010706020507" pitchFamily="18" charset="2"/>
              </a:rPr>
              <a:t>S</a:t>
            </a:r>
            <a:r>
              <a:rPr lang="en-US" sz="2000" baseline="-25000" dirty="0" smtClean="0"/>
              <a:t>G’</a:t>
            </a:r>
            <a:r>
              <a:rPr lang="en-US" sz="2000" dirty="0" smtClean="0"/>
              <a:t> </a:t>
            </a:r>
            <a:r>
              <a:rPr lang="en-US" sz="2800" dirty="0" err="1" smtClean="0"/>
              <a:t>Pr</a:t>
            </a:r>
            <a:r>
              <a:rPr lang="en-US" sz="2800" dirty="0" smtClean="0"/>
              <a:t>(G’) </a:t>
            </a:r>
            <a:r>
              <a:rPr lang="en-US" sz="2800" dirty="0">
                <a:latin typeface="Symbol" panose="05050102010706020507" pitchFamily="18" charset="2"/>
              </a:rPr>
              <a:t>´</a:t>
            </a:r>
            <a:r>
              <a:rPr lang="en-US" sz="2800" dirty="0" smtClean="0"/>
              <a:t> </a:t>
            </a:r>
            <a:r>
              <a:rPr lang="en-US" sz="2800" dirty="0" err="1">
                <a:latin typeface="Symbol" panose="05050102010706020507" pitchFamily="18" charset="2"/>
              </a:rPr>
              <a:t>s</a:t>
            </a:r>
            <a:r>
              <a:rPr lang="en-US" sz="2800" baseline="-25000" dirty="0" err="1"/>
              <a:t>G</a:t>
            </a:r>
            <a:r>
              <a:rPr lang="en-US" sz="2800" baseline="-25000" dirty="0"/>
              <a:t>’</a:t>
            </a:r>
            <a:r>
              <a:rPr lang="en-US" sz="2800" dirty="0"/>
              <a:t> </a:t>
            </a:r>
            <a:r>
              <a:rPr lang="en-US" sz="2800" dirty="0" smtClean="0"/>
              <a:t>(S)</a:t>
            </a:r>
          </a:p>
          <a:p>
            <a:pPr marL="201168" lvl="1" indent="0">
              <a:buNone/>
            </a:pPr>
            <a:endParaRPr lang="en-US" sz="2800" dirty="0"/>
          </a:p>
          <a:p>
            <a:pPr marL="201168" lvl="1" indent="0">
              <a:buNone/>
            </a:pPr>
            <a:r>
              <a:rPr lang="en-US" sz="2000" dirty="0" smtClean="0"/>
              <a:t>As positive linear combinations of </a:t>
            </a:r>
            <a:r>
              <a:rPr lang="en-US" sz="2000" dirty="0" err="1" smtClean="0"/>
              <a:t>submodular</a:t>
            </a:r>
            <a:r>
              <a:rPr lang="en-US" sz="2000" dirty="0" smtClean="0"/>
              <a:t> functions are also </a:t>
            </a:r>
            <a:r>
              <a:rPr lang="en-US" sz="2000" dirty="0" err="1" smtClean="0"/>
              <a:t>submodular</a:t>
            </a:r>
            <a:r>
              <a:rPr lang="en-US" sz="2000" dirty="0" smtClean="0"/>
              <a:t>, we have completed the proof!</a:t>
            </a:r>
          </a:p>
          <a:p>
            <a:pPr marL="201168" lvl="1" indent="0">
              <a:buNone/>
            </a:pPr>
            <a:endParaRPr lang="en-US" sz="2000" dirty="0"/>
          </a:p>
        </p:txBody>
      </p:sp>
    </p:spTree>
    <p:extLst>
      <p:ext uri="{BB962C8B-B14F-4D97-AF65-F5344CB8AC3E}">
        <p14:creationId xmlns:p14="http://schemas.microsoft.com/office/powerpoint/2010/main" val="378169531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Approximation</a:t>
            </a:r>
            <a:endParaRPr lang="en-US" dirty="0"/>
          </a:p>
        </p:txBody>
      </p:sp>
      <p:sp>
        <p:nvSpPr>
          <p:cNvPr id="3" name="Content Placeholder 2"/>
          <p:cNvSpPr>
            <a:spLocks noGrp="1"/>
          </p:cNvSpPr>
          <p:nvPr>
            <p:ph idx="1"/>
          </p:nvPr>
        </p:nvSpPr>
        <p:spPr/>
        <p:txBody>
          <a:bodyPr/>
          <a:lstStyle/>
          <a:p>
            <a:r>
              <a:rPr lang="en-US" dirty="0" smtClean="0"/>
              <a:t>So, now we can use the greedy approximation an obtain the theoretical guarantee.</a:t>
            </a:r>
          </a:p>
          <a:p>
            <a:pPr marL="0" indent="0">
              <a:buNone/>
            </a:pPr>
            <a:endParaRPr lang="en-US" dirty="0" smtClean="0"/>
          </a:p>
          <a:p>
            <a:pPr marL="0" indent="0">
              <a:buNone/>
            </a:pPr>
            <a:r>
              <a:rPr lang="en-US" dirty="0"/>
              <a:t> </a:t>
            </a:r>
            <a:r>
              <a:rPr lang="en-US" dirty="0" smtClean="0"/>
              <a:t>The algorithm proceeds as follows:</a:t>
            </a:r>
          </a:p>
          <a:p>
            <a:pPr marL="457200" indent="-457200">
              <a:buFont typeface="+mj-lt"/>
              <a:buAutoNum type="arabicPeriod"/>
            </a:pPr>
            <a:r>
              <a:rPr lang="en-US" dirty="0" smtClean="0"/>
              <a:t>Set S = </a:t>
            </a:r>
            <a:r>
              <a:rPr lang="en-US" dirty="0" smtClean="0">
                <a:latin typeface="Symbol" panose="05050102010706020507" pitchFamily="18" charset="2"/>
              </a:rPr>
              <a:t>Æ</a:t>
            </a:r>
            <a:endParaRPr lang="en-US" i="1" dirty="0" smtClean="0"/>
          </a:p>
          <a:p>
            <a:pPr marL="457200" indent="-457200">
              <a:buFont typeface="+mj-lt"/>
              <a:buAutoNum type="arabicPeriod"/>
            </a:pPr>
            <a:r>
              <a:rPr lang="en-US" dirty="0" smtClean="0"/>
              <a:t>While |S| </a:t>
            </a:r>
            <a:r>
              <a:rPr lang="en-US" b="1" dirty="0" smtClean="0">
                <a:latin typeface="Symbol" panose="05050102010706020507" pitchFamily="18" charset="2"/>
              </a:rPr>
              <a:t>£ </a:t>
            </a:r>
            <a:r>
              <a:rPr lang="en-US" dirty="0" smtClean="0"/>
              <a:t>K</a:t>
            </a:r>
          </a:p>
          <a:p>
            <a:pPr marL="749808" lvl="1" indent="-457200">
              <a:buFont typeface="+mj-lt"/>
              <a:buAutoNum type="arabicPeriod"/>
            </a:pPr>
            <a:r>
              <a:rPr lang="en-US" dirty="0" smtClean="0"/>
              <a:t>Pick v </a:t>
            </a:r>
            <a:r>
              <a:rPr lang="en-US" dirty="0">
                <a:latin typeface="Symbol" panose="05050102010706020507" pitchFamily="18" charset="2"/>
              </a:rPr>
              <a:t>Î</a:t>
            </a:r>
            <a:r>
              <a:rPr lang="en-US" dirty="0" smtClean="0"/>
              <a:t> V-S where </a:t>
            </a:r>
            <a:r>
              <a:rPr lang="en-US" dirty="0" err="1" smtClean="0">
                <a:latin typeface="Symbol" panose="05050102010706020507" pitchFamily="18" charset="2"/>
              </a:rPr>
              <a:t>s</a:t>
            </a:r>
            <a:r>
              <a:rPr lang="en-US" baseline="-25000" dirty="0" err="1" smtClean="0"/>
              <a:t>IC</a:t>
            </a:r>
            <a:r>
              <a:rPr lang="en-US" dirty="0" smtClean="0"/>
              <a:t>(S </a:t>
            </a:r>
            <a:r>
              <a:rPr lang="en-US" dirty="0" smtClean="0">
                <a:latin typeface="Symbol" panose="05050102010706020507" pitchFamily="18" charset="2"/>
              </a:rPr>
              <a:t>È</a:t>
            </a:r>
            <a:r>
              <a:rPr lang="en-US" dirty="0" smtClean="0"/>
              <a:t> {v})-</a:t>
            </a:r>
            <a:r>
              <a:rPr lang="en-US" dirty="0">
                <a:latin typeface="Symbol" panose="05050102010706020507" pitchFamily="18" charset="2"/>
              </a:rPr>
              <a:t> </a:t>
            </a:r>
            <a:r>
              <a:rPr lang="en-US" dirty="0" err="1" smtClean="0">
                <a:latin typeface="Symbol" panose="05050102010706020507" pitchFamily="18" charset="2"/>
              </a:rPr>
              <a:t>s</a:t>
            </a:r>
            <a:r>
              <a:rPr lang="en-US" baseline="-25000" dirty="0" err="1" smtClean="0"/>
              <a:t>IC</a:t>
            </a:r>
            <a:r>
              <a:rPr lang="en-US" dirty="0" smtClean="0"/>
              <a:t>(S) is the greatest</a:t>
            </a:r>
          </a:p>
          <a:p>
            <a:pPr marL="749808" lvl="1" indent="-457200">
              <a:buFont typeface="+mj-lt"/>
              <a:buAutoNum type="arabicPeriod"/>
            </a:pPr>
            <a:r>
              <a:rPr lang="en-US" dirty="0" smtClean="0"/>
              <a:t>Add v to S</a:t>
            </a:r>
          </a:p>
          <a:p>
            <a:pPr marL="457200" indent="-457200">
              <a:buFont typeface="+mj-lt"/>
              <a:buAutoNum type="arabicPeriod"/>
            </a:pPr>
            <a:r>
              <a:rPr lang="en-US" dirty="0" smtClean="0"/>
              <a:t>Return S</a:t>
            </a:r>
          </a:p>
          <a:p>
            <a:endParaRPr lang="en-US" dirty="0"/>
          </a:p>
          <a:p>
            <a:endParaRPr lang="en-US" dirty="0"/>
          </a:p>
        </p:txBody>
      </p:sp>
    </p:spTree>
    <p:extLst>
      <p:ext uri="{BB962C8B-B14F-4D97-AF65-F5344CB8AC3E}">
        <p14:creationId xmlns:p14="http://schemas.microsoft.com/office/powerpoint/2010/main" val="5840805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Approximation</a:t>
            </a:r>
          </a:p>
        </p:txBody>
      </p:sp>
      <p:sp>
        <p:nvSpPr>
          <p:cNvPr id="4" name="Text Placeholder 3"/>
          <p:cNvSpPr>
            <a:spLocks noGrp="1"/>
          </p:cNvSpPr>
          <p:nvPr>
            <p:ph type="body" idx="1"/>
          </p:nvPr>
        </p:nvSpPr>
        <p:spPr/>
        <p:txBody>
          <a:bodyPr/>
          <a:lstStyle/>
          <a:p>
            <a:r>
              <a:rPr lang="en-US" dirty="0" smtClean="0"/>
              <a:t>positives</a:t>
            </a:r>
            <a:endParaRPr lang="en-US" dirty="0"/>
          </a:p>
        </p:txBody>
      </p:sp>
      <p:sp>
        <p:nvSpPr>
          <p:cNvPr id="5" name="Content Placeholder 4"/>
          <p:cNvSpPr>
            <a:spLocks noGrp="1"/>
          </p:cNvSpPr>
          <p:nvPr>
            <p:ph sz="half" idx="2"/>
          </p:nvPr>
        </p:nvSpPr>
        <p:spPr/>
        <p:txBody>
          <a:bodyPr>
            <a:normAutofit/>
          </a:bodyPr>
          <a:lstStyle/>
          <a:p>
            <a:pPr lvl="1"/>
            <a:r>
              <a:rPr lang="en-US" sz="2400" dirty="0" smtClean="0"/>
              <a:t>Runs in polynomial time (with a PTIME approximation for </a:t>
            </a:r>
            <a:r>
              <a:rPr lang="en-US" sz="2400" dirty="0"/>
              <a:t> </a:t>
            </a:r>
            <a:r>
              <a:rPr lang="en-US" sz="2400" dirty="0" err="1" smtClean="0">
                <a:latin typeface="Symbol" panose="05050102010706020507" pitchFamily="18" charset="2"/>
              </a:rPr>
              <a:t>s</a:t>
            </a:r>
            <a:r>
              <a:rPr lang="en-US" sz="2400" baseline="-25000" dirty="0" err="1" smtClean="0"/>
              <a:t>IC</a:t>
            </a:r>
            <a:r>
              <a:rPr lang="en-US" sz="2400" dirty="0" smtClean="0"/>
              <a:t>).</a:t>
            </a:r>
          </a:p>
          <a:p>
            <a:pPr lvl="1"/>
            <a:endParaRPr lang="en-US" sz="2400" dirty="0"/>
          </a:p>
          <a:p>
            <a:pPr lvl="1"/>
            <a:r>
              <a:rPr lang="en-US" sz="2400" dirty="0" smtClean="0"/>
              <a:t>“Provable” approximation ratio</a:t>
            </a:r>
          </a:p>
          <a:p>
            <a:pPr lvl="1"/>
            <a:endParaRPr lang="en-US" sz="2400" dirty="0" smtClean="0"/>
          </a:p>
          <a:p>
            <a:pPr lvl="1"/>
            <a:r>
              <a:rPr lang="en-US" sz="2400" dirty="0" smtClean="0"/>
              <a:t>Easy to implement</a:t>
            </a:r>
            <a:endParaRPr lang="en-US" sz="2400" dirty="0"/>
          </a:p>
        </p:txBody>
      </p:sp>
      <p:sp>
        <p:nvSpPr>
          <p:cNvPr id="6" name="Text Placeholder 5"/>
          <p:cNvSpPr>
            <a:spLocks noGrp="1"/>
          </p:cNvSpPr>
          <p:nvPr>
            <p:ph type="body" sz="quarter" idx="3"/>
          </p:nvPr>
        </p:nvSpPr>
        <p:spPr/>
        <p:txBody>
          <a:bodyPr/>
          <a:lstStyle/>
          <a:p>
            <a:r>
              <a:rPr lang="en-US" dirty="0" smtClean="0"/>
              <a:t>negatives</a:t>
            </a:r>
            <a:endParaRPr lang="en-US" dirty="0"/>
          </a:p>
        </p:txBody>
      </p:sp>
      <p:sp>
        <p:nvSpPr>
          <p:cNvPr id="7" name="Content Placeholder 6"/>
          <p:cNvSpPr>
            <a:spLocks noGrp="1"/>
          </p:cNvSpPr>
          <p:nvPr>
            <p:ph sz="quarter" idx="4"/>
          </p:nvPr>
        </p:nvSpPr>
        <p:spPr>
          <a:xfrm>
            <a:off x="4663440" y="2582333"/>
            <a:ext cx="3703320" cy="3651041"/>
          </a:xfrm>
        </p:spPr>
        <p:txBody>
          <a:bodyPr>
            <a:normAutofit fontScale="92500" lnSpcReduction="10000"/>
          </a:bodyPr>
          <a:lstStyle/>
          <a:p>
            <a:pPr lvl="1"/>
            <a:r>
              <a:rPr lang="en-US" sz="2400" dirty="0" smtClean="0"/>
              <a:t>O(</a:t>
            </a:r>
            <a:r>
              <a:rPr lang="en-US" sz="2400" dirty="0" err="1" smtClean="0"/>
              <a:t>nK</a:t>
            </a:r>
            <a:r>
              <a:rPr lang="en-US" sz="2400" dirty="0" smtClean="0"/>
              <a:t>) evaluations of </a:t>
            </a:r>
            <a:r>
              <a:rPr lang="en-US" sz="2400" dirty="0" err="1" smtClean="0">
                <a:latin typeface="Symbol" panose="05050102010706020507" pitchFamily="18" charset="2"/>
              </a:rPr>
              <a:t>s</a:t>
            </a:r>
            <a:r>
              <a:rPr lang="en-US" sz="2400" baseline="-25000" dirty="0" err="1" smtClean="0"/>
              <a:t>IC</a:t>
            </a:r>
            <a:r>
              <a:rPr lang="en-US" sz="2400" dirty="0" smtClean="0"/>
              <a:t> – this is expensive as </a:t>
            </a:r>
            <a:r>
              <a:rPr lang="en-US" sz="2400" dirty="0" err="1" smtClean="0">
                <a:latin typeface="Symbol" panose="05050102010706020507" pitchFamily="18" charset="2"/>
              </a:rPr>
              <a:t>s</a:t>
            </a:r>
            <a:r>
              <a:rPr lang="en-US" sz="2400" baseline="-25000" dirty="0" err="1" smtClean="0"/>
              <a:t>IC</a:t>
            </a:r>
            <a:r>
              <a:rPr lang="en-US" sz="2400" dirty="0"/>
              <a:t> </a:t>
            </a:r>
            <a:r>
              <a:rPr lang="en-US" sz="2400" dirty="0" smtClean="0"/>
              <a:t>is normally calculated by simulation (later we will see how to speed this up somewhat)</a:t>
            </a:r>
          </a:p>
          <a:p>
            <a:pPr lvl="1"/>
            <a:endParaRPr lang="en-US" sz="2400" dirty="0"/>
          </a:p>
          <a:p>
            <a:pPr lvl="1"/>
            <a:r>
              <a:rPr lang="en-US" sz="2400" dirty="0" smtClean="0"/>
              <a:t>Approximation ratio only holds if you have an oracle to </a:t>
            </a:r>
            <a:r>
              <a:rPr lang="en-US" sz="2400" dirty="0" err="1">
                <a:latin typeface="Symbol" panose="05050102010706020507" pitchFamily="18" charset="2"/>
              </a:rPr>
              <a:t>s</a:t>
            </a:r>
            <a:r>
              <a:rPr lang="en-US" sz="2400" baseline="-25000" dirty="0" err="1"/>
              <a:t>IC</a:t>
            </a:r>
            <a:r>
              <a:rPr lang="en-US" sz="2400" dirty="0"/>
              <a:t> </a:t>
            </a:r>
            <a:r>
              <a:rPr lang="en-US" sz="2400" dirty="0" smtClean="0"/>
              <a:t>– which is #P-hard to evaluate (and there is no known approximation)</a:t>
            </a:r>
            <a:endParaRPr lang="en-US" sz="2400" dirty="0"/>
          </a:p>
          <a:p>
            <a:endParaRPr lang="en-US" dirty="0"/>
          </a:p>
        </p:txBody>
      </p:sp>
    </p:spTree>
    <p:extLst>
      <p:ext uri="{BB962C8B-B14F-4D97-AF65-F5344CB8AC3E}">
        <p14:creationId xmlns:p14="http://schemas.microsoft.com/office/powerpoint/2010/main" val="28225034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the Tipping Model</a:t>
            </a:r>
            <a:endParaRPr lang="en-US" dirty="0"/>
          </a:p>
        </p:txBody>
      </p:sp>
      <p:sp>
        <p:nvSpPr>
          <p:cNvPr id="3" name="Content Placeholder 2"/>
          <p:cNvSpPr>
            <a:spLocks noGrp="1"/>
          </p:cNvSpPr>
          <p:nvPr>
            <p:ph idx="1"/>
          </p:nvPr>
        </p:nvSpPr>
        <p:spPr>
          <a:xfrm>
            <a:off x="457202" y="2279561"/>
            <a:ext cx="3886198" cy="4121241"/>
          </a:xfrm>
        </p:spPr>
        <p:txBody>
          <a:bodyPr>
            <a:normAutofit/>
          </a:bodyPr>
          <a:lstStyle/>
          <a:p>
            <a:r>
              <a:rPr lang="en-US" dirty="0" smtClean="0"/>
              <a:t>The “tipping point” is often referred to in popular literature.</a:t>
            </a:r>
          </a:p>
          <a:p>
            <a:pPr lvl="1"/>
            <a:r>
              <a:rPr lang="en-US" dirty="0" smtClean="0"/>
              <a:t>First introduced in Schelling ‘78 and </a:t>
            </a:r>
            <a:r>
              <a:rPr lang="en-US" dirty="0" err="1" smtClean="0"/>
              <a:t>Granovetter</a:t>
            </a:r>
            <a:r>
              <a:rPr lang="en-US" dirty="0" smtClean="0"/>
              <a:t> ‘78</a:t>
            </a:r>
          </a:p>
          <a:p>
            <a:r>
              <a:rPr lang="en-US" dirty="0" smtClean="0"/>
              <a:t>In layman’s terms:</a:t>
            </a:r>
          </a:p>
          <a:p>
            <a:pPr lvl="1"/>
            <a:r>
              <a:rPr lang="en-US" dirty="0" smtClean="0"/>
              <a:t>Every member of the population has a threshold </a:t>
            </a:r>
            <a:r>
              <a:rPr lang="en-US" b="1" i="1" dirty="0" smtClean="0"/>
              <a:t>k</a:t>
            </a:r>
            <a:endParaRPr lang="en-US" b="1" i="1" dirty="0" smtClean="0">
              <a:latin typeface="Symbol" pitchFamily="18" charset="2"/>
            </a:endParaRPr>
          </a:p>
          <a:p>
            <a:pPr lvl="1"/>
            <a:r>
              <a:rPr lang="en-US" dirty="0" smtClean="0"/>
              <a:t>If </a:t>
            </a:r>
            <a:r>
              <a:rPr lang="en-US" b="1" i="1" dirty="0" smtClean="0"/>
              <a:t>k</a:t>
            </a:r>
            <a:r>
              <a:rPr lang="en-US" dirty="0" smtClean="0"/>
              <a:t> number of your friends adopt a behavior – then you will too.</a:t>
            </a:r>
            <a:endParaRPr lang="en-US" dirty="0"/>
          </a:p>
        </p:txBody>
      </p:sp>
      <p:pic>
        <p:nvPicPr>
          <p:cNvPr id="1034" name="Picture 10" descr="C:\Users\PS_DELL\Dropbox\briefing slides\2012\images\MC900441940.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PS_DELL\Dropbox\briefing slides\2012\images\MC900441940-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PS_DELL\Dropbox\briefing slides\2012\images\MC900441940-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PS_DELL\Dropbox\briefing slides\2012\images\MC900441940-3.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PS_DELL\Dropbox\briefing slides\2012\images\MC900441940-4.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PS_DELL\Dropbox\briefing slides\2012\images\MC900441940-5.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423160"/>
            <a:ext cx="3542858" cy="293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74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3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03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03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Threshold Model (LT)</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We assume that the thresholds are </a:t>
            </a:r>
            <a:r>
              <a:rPr lang="en-US" sz="3200" b="1" u="sng" dirty="0" smtClean="0"/>
              <a:t>not observed.</a:t>
            </a:r>
          </a:p>
          <a:p>
            <a:endParaRPr lang="en-US" sz="3200" b="1" u="sng" dirty="0"/>
          </a:p>
          <a:p>
            <a:r>
              <a:rPr lang="en-US" sz="3200" dirty="0" smtClean="0"/>
              <a:t>And instead the thresholds are selected with a uniform </a:t>
            </a:r>
            <a:r>
              <a:rPr lang="en-US" sz="3200" b="1" u="sng" dirty="0" smtClean="0"/>
              <a:t>probability distribution.</a:t>
            </a:r>
          </a:p>
          <a:p>
            <a:endParaRPr lang="en-US" dirty="0" smtClean="0"/>
          </a:p>
          <a:p>
            <a:endParaRPr lang="en-US" dirty="0"/>
          </a:p>
          <a:p>
            <a:endParaRPr lang="en-US" dirty="0"/>
          </a:p>
          <a:p>
            <a:r>
              <a:rPr lang="en-US" dirty="0" smtClean="0"/>
              <a:t>(The KKT paper extends tipping to its natural, weighted variant where each directed edge has a nonnegative weight and the sum of incoming edge weights sum to less than or equal  to one)</a:t>
            </a:r>
            <a:endParaRPr lang="en-US" dirty="0"/>
          </a:p>
        </p:txBody>
      </p:sp>
    </p:spTree>
    <p:extLst>
      <p:ext uri="{BB962C8B-B14F-4D97-AF65-F5344CB8AC3E}">
        <p14:creationId xmlns:p14="http://schemas.microsoft.com/office/powerpoint/2010/main" val="25398554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Tipping and LT</a:t>
            </a:r>
            <a:endParaRPr lang="en-US" dirty="0"/>
          </a:p>
        </p:txBody>
      </p:sp>
      <p:sp>
        <p:nvSpPr>
          <p:cNvPr id="4" name="Text Placeholder 3"/>
          <p:cNvSpPr>
            <a:spLocks noGrp="1"/>
          </p:cNvSpPr>
          <p:nvPr>
            <p:ph type="body" idx="1"/>
          </p:nvPr>
        </p:nvSpPr>
        <p:spPr/>
        <p:txBody>
          <a:bodyPr/>
          <a:lstStyle/>
          <a:p>
            <a:r>
              <a:rPr lang="en-US" dirty="0" smtClean="0">
                <a:solidFill>
                  <a:srgbClr val="FF0000"/>
                </a:solidFill>
              </a:rPr>
              <a:t>Deterministic tipping</a:t>
            </a:r>
            <a:endParaRPr lang="en-US" dirty="0">
              <a:solidFill>
                <a:srgbClr val="FF0000"/>
              </a:solidFill>
            </a:endParaRPr>
          </a:p>
        </p:txBody>
      </p:sp>
      <p:sp>
        <p:nvSpPr>
          <p:cNvPr id="5" name="Content Placeholder 4"/>
          <p:cNvSpPr>
            <a:spLocks noGrp="1"/>
          </p:cNvSpPr>
          <p:nvPr>
            <p:ph sz="half" idx="2"/>
          </p:nvPr>
        </p:nvSpPr>
        <p:spPr/>
        <p:txBody>
          <a:bodyPr/>
          <a:lstStyle/>
          <a:p>
            <a:r>
              <a:rPr lang="en-US" dirty="0" smtClean="0"/>
              <a:t>Thresholds are deterministic</a:t>
            </a:r>
          </a:p>
          <a:p>
            <a:r>
              <a:rPr lang="en-US" dirty="0" smtClean="0"/>
              <a:t>Calculating outcome of diffusion is in PTIME</a:t>
            </a:r>
          </a:p>
          <a:p>
            <a:r>
              <a:rPr lang="en-US" dirty="0" smtClean="0"/>
              <a:t>Target set selection NP-Complete</a:t>
            </a:r>
          </a:p>
          <a:p>
            <a:r>
              <a:rPr lang="en-US" dirty="0" smtClean="0"/>
              <a:t>Oracle is not sub-modular</a:t>
            </a:r>
          </a:p>
          <a:p>
            <a:r>
              <a:rPr lang="en-US" dirty="0" smtClean="0"/>
              <a:t>With non-trivial thresholds, need a </a:t>
            </a:r>
            <a:r>
              <a:rPr lang="en-US" i="1" dirty="0" smtClean="0"/>
              <a:t>set</a:t>
            </a:r>
            <a:r>
              <a:rPr lang="en-US" dirty="0" smtClean="0"/>
              <a:t> of nodes to initiate diffusion</a:t>
            </a:r>
            <a:endParaRPr lang="en-US" dirty="0"/>
          </a:p>
        </p:txBody>
      </p:sp>
      <p:sp>
        <p:nvSpPr>
          <p:cNvPr id="6" name="Text Placeholder 5"/>
          <p:cNvSpPr>
            <a:spLocks noGrp="1"/>
          </p:cNvSpPr>
          <p:nvPr>
            <p:ph type="body" sz="quarter" idx="3"/>
          </p:nvPr>
        </p:nvSpPr>
        <p:spPr/>
        <p:txBody>
          <a:bodyPr/>
          <a:lstStyle/>
          <a:p>
            <a:r>
              <a:rPr lang="en-US" dirty="0" smtClean="0">
                <a:solidFill>
                  <a:srgbClr val="FF0000"/>
                </a:solidFill>
              </a:rPr>
              <a:t>Lt model</a:t>
            </a:r>
            <a:endParaRPr lang="en-US" dirty="0">
              <a:solidFill>
                <a:srgbClr val="FF0000"/>
              </a:solidFill>
            </a:endParaRPr>
          </a:p>
        </p:txBody>
      </p:sp>
      <p:sp>
        <p:nvSpPr>
          <p:cNvPr id="7" name="Content Placeholder 6"/>
          <p:cNvSpPr>
            <a:spLocks noGrp="1"/>
          </p:cNvSpPr>
          <p:nvPr>
            <p:ph sz="quarter" idx="4"/>
          </p:nvPr>
        </p:nvSpPr>
        <p:spPr/>
        <p:txBody>
          <a:bodyPr/>
          <a:lstStyle/>
          <a:p>
            <a:r>
              <a:rPr lang="en-US" dirty="0" smtClean="0"/>
              <a:t>Thresholds are probabilistic</a:t>
            </a:r>
          </a:p>
          <a:p>
            <a:r>
              <a:rPr lang="en-US" dirty="0" smtClean="0"/>
              <a:t>Calculating outcome of diffusion is #P-Hard</a:t>
            </a:r>
          </a:p>
          <a:p>
            <a:r>
              <a:rPr lang="en-US" dirty="0" smtClean="0"/>
              <a:t>Maximum Influence is NP-Hard</a:t>
            </a:r>
          </a:p>
          <a:p>
            <a:r>
              <a:rPr lang="en-US" dirty="0" smtClean="0"/>
              <a:t>Oracle is sub-modular</a:t>
            </a:r>
          </a:p>
          <a:p>
            <a:r>
              <a:rPr lang="en-US" dirty="0" smtClean="0"/>
              <a:t>Single-node initiated diffusion can potentially cause a high number of infected nodes in expectation</a:t>
            </a:r>
            <a:endParaRPr lang="en-US" dirty="0"/>
          </a:p>
        </p:txBody>
      </p:sp>
    </p:spTree>
    <p:extLst>
      <p:ext uri="{BB962C8B-B14F-4D97-AF65-F5344CB8AC3E}">
        <p14:creationId xmlns:p14="http://schemas.microsoft.com/office/powerpoint/2010/main" val="21739315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Equivalence to the Live-Arc Model</a:t>
            </a:r>
            <a:endParaRPr lang="en-US" dirty="0"/>
          </a:p>
        </p:txBody>
      </p:sp>
      <p:sp>
        <p:nvSpPr>
          <p:cNvPr id="3" name="Content Placeholder 2"/>
          <p:cNvSpPr>
            <a:spLocks noGrp="1"/>
          </p:cNvSpPr>
          <p:nvPr>
            <p:ph idx="1"/>
          </p:nvPr>
        </p:nvSpPr>
        <p:spPr/>
        <p:txBody>
          <a:bodyPr>
            <a:normAutofit/>
          </a:bodyPr>
          <a:lstStyle/>
          <a:p>
            <a:r>
              <a:rPr lang="en-US" sz="2400" dirty="0" smtClean="0"/>
              <a:t>In the analysis of the LT model, we use the “live arc” model for much of the analysis.</a:t>
            </a:r>
          </a:p>
          <a:p>
            <a:endParaRPr lang="en-US" sz="2400" dirty="0"/>
          </a:p>
          <a:p>
            <a:r>
              <a:rPr lang="en-US" sz="2400" b="1" dirty="0" smtClean="0"/>
              <a:t>However, the key difference is that the probability over the deterministic graphs will be different from the case of the independent cascade (and SIR) model.</a:t>
            </a:r>
          </a:p>
          <a:p>
            <a:endParaRPr lang="en-US" sz="2400" b="1" dirty="0"/>
          </a:p>
          <a:p>
            <a:r>
              <a:rPr lang="en-US" sz="2400" dirty="0" smtClean="0"/>
              <a:t>Key intuition: for each node, we care about the </a:t>
            </a:r>
            <a:r>
              <a:rPr lang="en-US" sz="2400" b="1" i="1" dirty="0" smtClean="0"/>
              <a:t>last incoming neighbor that led to activation.</a:t>
            </a:r>
            <a:endParaRPr lang="en-US" sz="2400" dirty="0"/>
          </a:p>
        </p:txBody>
      </p:sp>
    </p:spTree>
    <p:extLst>
      <p:ext uri="{BB962C8B-B14F-4D97-AF65-F5344CB8AC3E}">
        <p14:creationId xmlns:p14="http://schemas.microsoft.com/office/powerpoint/2010/main" val="933675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Expected number of </a:t>
            </a:r>
            <a:r>
              <a:rPr lang="en-US" dirty="0" err="1" smtClean="0"/>
              <a:t>infectees</a:t>
            </a:r>
            <a:r>
              <a:rPr lang="en-US" dirty="0" smtClean="0"/>
              <a:t> Solvable in PTIME for DAGs</a:t>
            </a:r>
            <a:endParaRPr lang="en-US" dirty="0"/>
          </a:p>
        </p:txBody>
      </p:sp>
      <p:sp>
        <p:nvSpPr>
          <p:cNvPr id="3" name="Content Placeholder 2"/>
          <p:cNvSpPr>
            <a:spLocks noGrp="1"/>
          </p:cNvSpPr>
          <p:nvPr>
            <p:ph idx="1"/>
          </p:nvPr>
        </p:nvSpPr>
        <p:spPr>
          <a:xfrm>
            <a:off x="822959" y="1845734"/>
            <a:ext cx="7126422" cy="4023360"/>
          </a:xfrm>
        </p:spPr>
        <p:txBody>
          <a:bodyPr>
            <a:normAutofit/>
          </a:bodyPr>
          <a:lstStyle/>
          <a:p>
            <a:r>
              <a:rPr lang="en-US" sz="2400" dirty="0" smtClean="0"/>
              <a:t>Intuition: Without circularity, each level of nodes in the DAG cannot be influence by nodes they have a directed path to – hence the calculation becomes straightforward.</a:t>
            </a:r>
            <a:endParaRPr lang="en-US" sz="2400" dirty="0"/>
          </a:p>
        </p:txBody>
      </p:sp>
      <p:pic>
        <p:nvPicPr>
          <p:cNvPr id="6" name="Picture 5" descr="Screenshot 2015-05-21 17.31.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3" y="3778250"/>
            <a:ext cx="6673270" cy="2169584"/>
          </a:xfrm>
          <a:prstGeom prst="rect">
            <a:avLst/>
          </a:prstGeom>
        </p:spPr>
      </p:pic>
    </p:spTree>
    <p:extLst>
      <p:ext uri="{BB962C8B-B14F-4D97-AF65-F5344CB8AC3E}">
        <p14:creationId xmlns:p14="http://schemas.microsoft.com/office/powerpoint/2010/main" val="11875890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9695</TotalTime>
  <Words>16111</Words>
  <Application>Microsoft Office PowerPoint</Application>
  <PresentationFormat>On-screen Show (4:3)</PresentationFormat>
  <Paragraphs>1908</Paragraphs>
  <Slides>229</Slides>
  <Notes>26</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229</vt:i4>
      </vt:variant>
    </vt:vector>
  </HeadingPairs>
  <TitlesOfParts>
    <vt:vector size="231" baseType="lpstr">
      <vt:lpstr>Retrospect</vt:lpstr>
      <vt:lpstr>Acrobat Document</vt:lpstr>
      <vt:lpstr>Diffusion in Social Networks</vt:lpstr>
      <vt:lpstr>CySIS Lab</vt:lpstr>
      <vt:lpstr>CySIS Lab: Social Network Analysis Group</vt:lpstr>
      <vt:lpstr>Diffusion in Social Networks</vt:lpstr>
      <vt:lpstr>Tutorial Objectives</vt:lpstr>
      <vt:lpstr>Tutorial Schedule</vt:lpstr>
      <vt:lpstr>PowerPoint Presentation</vt:lpstr>
      <vt:lpstr>Model Basics</vt:lpstr>
      <vt:lpstr>Model Basics</vt:lpstr>
      <vt:lpstr>SIR Model</vt:lpstr>
      <vt:lpstr>SIR Model</vt:lpstr>
      <vt:lpstr>PowerPoint Presentation</vt:lpstr>
      <vt:lpstr>SIR Model in term of differential equations</vt:lpstr>
      <vt:lpstr>SIR Model in term of differential equations</vt:lpstr>
      <vt:lpstr>SIS Model</vt:lpstr>
      <vt:lpstr>SIS Model</vt:lpstr>
      <vt:lpstr>Monotonicity</vt:lpstr>
      <vt:lpstr>Outcomes</vt:lpstr>
      <vt:lpstr>Estimating the Expected Number of Infectees through Simulation</vt:lpstr>
      <vt:lpstr>Estimating the Expected Number of Infectees through Simulation</vt:lpstr>
      <vt:lpstr>Computing Expected Number of Infectees Exactly</vt:lpstr>
      <vt:lpstr>Bad News</vt:lpstr>
      <vt:lpstr>Centrality and Expected Number of Infectees</vt:lpstr>
      <vt:lpstr>Kitsak et al: Connections Aren’t Everything</vt:lpstr>
      <vt:lpstr>Shell Number</vt:lpstr>
      <vt:lpstr>Shell Decomposition</vt:lpstr>
      <vt:lpstr>Imprecision Metric</vt:lpstr>
      <vt:lpstr>Experiments and Results</vt:lpstr>
      <vt:lpstr>ClusterRank (Chen et al.)</vt:lpstr>
      <vt:lpstr>PowerPoint Presentation</vt:lpstr>
      <vt:lpstr>Reference</vt:lpstr>
      <vt:lpstr>PowerPoint Presentation</vt:lpstr>
      <vt:lpstr>Schelling: Racial Segregation</vt:lpstr>
      <vt:lpstr>Schelling: Racial Segregation</vt:lpstr>
      <vt:lpstr>Tipping</vt:lpstr>
      <vt:lpstr>Tipping</vt:lpstr>
      <vt:lpstr>Preliminaries</vt:lpstr>
      <vt:lpstr>Activation Function</vt:lpstr>
      <vt:lpstr>The Activation of Nodes</vt:lpstr>
      <vt:lpstr>The Activation of Nodes</vt:lpstr>
      <vt:lpstr>The Activation of Nodes</vt:lpstr>
      <vt:lpstr>Determining the Outcome of a Diffusion Process</vt:lpstr>
      <vt:lpstr>Non-Submodularity</vt:lpstr>
      <vt:lpstr>The Jackson-Yariv Model</vt:lpstr>
      <vt:lpstr>The Jackson-Yariv Model</vt:lpstr>
      <vt:lpstr>Why Centrality Won’t Cut It</vt:lpstr>
      <vt:lpstr>Formal Problem Statement</vt:lpstr>
      <vt:lpstr>Variants</vt:lpstr>
      <vt:lpstr>Membership in NP</vt:lpstr>
      <vt:lpstr>NP-Hardness of Maximization Variant: Relationship with Max-K-Cover</vt:lpstr>
      <vt:lpstr>NP-Hardness of Maximization Variant: Relationship with Max-K-Cover</vt:lpstr>
      <vt:lpstr>Brute-Force Solution through Integer Programming</vt:lpstr>
      <vt:lpstr>Some Theoretical Results</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Decomposition-Based Heuristic</vt:lpstr>
      <vt:lpstr>PowerPoint Presentation</vt:lpstr>
      <vt:lpstr>PowerPoint Presentation</vt:lpstr>
      <vt:lpstr>PowerPoint Presentation</vt:lpstr>
      <vt:lpstr>Reference</vt:lpstr>
      <vt:lpstr>PowerPoint Presentation</vt:lpstr>
      <vt:lpstr>KKT Framework Part I</vt:lpstr>
      <vt:lpstr>Remember the SIR Model?</vt:lpstr>
      <vt:lpstr>The Independent Cascade (IC) Model</vt:lpstr>
      <vt:lpstr>Expected Number of Infectees</vt:lpstr>
      <vt:lpstr>The Live-Edge (Live-Arc) Model</vt:lpstr>
      <vt:lpstr>The Live-Edge (Live-Arc) Model</vt:lpstr>
      <vt:lpstr>Showing #P-hardness of s computation under the IC model</vt:lpstr>
      <vt:lpstr>Showing #P-hardness of s computation under the IC model</vt:lpstr>
      <vt:lpstr>Showing #P-hardness of s computation under the IC model</vt:lpstr>
      <vt:lpstr>Showing #P-hardness of s computation under the IC model</vt:lpstr>
      <vt:lpstr>Influence Maximization Under the IC Model</vt:lpstr>
      <vt:lpstr>NP-Hardness: Relationship with Max-K-Cover</vt:lpstr>
      <vt:lpstr>NP-Hardness: Relationship with Max-K-Cover</vt:lpstr>
      <vt:lpstr>What to do about complexity?</vt:lpstr>
      <vt:lpstr>Enter Nemhauser</vt:lpstr>
      <vt:lpstr>Normalization</vt:lpstr>
      <vt:lpstr>Monotonicity</vt:lpstr>
      <vt:lpstr>Submodularity</vt:lpstr>
      <vt:lpstr>Showing Submodularity: The Live-Edge (Live-Arc) Model</vt:lpstr>
      <vt:lpstr>Showing Submodularity: The Live-Edge (Live-Arc) Model</vt:lpstr>
      <vt:lpstr>Showing Submodularity: The Live-Edge (Live-Arc) Model</vt:lpstr>
      <vt:lpstr>Showing Submodularity: The Live-Edge (Live-Arc) Model</vt:lpstr>
      <vt:lpstr>Greedy Approximation</vt:lpstr>
      <vt:lpstr>Greedy Approximation</vt:lpstr>
      <vt:lpstr>Remember the Tipping Model</vt:lpstr>
      <vt:lpstr>Linear Threshold Model (LT)</vt:lpstr>
      <vt:lpstr>Comparison: Tipping and LT</vt:lpstr>
      <vt:lpstr>Equivalence to the Live-Arc Model</vt:lpstr>
      <vt:lpstr>Expected number of infectees Solvable in PTIME for DAGs</vt:lpstr>
      <vt:lpstr>Expected number of infectees Solvable is #P-hard for general graphs</vt:lpstr>
      <vt:lpstr>NP-Hardness</vt:lpstr>
      <vt:lpstr>Submodularity</vt:lpstr>
      <vt:lpstr>Applying the Greedy Algorithm (again)</vt:lpstr>
      <vt:lpstr>Generalized Threshold Model</vt:lpstr>
      <vt:lpstr>Generalized Threshold Model: Main Results</vt:lpstr>
      <vt:lpstr>Another Generalization: Decreasing Cascade Model</vt:lpstr>
      <vt:lpstr>Reference</vt:lpstr>
      <vt:lpstr>PowerPoint Presentation</vt:lpstr>
      <vt:lpstr>KKT Framework Part II</vt:lpstr>
      <vt:lpstr>Greedy Approximation</vt:lpstr>
      <vt:lpstr>Time Complexity of the Greedy Algorithm</vt:lpstr>
      <vt:lpstr>Lazy Submodularity Evaluation in the Greedy Algorithm</vt:lpstr>
      <vt:lpstr>Lazy Submodularity Evaluation in the Greedy Algorithm</vt:lpstr>
      <vt:lpstr>Lazy Submodularity Evaluation in the Greedy Algorithm</vt:lpstr>
      <vt:lpstr>Lazy Submodularity Evaluation in the Greedy Algorithm</vt:lpstr>
      <vt:lpstr>Lazy Submodularity Example</vt:lpstr>
      <vt:lpstr>Lazy Evaluation of Submodular Functions</vt:lpstr>
      <vt:lpstr>Scaling the s (Computation of the Expected Number of Infectees)</vt:lpstr>
      <vt:lpstr>Intuition: Approximating the Expected Number of Infectees in the IC Model</vt:lpstr>
      <vt:lpstr>Example</vt:lpstr>
      <vt:lpstr>MIA Model Intuition</vt:lpstr>
      <vt:lpstr>The MIA Model Formalism</vt:lpstr>
      <vt:lpstr>The MIA Model Formalism</vt:lpstr>
      <vt:lpstr>The MIA Model Formalism</vt:lpstr>
      <vt:lpstr>The MIA Model Formalism</vt:lpstr>
      <vt:lpstr>Influence Maximization under the MIA Model</vt:lpstr>
      <vt:lpstr>Influence Maximization under the MIA Model</vt:lpstr>
      <vt:lpstr>Influence Maximization under the MIA Model</vt:lpstr>
      <vt:lpstr>Influence Maximization under the MIA Model</vt:lpstr>
      <vt:lpstr>Greedy Algorithm</vt:lpstr>
      <vt:lpstr>Extension: Prefix-Excluding MIIA</vt:lpstr>
      <vt:lpstr>Extension: Prefix-Excluding MIIA</vt:lpstr>
      <vt:lpstr>Empirical Results</vt:lpstr>
      <vt:lpstr>Intuition: Relationship to Simple Paths</vt:lpstr>
      <vt:lpstr>New Property of the LT Model</vt:lpstr>
      <vt:lpstr>New Property of the LT Model</vt:lpstr>
      <vt:lpstr>Computing Expected Number of Infectees by Enumerating Simple Paths</vt:lpstr>
      <vt:lpstr>Computing s</vt:lpstr>
      <vt:lpstr>Difficulty of Enumerating Paths</vt:lpstr>
      <vt:lpstr>Difficulty of Enumerating Paths</vt:lpstr>
      <vt:lpstr>Influence Maximization Using SIMPATH-SPREAD</vt:lpstr>
      <vt:lpstr>Another Useful Property of the LT Model…</vt:lpstr>
      <vt:lpstr>Another Useful Property of the LT Model…</vt:lpstr>
      <vt:lpstr>Vertex Cover</vt:lpstr>
      <vt:lpstr>Putting it all together.</vt:lpstr>
      <vt:lpstr>SIMPATH Experimental Results</vt:lpstr>
      <vt:lpstr>Key Takeaways</vt:lpstr>
      <vt:lpstr>Reference</vt:lpstr>
      <vt:lpstr>PowerPoint Presentation</vt:lpstr>
      <vt:lpstr>Damon Centola’s Study (Science, 2010)</vt:lpstr>
      <vt:lpstr>Damon Centola’s Study (Science, 2010)</vt:lpstr>
      <vt:lpstr>Damon Centola’s Study (Science, 2010)</vt:lpstr>
      <vt:lpstr>Damon Centola’s Study (Science, 2010)</vt:lpstr>
      <vt:lpstr>Results</vt:lpstr>
      <vt:lpstr>Ugander’s Results (PNAS ‘12)</vt:lpstr>
      <vt:lpstr>Ugander’s Results (PNAS ‘12)</vt:lpstr>
      <vt:lpstr>Ugander’s Results (PNAS ‘12)</vt:lpstr>
      <vt:lpstr>Zhang et al.’s Results (IJCAI ‘13)</vt:lpstr>
      <vt:lpstr>Zhang et al.’s Results (IJCAI ‘13)</vt:lpstr>
      <vt:lpstr>Tipping in Schools of Fish (Yes, Really)</vt:lpstr>
      <vt:lpstr>Attributes and Homophily</vt:lpstr>
      <vt:lpstr>The Role of Attributes in Diffusion</vt:lpstr>
      <vt:lpstr>Homophily</vt:lpstr>
      <vt:lpstr>Homophily Relvance to Network Science</vt:lpstr>
      <vt:lpstr>Homophily and Diffusion </vt:lpstr>
      <vt:lpstr>Influence vs. Diffusion</vt:lpstr>
      <vt:lpstr>Reference</vt:lpstr>
      <vt:lpstr>PowerPoint Presentation</vt:lpstr>
      <vt:lpstr>Data-Driven Approaches</vt:lpstr>
      <vt:lpstr>Where do the probabilities come from?</vt:lpstr>
      <vt:lpstr>Learning Influence Probabilities through Expectation-Maximization</vt:lpstr>
      <vt:lpstr>Observing a given diffusion trace</vt:lpstr>
      <vt:lpstr>Log-Likelihood Function</vt:lpstr>
      <vt:lpstr>E-M Approach</vt:lpstr>
      <vt:lpstr>Good News…</vt:lpstr>
      <vt:lpstr>Putting It All Together</vt:lpstr>
      <vt:lpstr>Experiments</vt:lpstr>
      <vt:lpstr>Other (More Scalable) Ways to Model Influence</vt:lpstr>
      <vt:lpstr>Bernoulli</vt:lpstr>
      <vt:lpstr>Jaccard</vt:lpstr>
      <vt:lpstr>Partial Credits</vt:lpstr>
      <vt:lpstr>Temporal Effects</vt:lpstr>
      <vt:lpstr>Incremental Updating</vt:lpstr>
      <vt:lpstr>Discrete Time Models</vt:lpstr>
      <vt:lpstr>Experiments</vt:lpstr>
      <vt:lpstr>Main Empirical Results</vt:lpstr>
      <vt:lpstr>Main Empirical Results</vt:lpstr>
      <vt:lpstr>Comparison of Standard Approaches </vt:lpstr>
      <vt:lpstr>New Approach: Credits (Again)</vt:lpstr>
      <vt:lpstr>Extensions</vt:lpstr>
      <vt:lpstr>Credit Distribution Example</vt:lpstr>
      <vt:lpstr>Aggregate Credits / Credit-Distribution Model</vt:lpstr>
      <vt:lpstr>Properties of scd </vt:lpstr>
      <vt:lpstr>Experiments</vt:lpstr>
      <vt:lpstr>Experiments</vt:lpstr>
      <vt:lpstr>Influence Maximization Experiments</vt:lpstr>
      <vt:lpstr>Runtime (Influence Maximization)</vt:lpstr>
      <vt:lpstr>Data-Driven Approaches</vt:lpstr>
      <vt:lpstr>Key Questions</vt:lpstr>
      <vt:lpstr>General Argument Against Maximum Influence</vt:lpstr>
      <vt:lpstr>Empirical Study on Twitter (2011)</vt:lpstr>
      <vt:lpstr>Large Cascades are Rare</vt:lpstr>
      <vt:lpstr>Which Features are Predictive?</vt:lpstr>
      <vt:lpstr>Features Used</vt:lpstr>
      <vt:lpstr>Classification Technique</vt:lpstr>
      <vt:lpstr>Classification Technique</vt:lpstr>
      <vt:lpstr>Comparison to Ground Truth</vt:lpstr>
      <vt:lpstr>Why the Poor Fit?</vt:lpstr>
      <vt:lpstr>Necessary but not sufficient…</vt:lpstr>
      <vt:lpstr>Content: A First Try</vt:lpstr>
      <vt:lpstr>Content: A First Try</vt:lpstr>
      <vt:lpstr>A Closer Look at Content</vt:lpstr>
      <vt:lpstr>Followers and Tweet Length</vt:lpstr>
      <vt:lpstr>Sentiment</vt:lpstr>
      <vt:lpstr>Sentiment</vt:lpstr>
      <vt:lpstr>Sentiment Scores</vt:lpstr>
      <vt:lpstr>Classifiers</vt:lpstr>
      <vt:lpstr>Experimental Setup</vt:lpstr>
      <vt:lpstr>Results</vt:lpstr>
      <vt:lpstr>Dealing with the Data Imbalance</vt:lpstr>
      <vt:lpstr>Features</vt:lpstr>
      <vt:lpstr>Features</vt:lpstr>
      <vt:lpstr>Sensitivity to Initially Observed Cascade</vt:lpstr>
      <vt:lpstr>Feature Importance</vt:lpstr>
      <vt:lpstr>New Research</vt:lpstr>
      <vt:lpstr>Reference</vt:lpstr>
      <vt:lpstr>Concluding remarks</vt:lpstr>
      <vt:lpstr>Diffusion in Social Networks</vt:lpstr>
      <vt:lpstr>Open Problems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 Introduction</dc:title>
  <dc:creator>Paulo Shakarian</dc:creator>
  <cp:lastModifiedBy>Sultan Alzahrani (Student)</cp:lastModifiedBy>
  <cp:revision>185</cp:revision>
  <dcterms:created xsi:type="dcterms:W3CDTF">2014-05-20T05:30:58Z</dcterms:created>
  <dcterms:modified xsi:type="dcterms:W3CDTF">2015-09-05T00:38:01Z</dcterms:modified>
</cp:coreProperties>
</file>